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diagrams/drawing1.xml" ContentType="application/vnd.ms-office.drawingml.diagramDrawing+xml"/>
  <Override PartName="/ppt/charts/colors2.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446" r:id="rId5"/>
    <p:sldId id="423" r:id="rId6"/>
    <p:sldId id="448" r:id="rId7"/>
    <p:sldId id="449" r:id="rId8"/>
    <p:sldId id="450" r:id="rId9"/>
    <p:sldId id="451" r:id="rId10"/>
    <p:sldId id="265" r:id="rId1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7" d="100"/>
          <a:sy n="87" d="100"/>
        </p:scale>
        <p:origin x="9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b="1" dirty="0"/>
              <a:t>Domestic Revenues as a share of the Budget </a:t>
            </a:r>
          </a:p>
        </c:rich>
      </c:tx>
      <c:layout>
        <c:manualLayout>
          <c:xMode val="edge"/>
          <c:yMode val="edge"/>
          <c:x val="0.13438888888888886"/>
          <c:y val="9.2592592592592587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ZM"/>
        </a:p>
      </c:txPr>
    </c:title>
    <c:autoTitleDeleted val="0"/>
    <c:plotArea>
      <c:layout/>
      <c:barChart>
        <c:barDir val="col"/>
        <c:grouping val="clustered"/>
        <c:varyColors val="0"/>
        <c:ser>
          <c:idx val="0"/>
          <c:order val="0"/>
          <c:tx>
            <c:strRef>
              <c:f>Sheet1!$G$8</c:f>
              <c:strCache>
                <c:ptCount val="1"/>
                <c:pt idx="0">
                  <c:v>% of Budget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Sheet1!$H$7:$L$7</c:f>
              <c:numCache>
                <c:formatCode>General</c:formatCode>
                <c:ptCount val="5"/>
                <c:pt idx="0">
                  <c:v>2022</c:v>
                </c:pt>
                <c:pt idx="1">
                  <c:v>2023</c:v>
                </c:pt>
                <c:pt idx="2" formatCode="0">
                  <c:v>2024</c:v>
                </c:pt>
                <c:pt idx="3">
                  <c:v>2025</c:v>
                </c:pt>
                <c:pt idx="4">
                  <c:v>2026</c:v>
                </c:pt>
              </c:numCache>
            </c:numRef>
          </c:cat>
          <c:val>
            <c:numRef>
              <c:f>Sheet1!$H$8:$L$8</c:f>
              <c:numCache>
                <c:formatCode>General</c:formatCode>
                <c:ptCount val="5"/>
                <c:pt idx="0" formatCode="0.00">
                  <c:v>57</c:v>
                </c:pt>
                <c:pt idx="1">
                  <c:v>66.7</c:v>
                </c:pt>
                <c:pt idx="2">
                  <c:v>79.3</c:v>
                </c:pt>
                <c:pt idx="3">
                  <c:v>86.1</c:v>
                </c:pt>
                <c:pt idx="4">
                  <c:v>87.3</c:v>
                </c:pt>
              </c:numCache>
            </c:numRef>
          </c:val>
          <c:extLst>
            <c:ext xmlns:c16="http://schemas.microsoft.com/office/drawing/2014/chart" uri="{C3380CC4-5D6E-409C-BE32-E72D297353CC}">
              <c16:uniqueId val="{00000000-32ED-4DAD-98D8-E37D114967E9}"/>
            </c:ext>
          </c:extLst>
        </c:ser>
        <c:dLbls>
          <c:showLegendKey val="0"/>
          <c:showVal val="0"/>
          <c:showCatName val="0"/>
          <c:showSerName val="0"/>
          <c:showPercent val="0"/>
          <c:showBubbleSize val="0"/>
        </c:dLbls>
        <c:gapWidth val="219"/>
        <c:overlap val="-27"/>
        <c:axId val="710819968"/>
        <c:axId val="710824288"/>
      </c:barChart>
      <c:catAx>
        <c:axId val="71081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ZM"/>
          </a:p>
        </c:txPr>
        <c:crossAx val="710824288"/>
        <c:crosses val="autoZero"/>
        <c:auto val="1"/>
        <c:lblAlgn val="ctr"/>
        <c:lblOffset val="100"/>
        <c:noMultiLvlLbl val="0"/>
      </c:catAx>
      <c:valAx>
        <c:axId val="71082428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108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ZM"/>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r>
              <a:rPr lang="en-US" sz="2000" b="1" i="0" u="none" strike="noStrike" kern="1200" spc="0" baseline="0" dirty="0">
                <a:solidFill>
                  <a:prstClr val="black">
                    <a:lumMod val="65000"/>
                    <a:lumOff val="35000"/>
                  </a:prstClr>
                </a:solidFill>
                <a:latin typeface="+mn-lt"/>
                <a:ea typeface="+mn-ea"/>
                <a:cs typeface="+mn-cs"/>
              </a:rPr>
              <a:t>Domestic Revenues as a share  of GDP</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a:solidFill>
                <a:prstClr val="black">
                  <a:lumMod val="65000"/>
                  <a:lumOff val="35000"/>
                </a:prstClr>
              </a:solidFill>
              <a:latin typeface="+mn-lt"/>
              <a:ea typeface="+mn-ea"/>
              <a:cs typeface="+mn-cs"/>
            </a:defRPr>
          </a:pPr>
          <a:endParaRPr lang="en-ZM"/>
        </a:p>
      </c:txPr>
    </c:title>
    <c:autoTitleDeleted val="0"/>
    <c:plotArea>
      <c:layout/>
      <c:lineChart>
        <c:grouping val="standard"/>
        <c:varyColors val="0"/>
        <c:ser>
          <c:idx val="0"/>
          <c:order val="0"/>
          <c:tx>
            <c:strRef>
              <c:f>Sheet1!$G$4</c:f>
              <c:strCache>
                <c:ptCount val="1"/>
                <c:pt idx="0">
                  <c:v>% of GDP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
            <c:marker>
              <c:symbol val="circle"/>
              <c:size val="5"/>
              <c:spPr>
                <a:solidFill>
                  <a:schemeClr val="accent1"/>
                </a:solidFill>
                <a:ln w="9525">
                  <a:solidFill>
                    <a:schemeClr val="accent1"/>
                  </a:solidFill>
                  <a:prstDash val="dash"/>
                </a:ln>
                <a:effectLst/>
              </c:spPr>
            </c:marker>
            <c:bubble3D val="0"/>
            <c:spPr>
              <a:ln w="28575" cap="rnd">
                <a:solidFill>
                  <a:schemeClr val="accent1"/>
                </a:solidFill>
                <a:prstDash val="dash"/>
                <a:round/>
              </a:ln>
              <a:effectLst/>
            </c:spPr>
            <c:extLst>
              <c:ext xmlns:c16="http://schemas.microsoft.com/office/drawing/2014/chart" uri="{C3380CC4-5D6E-409C-BE32-E72D297353CC}">
                <c16:uniqueId val="{00000001-6DE1-4FE4-8326-7887F934203E}"/>
              </c:ext>
            </c:extLst>
          </c:dPt>
          <c:dPt>
            <c:idx val="4"/>
            <c:marker>
              <c:symbol val="circle"/>
              <c:size val="5"/>
              <c:spPr>
                <a:solidFill>
                  <a:schemeClr val="accent1"/>
                </a:solidFill>
                <a:ln w="9525">
                  <a:solidFill>
                    <a:schemeClr val="accent1"/>
                  </a:solidFill>
                  <a:prstDash val="dash"/>
                </a:ln>
                <a:effectLst/>
              </c:spPr>
            </c:marker>
            <c:bubble3D val="0"/>
            <c:spPr>
              <a:ln w="28575" cap="rnd">
                <a:solidFill>
                  <a:schemeClr val="accent1"/>
                </a:solidFill>
                <a:prstDash val="dash"/>
                <a:round/>
              </a:ln>
              <a:effectLst/>
            </c:spPr>
            <c:extLst>
              <c:ext xmlns:c16="http://schemas.microsoft.com/office/drawing/2014/chart" uri="{C3380CC4-5D6E-409C-BE32-E72D297353CC}">
                <c16:uniqueId val="{00000003-6DE1-4FE4-8326-7887F934203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Sheet1!$H$3:$L$3</c:f>
              <c:numCache>
                <c:formatCode>General</c:formatCode>
                <c:ptCount val="5"/>
                <c:pt idx="0">
                  <c:v>2022</c:v>
                </c:pt>
                <c:pt idx="1">
                  <c:v>2023</c:v>
                </c:pt>
                <c:pt idx="2" formatCode="0">
                  <c:v>2024</c:v>
                </c:pt>
                <c:pt idx="3">
                  <c:v>2025</c:v>
                </c:pt>
                <c:pt idx="4">
                  <c:v>2026</c:v>
                </c:pt>
              </c:numCache>
            </c:numRef>
          </c:cat>
          <c:val>
            <c:numRef>
              <c:f>Sheet1!$H$4:$L$4</c:f>
              <c:numCache>
                <c:formatCode>General</c:formatCode>
                <c:ptCount val="5"/>
                <c:pt idx="0">
                  <c:v>21.2</c:v>
                </c:pt>
                <c:pt idx="1">
                  <c:v>21.7</c:v>
                </c:pt>
                <c:pt idx="2" formatCode="0.0">
                  <c:v>22</c:v>
                </c:pt>
                <c:pt idx="3">
                  <c:v>22.2</c:v>
                </c:pt>
                <c:pt idx="4">
                  <c:v>22.4</c:v>
                </c:pt>
              </c:numCache>
            </c:numRef>
          </c:val>
          <c:smooth val="0"/>
          <c:extLst>
            <c:ext xmlns:c16="http://schemas.microsoft.com/office/drawing/2014/chart" uri="{C3380CC4-5D6E-409C-BE32-E72D297353CC}">
              <c16:uniqueId val="{00000004-6DE1-4FE4-8326-7887F934203E}"/>
            </c:ext>
          </c:extLst>
        </c:ser>
        <c:dLbls>
          <c:showLegendKey val="0"/>
          <c:showVal val="0"/>
          <c:showCatName val="0"/>
          <c:showSerName val="0"/>
          <c:showPercent val="0"/>
          <c:showBubbleSize val="0"/>
        </c:dLbls>
        <c:marker val="1"/>
        <c:smooth val="0"/>
        <c:axId val="679072656"/>
        <c:axId val="679074576"/>
      </c:lineChart>
      <c:catAx>
        <c:axId val="67907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ZM"/>
          </a:p>
        </c:txPr>
        <c:crossAx val="679074576"/>
        <c:crosses val="autoZero"/>
        <c:auto val="1"/>
        <c:lblAlgn val="ctr"/>
        <c:lblOffset val="100"/>
        <c:noMultiLvlLbl val="0"/>
      </c:catAx>
      <c:valAx>
        <c:axId val="679074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907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B09D7-4F7F-45C9-A1D0-634909CE5036}" type="doc">
      <dgm:prSet loTypeId="urn:microsoft.com/office/officeart/2005/8/layout/process1" loCatId="process" qsTypeId="urn:microsoft.com/office/officeart/2005/8/quickstyle/simple1" qsCatId="simple" csTypeId="urn:microsoft.com/office/officeart/2005/8/colors/accent1_1" csCatId="accent1" phldr="1"/>
      <dgm:spPr/>
    </dgm:pt>
    <dgm:pt modelId="{D888BE8B-ABA0-4846-B84E-65D1CAC30D0B}">
      <dgm:prSet phldrT="[Text]" custT="1"/>
      <dgm:spPr>
        <a:ln w="19050">
          <a:solidFill>
            <a:srgbClr val="0070C0"/>
          </a:solidFill>
        </a:ln>
      </dgm:spPr>
      <dgm:t>
        <a:bodyPr/>
        <a:lstStyle/>
        <a:p>
          <a:r>
            <a:rPr lang="en-GB" sz="1200" b="1" dirty="0"/>
            <a:t>Agriculture</a:t>
          </a:r>
          <a:r>
            <a:rPr lang="en-GB" sz="700" b="1" dirty="0"/>
            <a:t> </a:t>
          </a:r>
        </a:p>
      </dgm:t>
    </dgm:pt>
    <dgm:pt modelId="{588EA197-8F50-4B0C-9AB2-F426A66E3A5A}" type="parTrans" cxnId="{5CD822D2-32DF-4844-901F-C4C0F3A1201C}">
      <dgm:prSet/>
      <dgm:spPr/>
      <dgm:t>
        <a:bodyPr/>
        <a:lstStyle/>
        <a:p>
          <a:endParaRPr lang="en-GB"/>
        </a:p>
      </dgm:t>
    </dgm:pt>
    <dgm:pt modelId="{B0852DC2-4E14-4629-AC4D-BC98C4718839}" type="sibTrans" cxnId="{5CD822D2-32DF-4844-901F-C4C0F3A1201C}">
      <dgm:prSet/>
      <dgm:spPr>
        <a:solidFill>
          <a:schemeClr val="bg1"/>
        </a:solidFill>
      </dgm:spPr>
      <dgm:t>
        <a:bodyPr/>
        <a:lstStyle/>
        <a:p>
          <a:endParaRPr lang="en-GB"/>
        </a:p>
      </dgm:t>
    </dgm:pt>
    <dgm:pt modelId="{97B472AD-B871-4487-9CE0-9328CC52BF18}">
      <dgm:prSet phldrT="[Text]" custT="1"/>
      <dgm:spPr>
        <a:ln w="19050">
          <a:solidFill>
            <a:srgbClr val="0070C0"/>
          </a:solidFill>
        </a:ln>
      </dgm:spPr>
      <dgm:t>
        <a:bodyPr/>
        <a:lstStyle/>
        <a:p>
          <a:r>
            <a:rPr lang="en-GB" sz="1200" b="1" dirty="0"/>
            <a:t>Tourism</a:t>
          </a:r>
        </a:p>
      </dgm:t>
    </dgm:pt>
    <dgm:pt modelId="{EA504CE5-8A2E-4C7A-AA2C-6B476FCB0592}" type="parTrans" cxnId="{A1A76DFB-09F2-4A62-B955-372965B69A09}">
      <dgm:prSet/>
      <dgm:spPr/>
      <dgm:t>
        <a:bodyPr/>
        <a:lstStyle/>
        <a:p>
          <a:endParaRPr lang="en-GB"/>
        </a:p>
      </dgm:t>
    </dgm:pt>
    <dgm:pt modelId="{CC10BFBB-553D-447C-BBBD-00C6F00F3856}" type="sibTrans" cxnId="{A1A76DFB-09F2-4A62-B955-372965B69A09}">
      <dgm:prSet/>
      <dgm:spPr/>
      <dgm:t>
        <a:bodyPr/>
        <a:lstStyle/>
        <a:p>
          <a:endParaRPr lang="en-GB"/>
        </a:p>
      </dgm:t>
    </dgm:pt>
    <dgm:pt modelId="{4645C08B-C52F-4749-B5CE-FFBA7920D204}">
      <dgm:prSet phldrT="[Text]" custT="1"/>
      <dgm:spPr>
        <a:ln w="19050">
          <a:solidFill>
            <a:srgbClr val="0070C0"/>
          </a:solidFill>
        </a:ln>
      </dgm:spPr>
      <dgm:t>
        <a:bodyPr/>
        <a:lstStyle/>
        <a:p>
          <a:r>
            <a:rPr lang="en-GB" sz="1200" b="1" dirty="0"/>
            <a:t>Mining</a:t>
          </a:r>
        </a:p>
      </dgm:t>
    </dgm:pt>
    <dgm:pt modelId="{2801254C-B96D-4DB7-B522-F72A774CA7A1}" type="parTrans" cxnId="{8A3A9848-81CF-4344-9DC2-E42353220A6D}">
      <dgm:prSet/>
      <dgm:spPr/>
      <dgm:t>
        <a:bodyPr/>
        <a:lstStyle/>
        <a:p>
          <a:endParaRPr lang="en-GB"/>
        </a:p>
      </dgm:t>
    </dgm:pt>
    <dgm:pt modelId="{3EF1E83E-48C5-4173-BA96-05639460B701}" type="sibTrans" cxnId="{8A3A9848-81CF-4344-9DC2-E42353220A6D}">
      <dgm:prSet/>
      <dgm:spPr>
        <a:solidFill>
          <a:schemeClr val="bg1"/>
        </a:solidFill>
      </dgm:spPr>
      <dgm:t>
        <a:bodyPr/>
        <a:lstStyle/>
        <a:p>
          <a:endParaRPr lang="en-GB" dirty="0"/>
        </a:p>
      </dgm:t>
    </dgm:pt>
    <dgm:pt modelId="{C01A4135-D81F-42BE-B280-65BC15E43303}">
      <dgm:prSet phldrT="[Text]" custT="1"/>
      <dgm:spPr>
        <a:ln w="19050">
          <a:solidFill>
            <a:srgbClr val="0070C0"/>
          </a:solidFill>
        </a:ln>
      </dgm:spPr>
      <dgm:t>
        <a:bodyPr/>
        <a:lstStyle/>
        <a:p>
          <a:r>
            <a:rPr lang="en-GB" sz="1200" b="1" dirty="0"/>
            <a:t>Manufacturing</a:t>
          </a:r>
        </a:p>
      </dgm:t>
    </dgm:pt>
    <dgm:pt modelId="{A6908648-F8CB-4C27-BBAA-5D6DE81F298F}" type="parTrans" cxnId="{78D96E87-F54A-49CC-9963-0EF901D6C66E}">
      <dgm:prSet/>
      <dgm:spPr/>
      <dgm:t>
        <a:bodyPr/>
        <a:lstStyle/>
        <a:p>
          <a:endParaRPr lang="en-GB"/>
        </a:p>
      </dgm:t>
    </dgm:pt>
    <dgm:pt modelId="{0235BF3A-57FC-4125-A70E-BCD0EE842C7B}" type="sibTrans" cxnId="{78D96E87-F54A-49CC-9963-0EF901D6C66E}">
      <dgm:prSet/>
      <dgm:spPr>
        <a:solidFill>
          <a:schemeClr val="bg1"/>
        </a:solidFill>
      </dgm:spPr>
      <dgm:t>
        <a:bodyPr/>
        <a:lstStyle/>
        <a:p>
          <a:endParaRPr lang="en-GB"/>
        </a:p>
      </dgm:t>
    </dgm:pt>
    <dgm:pt modelId="{858C94D3-2307-4DF8-A818-9A1E3B25FBFA}" type="pres">
      <dgm:prSet presAssocID="{078B09D7-4F7F-45C9-A1D0-634909CE5036}" presName="Name0" presStyleCnt="0">
        <dgm:presLayoutVars>
          <dgm:dir/>
          <dgm:resizeHandles val="exact"/>
        </dgm:presLayoutVars>
      </dgm:prSet>
      <dgm:spPr/>
    </dgm:pt>
    <dgm:pt modelId="{B3AEDB54-9F93-4F1B-B7FC-651457642D19}" type="pres">
      <dgm:prSet presAssocID="{D888BE8B-ABA0-4846-B84E-65D1CAC30D0B}" presName="node" presStyleLbl="node1" presStyleIdx="0" presStyleCnt="4" custScaleX="118729" custScaleY="93569" custLinFactNeighborX="40136">
        <dgm:presLayoutVars>
          <dgm:bulletEnabled val="1"/>
        </dgm:presLayoutVars>
      </dgm:prSet>
      <dgm:spPr/>
    </dgm:pt>
    <dgm:pt modelId="{469FBFD6-75B9-4642-974D-329ADFA46F7F}" type="pres">
      <dgm:prSet presAssocID="{B0852DC2-4E14-4629-AC4D-BC98C4718839}" presName="sibTrans" presStyleLbl="sibTrans2D1" presStyleIdx="0" presStyleCnt="3" custLinFactX="-230984" custLinFactY="-116354" custLinFactNeighborX="-300000" custLinFactNeighborY="-200000"/>
      <dgm:spPr/>
    </dgm:pt>
    <dgm:pt modelId="{BD2A7E15-CB99-41B4-A9E2-A102C6FB9201}" type="pres">
      <dgm:prSet presAssocID="{B0852DC2-4E14-4629-AC4D-BC98C4718839}" presName="connectorText" presStyleLbl="sibTrans2D1" presStyleIdx="0" presStyleCnt="3"/>
      <dgm:spPr/>
    </dgm:pt>
    <dgm:pt modelId="{873AF5DC-4A43-4040-988E-5B31A3CE086C}" type="pres">
      <dgm:prSet presAssocID="{C01A4135-D81F-42BE-B280-65BC15E43303}" presName="node" presStyleLbl="node1" presStyleIdx="1" presStyleCnt="4" custScaleX="161812" custScaleY="96309" custLinFactNeighborX="1244" custLinFactNeighborY="69">
        <dgm:presLayoutVars>
          <dgm:bulletEnabled val="1"/>
        </dgm:presLayoutVars>
      </dgm:prSet>
      <dgm:spPr/>
    </dgm:pt>
    <dgm:pt modelId="{7242A009-B620-45D0-999B-1611AB221969}" type="pres">
      <dgm:prSet presAssocID="{0235BF3A-57FC-4125-A70E-BCD0EE842C7B}" presName="sibTrans" presStyleLbl="sibTrans2D1" presStyleIdx="1" presStyleCnt="3" custFlipVert="1" custFlipHor="1" custScaleX="39930" custScaleY="97782" custLinFactX="600000" custLinFactY="-100000" custLinFactNeighborX="687788" custLinFactNeighborY="-181179"/>
      <dgm:spPr/>
    </dgm:pt>
    <dgm:pt modelId="{CFF264E4-9DB7-475C-A4AA-F71731A855A2}" type="pres">
      <dgm:prSet presAssocID="{0235BF3A-57FC-4125-A70E-BCD0EE842C7B}" presName="connectorText" presStyleLbl="sibTrans2D1" presStyleIdx="1" presStyleCnt="3"/>
      <dgm:spPr/>
    </dgm:pt>
    <dgm:pt modelId="{8216E163-1596-43DE-92B1-1D2E9F6B1D33}" type="pres">
      <dgm:prSet presAssocID="{4645C08B-C52F-4749-B5CE-FFBA7920D204}" presName="node" presStyleLbl="node1" presStyleIdx="2" presStyleCnt="4">
        <dgm:presLayoutVars>
          <dgm:bulletEnabled val="1"/>
        </dgm:presLayoutVars>
      </dgm:prSet>
      <dgm:spPr/>
    </dgm:pt>
    <dgm:pt modelId="{72A63B54-50C2-4E65-8CD3-DDED8A92302A}" type="pres">
      <dgm:prSet presAssocID="{3EF1E83E-48C5-4173-BA96-05639460B701}" presName="sibTrans" presStyleLbl="sibTrans2D1" presStyleIdx="2" presStyleCnt="3" custFlipVert="1" custFlipHor="1" custScaleX="39434" custScaleY="33709" custLinFactX="390985" custLinFactY="-61118" custLinFactNeighborX="400000" custLinFactNeighborY="-100000"/>
      <dgm:spPr/>
    </dgm:pt>
    <dgm:pt modelId="{5B6FE6E7-FA31-4F38-9F10-94FC4673AE08}" type="pres">
      <dgm:prSet presAssocID="{3EF1E83E-48C5-4173-BA96-05639460B701}" presName="connectorText" presStyleLbl="sibTrans2D1" presStyleIdx="2" presStyleCnt="3"/>
      <dgm:spPr/>
    </dgm:pt>
    <dgm:pt modelId="{E8D5B6AA-13D1-4F83-A820-6C8C35E15468}" type="pres">
      <dgm:prSet presAssocID="{97B472AD-B871-4487-9CE0-9328CC52BF18}" presName="node" presStyleLbl="node1" presStyleIdx="3" presStyleCnt="4" custLinFactNeighborX="-5934">
        <dgm:presLayoutVars>
          <dgm:bulletEnabled val="1"/>
        </dgm:presLayoutVars>
      </dgm:prSet>
      <dgm:spPr/>
    </dgm:pt>
  </dgm:ptLst>
  <dgm:cxnLst>
    <dgm:cxn modelId="{8C9C2F0A-1506-4AF8-B54D-EA1785BE298F}" type="presOf" srcId="{0235BF3A-57FC-4125-A70E-BCD0EE842C7B}" destId="{7242A009-B620-45D0-999B-1611AB221969}" srcOrd="0" destOrd="0" presId="urn:microsoft.com/office/officeart/2005/8/layout/process1"/>
    <dgm:cxn modelId="{C4C8490F-8AA6-4D65-82D0-112AEA07AF0E}" type="presOf" srcId="{3EF1E83E-48C5-4173-BA96-05639460B701}" destId="{5B6FE6E7-FA31-4F38-9F10-94FC4673AE08}" srcOrd="1" destOrd="0" presId="urn:microsoft.com/office/officeart/2005/8/layout/process1"/>
    <dgm:cxn modelId="{D853B212-96CA-4F92-A301-AE856F38F932}" type="presOf" srcId="{B0852DC2-4E14-4629-AC4D-BC98C4718839}" destId="{BD2A7E15-CB99-41B4-A9E2-A102C6FB9201}" srcOrd="1" destOrd="0" presId="urn:microsoft.com/office/officeart/2005/8/layout/process1"/>
    <dgm:cxn modelId="{4B05D234-CD8D-4744-ADBF-3059FBAD9AD7}" type="presOf" srcId="{3EF1E83E-48C5-4173-BA96-05639460B701}" destId="{72A63B54-50C2-4E65-8CD3-DDED8A92302A}" srcOrd="0" destOrd="0" presId="urn:microsoft.com/office/officeart/2005/8/layout/process1"/>
    <dgm:cxn modelId="{EAB5FB3A-8230-4921-9A79-573FBB32A448}" type="presOf" srcId="{0235BF3A-57FC-4125-A70E-BCD0EE842C7B}" destId="{CFF264E4-9DB7-475C-A4AA-F71731A855A2}" srcOrd="1" destOrd="0" presId="urn:microsoft.com/office/officeart/2005/8/layout/process1"/>
    <dgm:cxn modelId="{BDE0AB3E-9550-4C95-9BD0-048AD9BE49C0}" type="presOf" srcId="{C01A4135-D81F-42BE-B280-65BC15E43303}" destId="{873AF5DC-4A43-4040-988E-5B31A3CE086C}" srcOrd="0" destOrd="0" presId="urn:microsoft.com/office/officeart/2005/8/layout/process1"/>
    <dgm:cxn modelId="{9D22F563-72BE-425B-99D1-FA8338384C17}" type="presOf" srcId="{97B472AD-B871-4487-9CE0-9328CC52BF18}" destId="{E8D5B6AA-13D1-4F83-A820-6C8C35E15468}" srcOrd="0" destOrd="0" presId="urn:microsoft.com/office/officeart/2005/8/layout/process1"/>
    <dgm:cxn modelId="{CAFA2E44-B18E-4781-9089-B8CD68560EA9}" type="presOf" srcId="{B0852DC2-4E14-4629-AC4D-BC98C4718839}" destId="{469FBFD6-75B9-4642-974D-329ADFA46F7F}" srcOrd="0" destOrd="0" presId="urn:microsoft.com/office/officeart/2005/8/layout/process1"/>
    <dgm:cxn modelId="{8A3A9848-81CF-4344-9DC2-E42353220A6D}" srcId="{078B09D7-4F7F-45C9-A1D0-634909CE5036}" destId="{4645C08B-C52F-4749-B5CE-FFBA7920D204}" srcOrd="2" destOrd="0" parTransId="{2801254C-B96D-4DB7-B522-F72A774CA7A1}" sibTransId="{3EF1E83E-48C5-4173-BA96-05639460B701}"/>
    <dgm:cxn modelId="{78D96E87-F54A-49CC-9963-0EF901D6C66E}" srcId="{078B09D7-4F7F-45C9-A1D0-634909CE5036}" destId="{C01A4135-D81F-42BE-B280-65BC15E43303}" srcOrd="1" destOrd="0" parTransId="{A6908648-F8CB-4C27-BBAA-5D6DE81F298F}" sibTransId="{0235BF3A-57FC-4125-A70E-BCD0EE842C7B}"/>
    <dgm:cxn modelId="{10A3098B-AA56-4901-9956-ACE777FB639C}" type="presOf" srcId="{078B09D7-4F7F-45C9-A1D0-634909CE5036}" destId="{858C94D3-2307-4DF8-A818-9A1E3B25FBFA}" srcOrd="0" destOrd="0" presId="urn:microsoft.com/office/officeart/2005/8/layout/process1"/>
    <dgm:cxn modelId="{7153BD9A-C82C-4AFC-8318-FF979A2565CC}" type="presOf" srcId="{D888BE8B-ABA0-4846-B84E-65D1CAC30D0B}" destId="{B3AEDB54-9F93-4F1B-B7FC-651457642D19}" srcOrd="0" destOrd="0" presId="urn:microsoft.com/office/officeart/2005/8/layout/process1"/>
    <dgm:cxn modelId="{5CD822D2-32DF-4844-901F-C4C0F3A1201C}" srcId="{078B09D7-4F7F-45C9-A1D0-634909CE5036}" destId="{D888BE8B-ABA0-4846-B84E-65D1CAC30D0B}" srcOrd="0" destOrd="0" parTransId="{588EA197-8F50-4B0C-9AB2-F426A66E3A5A}" sibTransId="{B0852DC2-4E14-4629-AC4D-BC98C4718839}"/>
    <dgm:cxn modelId="{AB5AD3DE-5E7B-40AF-A239-92EE25647F25}" type="presOf" srcId="{4645C08B-C52F-4749-B5CE-FFBA7920D204}" destId="{8216E163-1596-43DE-92B1-1D2E9F6B1D33}" srcOrd="0" destOrd="0" presId="urn:microsoft.com/office/officeart/2005/8/layout/process1"/>
    <dgm:cxn modelId="{A1A76DFB-09F2-4A62-B955-372965B69A09}" srcId="{078B09D7-4F7F-45C9-A1D0-634909CE5036}" destId="{97B472AD-B871-4487-9CE0-9328CC52BF18}" srcOrd="3" destOrd="0" parTransId="{EA504CE5-8A2E-4C7A-AA2C-6B476FCB0592}" sibTransId="{CC10BFBB-553D-447C-BBBD-00C6F00F3856}"/>
    <dgm:cxn modelId="{9B55AA3D-406A-4C8D-B2FF-3D06E1054376}" type="presParOf" srcId="{858C94D3-2307-4DF8-A818-9A1E3B25FBFA}" destId="{B3AEDB54-9F93-4F1B-B7FC-651457642D19}" srcOrd="0" destOrd="0" presId="urn:microsoft.com/office/officeart/2005/8/layout/process1"/>
    <dgm:cxn modelId="{149E1DFD-B1A6-4881-BA96-7889C3B0F2D3}" type="presParOf" srcId="{858C94D3-2307-4DF8-A818-9A1E3B25FBFA}" destId="{469FBFD6-75B9-4642-974D-329ADFA46F7F}" srcOrd="1" destOrd="0" presId="urn:microsoft.com/office/officeart/2005/8/layout/process1"/>
    <dgm:cxn modelId="{8E3412B1-CE48-4BC2-852E-2D84B2BB7BA4}" type="presParOf" srcId="{469FBFD6-75B9-4642-974D-329ADFA46F7F}" destId="{BD2A7E15-CB99-41B4-A9E2-A102C6FB9201}" srcOrd="0" destOrd="0" presId="urn:microsoft.com/office/officeart/2005/8/layout/process1"/>
    <dgm:cxn modelId="{EC1AF400-DD54-4054-9C95-32F7A013683F}" type="presParOf" srcId="{858C94D3-2307-4DF8-A818-9A1E3B25FBFA}" destId="{873AF5DC-4A43-4040-988E-5B31A3CE086C}" srcOrd="2" destOrd="0" presId="urn:microsoft.com/office/officeart/2005/8/layout/process1"/>
    <dgm:cxn modelId="{D3B80C45-F0C8-4517-A943-C65888B08131}" type="presParOf" srcId="{858C94D3-2307-4DF8-A818-9A1E3B25FBFA}" destId="{7242A009-B620-45D0-999B-1611AB221969}" srcOrd="3" destOrd="0" presId="urn:microsoft.com/office/officeart/2005/8/layout/process1"/>
    <dgm:cxn modelId="{FD4F47F0-CF2E-4D7F-B613-1C1FEDB764A1}" type="presParOf" srcId="{7242A009-B620-45D0-999B-1611AB221969}" destId="{CFF264E4-9DB7-475C-A4AA-F71731A855A2}" srcOrd="0" destOrd="0" presId="urn:microsoft.com/office/officeart/2005/8/layout/process1"/>
    <dgm:cxn modelId="{1DE94A7F-CCDB-4C48-A115-837A3EC287AB}" type="presParOf" srcId="{858C94D3-2307-4DF8-A818-9A1E3B25FBFA}" destId="{8216E163-1596-43DE-92B1-1D2E9F6B1D33}" srcOrd="4" destOrd="0" presId="urn:microsoft.com/office/officeart/2005/8/layout/process1"/>
    <dgm:cxn modelId="{19AC4164-AF39-48AD-9DAC-F841F5357625}" type="presParOf" srcId="{858C94D3-2307-4DF8-A818-9A1E3B25FBFA}" destId="{72A63B54-50C2-4E65-8CD3-DDED8A92302A}" srcOrd="5" destOrd="0" presId="urn:microsoft.com/office/officeart/2005/8/layout/process1"/>
    <dgm:cxn modelId="{421B8F93-90F2-4259-B4B8-0944A10C6C52}" type="presParOf" srcId="{72A63B54-50C2-4E65-8CD3-DDED8A92302A}" destId="{5B6FE6E7-FA31-4F38-9F10-94FC4673AE08}" srcOrd="0" destOrd="0" presId="urn:microsoft.com/office/officeart/2005/8/layout/process1"/>
    <dgm:cxn modelId="{57074C6A-77F4-427D-88E9-6B0FCCD6B5C0}" type="presParOf" srcId="{858C94D3-2307-4DF8-A818-9A1E3B25FBFA}" destId="{E8D5B6AA-13D1-4F83-A820-6C8C35E15468}"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EDB54-9F93-4F1B-B7FC-651457642D19}">
      <dsp:nvSpPr>
        <dsp:cNvPr id="0" name=""/>
        <dsp:cNvSpPr/>
      </dsp:nvSpPr>
      <dsp:spPr>
        <a:xfrm>
          <a:off x="119400" y="41841"/>
          <a:ext cx="865952" cy="409868"/>
        </a:xfrm>
        <a:prstGeom prst="roundRect">
          <a:avLst>
            <a:gd name="adj" fmla="val 10000"/>
          </a:avLst>
        </a:prstGeom>
        <a:solidFill>
          <a:schemeClr val="lt1">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Agriculture</a:t>
          </a:r>
          <a:r>
            <a:rPr lang="en-GB" sz="700" b="1" kern="1200" dirty="0"/>
            <a:t> </a:t>
          </a:r>
        </a:p>
      </dsp:txBody>
      <dsp:txXfrm>
        <a:off x="131405" y="53846"/>
        <a:ext cx="841942" cy="385858"/>
      </dsp:txXfrm>
    </dsp:sp>
    <dsp:sp modelId="{469FBFD6-75B9-4642-974D-329ADFA46F7F}">
      <dsp:nvSpPr>
        <dsp:cNvPr id="0" name=""/>
        <dsp:cNvSpPr/>
      </dsp:nvSpPr>
      <dsp:spPr>
        <a:xfrm rot="861">
          <a:off x="514212" y="-90439"/>
          <a:ext cx="97380" cy="18087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14212" y="-54267"/>
        <a:ext cx="68166" cy="108527"/>
      </dsp:txXfrm>
    </dsp:sp>
    <dsp:sp modelId="{873AF5DC-4A43-4040-988E-5B31A3CE086C}">
      <dsp:nvSpPr>
        <dsp:cNvPr id="0" name=""/>
        <dsp:cNvSpPr/>
      </dsp:nvSpPr>
      <dsp:spPr>
        <a:xfrm>
          <a:off x="1169089" y="36142"/>
          <a:ext cx="1180179" cy="421871"/>
        </a:xfrm>
        <a:prstGeom prst="roundRect">
          <a:avLst>
            <a:gd name="adj" fmla="val 10000"/>
          </a:avLst>
        </a:prstGeom>
        <a:solidFill>
          <a:schemeClr val="lt1">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Manufacturing</a:t>
          </a:r>
        </a:p>
      </dsp:txBody>
      <dsp:txXfrm>
        <a:off x="1181445" y="48498"/>
        <a:ext cx="1155467" cy="397159"/>
      </dsp:txXfrm>
    </dsp:sp>
    <dsp:sp modelId="{7242A009-B620-45D0-999B-1611AB221969}">
      <dsp:nvSpPr>
        <dsp:cNvPr id="0" name=""/>
        <dsp:cNvSpPr/>
      </dsp:nvSpPr>
      <dsp:spPr>
        <a:xfrm rot="21599160" flipH="1" flipV="1">
          <a:off x="4354765" y="-88433"/>
          <a:ext cx="59817" cy="176867"/>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4372710" y="-53062"/>
        <a:ext cx="41872" cy="106121"/>
      </dsp:txXfrm>
    </dsp:sp>
    <dsp:sp modelId="{8216E163-1596-43DE-92B1-1D2E9F6B1D33}">
      <dsp:nvSpPr>
        <dsp:cNvPr id="0" name=""/>
        <dsp:cNvSpPr/>
      </dsp:nvSpPr>
      <dsp:spPr>
        <a:xfrm>
          <a:off x="2631921" y="27756"/>
          <a:ext cx="729352" cy="438039"/>
        </a:xfrm>
        <a:prstGeom prst="roundRect">
          <a:avLst>
            <a:gd name="adj" fmla="val 10000"/>
          </a:avLst>
        </a:prstGeom>
        <a:solidFill>
          <a:schemeClr val="lt1">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Mining</a:t>
          </a:r>
        </a:p>
      </dsp:txBody>
      <dsp:txXfrm>
        <a:off x="2644751" y="40586"/>
        <a:ext cx="703692" cy="412379"/>
      </dsp:txXfrm>
    </dsp:sp>
    <dsp:sp modelId="{72A63B54-50C2-4E65-8CD3-DDED8A92302A}">
      <dsp:nvSpPr>
        <dsp:cNvPr id="0" name=""/>
        <dsp:cNvSpPr/>
      </dsp:nvSpPr>
      <dsp:spPr>
        <a:xfrm flipH="1" flipV="1">
          <a:off x="4358774" y="-30486"/>
          <a:ext cx="51798" cy="6097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4374313" y="-18292"/>
        <a:ext cx="36259" cy="36584"/>
      </dsp:txXfrm>
    </dsp:sp>
    <dsp:sp modelId="{E8D5B6AA-13D1-4F83-A820-6C8C35E15468}">
      <dsp:nvSpPr>
        <dsp:cNvPr id="0" name=""/>
        <dsp:cNvSpPr/>
      </dsp:nvSpPr>
      <dsp:spPr>
        <a:xfrm>
          <a:off x="3609113" y="27756"/>
          <a:ext cx="729352" cy="438039"/>
        </a:xfrm>
        <a:prstGeom prst="roundRect">
          <a:avLst>
            <a:gd name="adj" fmla="val 10000"/>
          </a:avLst>
        </a:prstGeom>
        <a:solidFill>
          <a:schemeClr val="lt1">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Tourism</a:t>
          </a:r>
        </a:p>
      </dsp:txBody>
      <dsp:txXfrm>
        <a:off x="3621943" y="40586"/>
        <a:ext cx="703692" cy="4123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4B2-D73F-4593-A141-E8C373DBE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6C0957-4BE6-4B9A-AFE8-4DB826399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0D4D2-D102-4E03-8184-0DA0847CFA80}"/>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009E2916-BF0A-43AE-BBDE-07B78BA67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68D1D-28B4-406A-A85B-37190352695E}"/>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418287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8EA3-963E-4F79-B886-76AEA96C3C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850EC-D6AE-435C-80FC-A84F1CA9CF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EF9DB-2724-454D-AA1D-38F2371B1CB6}"/>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8D541E03-390E-4BB6-9BA8-B0C6BFBF5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C4D66-AACD-407B-A3CE-DDDE43DC7FF3}"/>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20054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4AC208-0D9B-4C49-B90D-D15EEAC67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DFC4CE-F2D4-4276-A053-324DD4AE42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64B8D-E063-4EFB-9AB2-4ADC8051DE6E}"/>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215E4920-BB2F-4CAD-A097-F52F88967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495D2-72DE-4381-8C4B-E7E87891C664}"/>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310539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A516-7EE2-4BFB-A21A-788ABE2A0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AB7DB-9913-49B6-AFCC-8A1B74EE6E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D7F10-8ED7-44D5-9896-6FD3847A9958}"/>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8CAC36C4-CA8F-4EF3-ACFA-41E001B1E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20F17-3C2A-4D56-8425-B6E72AC170D9}"/>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7042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7513-D806-47AD-A7A6-02E274191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46241B-3B77-440B-ABC8-C148755F8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79D842-1207-4C69-86C6-D5A908CB50D4}"/>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6C2857C2-74F2-4649-A0EE-B6EC05C8D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D3C30-C63C-4E95-B429-3C5DA21A2A0C}"/>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107470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9858-593B-40D1-988A-8F1CBDA57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7857A-7132-4010-A8A7-2950EA3CC8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AF0D0-488C-4422-BB35-C2F7EB5253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4049BA-E5C5-47EA-B19D-8A67F94FD07E}"/>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6" name="Footer Placeholder 5">
            <a:extLst>
              <a:ext uri="{FF2B5EF4-FFF2-40B4-BE49-F238E27FC236}">
                <a16:creationId xmlns:a16="http://schemas.microsoft.com/office/drawing/2014/main" id="{F3780B01-86B3-4AED-8BEF-CC4C5BE57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9A872-06C1-4F4A-98D2-5F9E8C1DAFE3}"/>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25045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FF86-D899-444A-986E-666AD10C92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46188-A900-438E-B6BF-E8EE27A8F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2D3874-2673-4AA8-8DD4-69D3F0D90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9EE496-8CD9-42E9-8F24-04B06DBFE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2B2C67-D0A1-4DB8-9C76-E5094B53C9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08CBCF-8545-480F-892B-08EED2A80CB4}"/>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8" name="Footer Placeholder 7">
            <a:extLst>
              <a:ext uri="{FF2B5EF4-FFF2-40B4-BE49-F238E27FC236}">
                <a16:creationId xmlns:a16="http://schemas.microsoft.com/office/drawing/2014/main" id="{A57764B1-C970-496A-8810-34BBCFDC9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FDE460-8456-426A-BCFD-93EDFD298A20}"/>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318482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E224-A778-4FDD-86D1-616423F1C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F66A56-FBAA-4429-82A5-BCA71F9C300D}"/>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4" name="Footer Placeholder 3">
            <a:extLst>
              <a:ext uri="{FF2B5EF4-FFF2-40B4-BE49-F238E27FC236}">
                <a16:creationId xmlns:a16="http://schemas.microsoft.com/office/drawing/2014/main" id="{F7AC97DC-33D7-4CF6-8D29-B0C752D42F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3C679E-AED2-40FE-B26C-0F4E84DB5058}"/>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223231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0FBF8-9978-430A-AE13-0D4D607FF71C}"/>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3" name="Footer Placeholder 2">
            <a:extLst>
              <a:ext uri="{FF2B5EF4-FFF2-40B4-BE49-F238E27FC236}">
                <a16:creationId xmlns:a16="http://schemas.microsoft.com/office/drawing/2014/main" id="{BFB18BE0-FA2F-4FEC-8FB3-79C8CA2817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599912-3D10-47B8-BABB-267DF1AFD833}"/>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10591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C1AD-9049-4BDD-B205-A0FACB72A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0717D6-4C19-49B2-ADB2-AF4497B18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6900D-5099-41C0-8F3E-E10DF7856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5A0FC-F2F2-4161-85CF-BD516FEC4939}"/>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6" name="Footer Placeholder 5">
            <a:extLst>
              <a:ext uri="{FF2B5EF4-FFF2-40B4-BE49-F238E27FC236}">
                <a16:creationId xmlns:a16="http://schemas.microsoft.com/office/drawing/2014/main" id="{7D26A2DE-6808-4713-A563-FBF3D079C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5320B-2C8D-4100-BE5D-777A0FC5BD2C}"/>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61735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A746-0ED1-4234-819A-71975EEC1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BC62A-B505-45A0-8FAA-EA96A0447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1854A-9C2C-424A-ABC0-E6D4F0274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98D6D5-DB4C-4A6D-857C-4C18D48FA194}"/>
              </a:ext>
            </a:extLst>
          </p:cNvPr>
          <p:cNvSpPr>
            <a:spLocks noGrp="1"/>
          </p:cNvSpPr>
          <p:nvPr>
            <p:ph type="dt" sz="half" idx="10"/>
          </p:nvPr>
        </p:nvSpPr>
        <p:spPr/>
        <p:txBody>
          <a:bodyPr/>
          <a:lstStyle/>
          <a:p>
            <a:fld id="{D17FFBAE-D7BA-42B7-9B45-20B42BC92494}" type="datetimeFigureOut">
              <a:rPr lang="en-US" smtClean="0"/>
              <a:t>4/26/2024</a:t>
            </a:fld>
            <a:endParaRPr lang="en-US"/>
          </a:p>
        </p:txBody>
      </p:sp>
      <p:sp>
        <p:nvSpPr>
          <p:cNvPr id="6" name="Footer Placeholder 5">
            <a:extLst>
              <a:ext uri="{FF2B5EF4-FFF2-40B4-BE49-F238E27FC236}">
                <a16:creationId xmlns:a16="http://schemas.microsoft.com/office/drawing/2014/main" id="{B74CCDD2-C6D2-4535-B72B-424F75177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956D9-E47E-422E-BB07-C524868701A7}"/>
              </a:ext>
            </a:extLst>
          </p:cNvPr>
          <p:cNvSpPr>
            <a:spLocks noGrp="1"/>
          </p:cNvSpPr>
          <p:nvPr>
            <p:ph type="sldNum" sz="quarter" idx="12"/>
          </p:nvPr>
        </p:nvSpPr>
        <p:spPr/>
        <p:txBody>
          <a:bodyPr/>
          <a:lstStyle/>
          <a:p>
            <a:fld id="{A9F38057-BAF6-46B0-A604-50FF5D5B6D9A}" type="slidenum">
              <a:rPr lang="en-US" smtClean="0"/>
              <a:t>‹#›</a:t>
            </a:fld>
            <a:endParaRPr lang="en-US"/>
          </a:p>
        </p:txBody>
      </p:sp>
    </p:spTree>
    <p:extLst>
      <p:ext uri="{BB962C8B-B14F-4D97-AF65-F5344CB8AC3E}">
        <p14:creationId xmlns:p14="http://schemas.microsoft.com/office/powerpoint/2010/main" val="83121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53B3C-C84E-4FEF-8D32-F9B437868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13F68-AC0C-47D2-B18E-51CC6403F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4959F-E9B6-4F1E-A886-0F9602B28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FFBAE-D7BA-42B7-9B45-20B42BC92494}" type="datetimeFigureOut">
              <a:rPr lang="en-US" smtClean="0"/>
              <a:t>4/26/2024</a:t>
            </a:fld>
            <a:endParaRPr lang="en-US"/>
          </a:p>
        </p:txBody>
      </p:sp>
      <p:sp>
        <p:nvSpPr>
          <p:cNvPr id="5" name="Footer Placeholder 4">
            <a:extLst>
              <a:ext uri="{FF2B5EF4-FFF2-40B4-BE49-F238E27FC236}">
                <a16:creationId xmlns:a16="http://schemas.microsoft.com/office/drawing/2014/main" id="{16C40D41-7403-48E8-9AC8-B7DACB301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4D3543-94B3-4FE4-81F2-325C8528C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38057-BAF6-46B0-A604-50FF5D5B6D9A}" type="slidenum">
              <a:rPr lang="en-US" smtClean="0"/>
              <a:t>‹#›</a:t>
            </a:fld>
            <a:endParaRPr lang="en-US"/>
          </a:p>
        </p:txBody>
      </p:sp>
    </p:spTree>
    <p:extLst>
      <p:ext uri="{BB962C8B-B14F-4D97-AF65-F5344CB8AC3E}">
        <p14:creationId xmlns:p14="http://schemas.microsoft.com/office/powerpoint/2010/main" val="126889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92C2-8CAB-4515-BFFD-D642CF9E017D}"/>
              </a:ext>
            </a:extLst>
          </p:cNvPr>
          <p:cNvSpPr>
            <a:spLocks noGrp="1"/>
          </p:cNvSpPr>
          <p:nvPr>
            <p:ph type="ctrTitle"/>
          </p:nvPr>
        </p:nvSpPr>
        <p:spPr>
          <a:xfrm>
            <a:off x="1524000" y="384312"/>
            <a:ext cx="9144000" cy="6397487"/>
          </a:xfrm>
        </p:spPr>
        <p:txBody>
          <a:bodyPr>
            <a:normAutofit fontScale="90000"/>
          </a:bodyPr>
          <a:lstStyle/>
          <a:p>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STRENGTHENING NATIONAL CAPACITY TO MOBILIZE DOMESTIC RESOURCES: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ZAMBIA’S EXPERIENCES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t>
            </a:r>
            <a:br>
              <a:rPr lang="en-US" sz="36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Presented by Felix Nkulukusa</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Secretary to Treasury,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Ministry of Finance and National Development</a:t>
            </a:r>
            <a:br>
              <a:rPr lang="en-US" dirty="0"/>
            </a:br>
            <a:endParaRPr lang="en-US" dirty="0"/>
          </a:p>
        </p:txBody>
      </p:sp>
      <p:pic>
        <p:nvPicPr>
          <p:cNvPr id="4" name="Picture 3">
            <a:extLst>
              <a:ext uri="{FF2B5EF4-FFF2-40B4-BE49-F238E27FC236}">
                <a16:creationId xmlns:a16="http://schemas.microsoft.com/office/drawing/2014/main" id="{A903D5A6-AB69-40C7-9891-B928D1685EA9}"/>
              </a:ext>
            </a:extLst>
          </p:cNvPr>
          <p:cNvPicPr>
            <a:picLocks noChangeAspect="1"/>
          </p:cNvPicPr>
          <p:nvPr/>
        </p:nvPicPr>
        <p:blipFill>
          <a:blip r:embed="rId2"/>
          <a:stretch>
            <a:fillRect/>
          </a:stretch>
        </p:blipFill>
        <p:spPr>
          <a:xfrm>
            <a:off x="4704522" y="384313"/>
            <a:ext cx="2570921" cy="2133600"/>
          </a:xfrm>
          <a:prstGeom prst="rect">
            <a:avLst/>
          </a:prstGeom>
        </p:spPr>
      </p:pic>
    </p:spTree>
    <p:extLst>
      <p:ext uri="{BB962C8B-B14F-4D97-AF65-F5344CB8AC3E}">
        <p14:creationId xmlns:p14="http://schemas.microsoft.com/office/powerpoint/2010/main" val="21135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FB5E-9497-461D-8D93-D46D4A09DA74}"/>
              </a:ext>
            </a:extLst>
          </p:cNvPr>
          <p:cNvSpPr>
            <a:spLocks noGrp="1"/>
          </p:cNvSpPr>
          <p:nvPr>
            <p:ph type="title"/>
          </p:nvPr>
        </p:nvSpPr>
        <p:spPr>
          <a:xfrm>
            <a:off x="838200" y="365125"/>
            <a:ext cx="10515600" cy="854075"/>
          </a:xfrm>
        </p:spPr>
        <p:txBody>
          <a:bodyPr>
            <a:normAutofit/>
          </a:bodyPr>
          <a:lstStyle/>
          <a:p>
            <a:pPr algn="ctr"/>
            <a:r>
              <a:rPr lang="en-GB" sz="4000" b="1" dirty="0"/>
              <a:t>Conclusion </a:t>
            </a:r>
            <a:endParaRPr lang="en-US" sz="4000" b="1" dirty="0"/>
          </a:p>
        </p:txBody>
      </p:sp>
      <p:sp>
        <p:nvSpPr>
          <p:cNvPr id="3" name="Content Placeholder 2">
            <a:extLst>
              <a:ext uri="{FF2B5EF4-FFF2-40B4-BE49-F238E27FC236}">
                <a16:creationId xmlns:a16="http://schemas.microsoft.com/office/drawing/2014/main" id="{A2CA84BA-866C-4312-BD2C-D11266A02298}"/>
              </a:ext>
            </a:extLst>
          </p:cNvPr>
          <p:cNvSpPr>
            <a:spLocks noGrp="1"/>
          </p:cNvSpPr>
          <p:nvPr>
            <p:ph idx="1"/>
          </p:nvPr>
        </p:nvSpPr>
        <p:spPr>
          <a:xfrm>
            <a:off x="-54754" y="1219200"/>
            <a:ext cx="12160972" cy="5512903"/>
          </a:xfrm>
        </p:spPr>
        <p:txBody>
          <a:bodyPr>
            <a:normAutofit/>
          </a:bodyPr>
          <a:lstStyle/>
          <a:p>
            <a:pPr lvl="0"/>
            <a:endParaRPr lang="en-US" sz="2100" dirty="0"/>
          </a:p>
          <a:p>
            <a:pPr lvl="0"/>
            <a:r>
              <a:rPr lang="en-US" sz="2100" dirty="0"/>
              <a:t>Domestic resource mobilization in Zambia will remain crucial to achieving Sustainable Development Goals </a:t>
            </a:r>
          </a:p>
          <a:p>
            <a:pPr lvl="0"/>
            <a:endParaRPr lang="en-US" sz="2100" dirty="0"/>
          </a:p>
          <a:p>
            <a:pPr lvl="0"/>
            <a:r>
              <a:rPr lang="en-US" sz="2100" dirty="0"/>
              <a:t>Zambia’s ability to sustainably mobilize increasing levels of domestic revenues will require continuous improvements to both tax policy and administration and related legal reforms </a:t>
            </a:r>
          </a:p>
          <a:p>
            <a:pPr lvl="0"/>
            <a:endParaRPr lang="en-US" sz="2100" dirty="0"/>
          </a:p>
          <a:p>
            <a:pPr lvl="0"/>
            <a:r>
              <a:rPr lang="en-US" sz="2100" dirty="0"/>
              <a:t>In line with the current National Development Plan, Zambia aspires to increase the tax revenue to GDP ratio to not les than 22.4 percent by 2026, from an average of 20 percent, to progressively attain fiscal sustainability </a:t>
            </a:r>
          </a:p>
          <a:p>
            <a:pPr lvl="0"/>
            <a:endParaRPr lang="en-US" sz="2100" dirty="0"/>
          </a:p>
          <a:p>
            <a:pPr marL="342900" lvl="0" indent="-342900" algn="just">
              <a:lnSpc>
                <a:spcPct val="106000"/>
              </a:lnSpc>
              <a:buFont typeface="Symbol" panose="05050102010706020507" pitchFamily="18" charset="2"/>
              <a:buChar char=""/>
            </a:pPr>
            <a:r>
              <a:rPr lang="en-US" sz="2100" dirty="0"/>
              <a:t>Zambia will continue to work with it cooperating partners including the</a:t>
            </a:r>
            <a:r>
              <a:rPr lang="en-ZM" sz="2100" dirty="0"/>
              <a:t> UN </a:t>
            </a:r>
            <a:r>
              <a:rPr lang="en-US" sz="2100" dirty="0"/>
              <a:t>to support </a:t>
            </a:r>
            <a:r>
              <a:rPr lang="en-ZM" sz="2100" dirty="0"/>
              <a:t>various capacity building </a:t>
            </a:r>
            <a:r>
              <a:rPr lang="en-US" sz="2100" dirty="0"/>
              <a:t>activities  and to undertake </a:t>
            </a:r>
            <a:r>
              <a:rPr lang="en-ZM" sz="2100" dirty="0"/>
              <a:t>Development Finance Assessment</a:t>
            </a:r>
            <a:r>
              <a:rPr lang="en-US" sz="2100" dirty="0"/>
              <a:t>s </a:t>
            </a:r>
            <a:endParaRPr lang="en-ZM" sz="2100" dirty="0"/>
          </a:p>
        </p:txBody>
      </p:sp>
    </p:spTree>
    <p:extLst>
      <p:ext uri="{BB962C8B-B14F-4D97-AF65-F5344CB8AC3E}">
        <p14:creationId xmlns:p14="http://schemas.microsoft.com/office/powerpoint/2010/main" val="370774956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4D5C-A60C-43AF-B5A0-F4B03FC208AA}"/>
              </a:ext>
            </a:extLst>
          </p:cNvPr>
          <p:cNvSpPr>
            <a:spLocks noGrp="1"/>
          </p:cNvSpPr>
          <p:nvPr>
            <p:ph type="title"/>
          </p:nvPr>
        </p:nvSpPr>
        <p:spPr>
          <a:xfrm>
            <a:off x="838200" y="365125"/>
            <a:ext cx="10515600" cy="2749136"/>
          </a:xfrm>
        </p:spPr>
        <p:txBody>
          <a:bodyPr>
            <a:normAutofit fontScale="90000"/>
          </a:bodyPr>
          <a:lstStyle/>
          <a:p>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Zambia at a Glance</a:t>
            </a:r>
            <a:br>
              <a:rPr lang="en-GB" dirty="0"/>
            </a:br>
            <a:r>
              <a:rPr lang="en-GB" sz="3100" dirty="0"/>
              <a:t>Nominal GDP: $29.54 million</a:t>
            </a:r>
            <a:br>
              <a:rPr lang="en-GB" sz="3100" dirty="0"/>
            </a:br>
            <a:r>
              <a:rPr lang="en-GB" sz="3100" dirty="0"/>
              <a:t>GDP per capita: $1,435</a:t>
            </a:r>
            <a:br>
              <a:rPr lang="en-GB" sz="3100" dirty="0"/>
            </a:br>
            <a:r>
              <a:rPr lang="en-GB" sz="3100" dirty="0"/>
              <a:t>Real GDP growth Rate: 4.0% </a:t>
            </a:r>
            <a:br>
              <a:rPr lang="en-GB" sz="3100" dirty="0"/>
            </a:br>
            <a:r>
              <a:rPr lang="en-GB" sz="3100" dirty="0"/>
              <a:t>Population : 20.2 million</a:t>
            </a:r>
            <a:br>
              <a:rPr lang="en-GB" sz="3100" dirty="0"/>
            </a:br>
            <a:r>
              <a:rPr lang="en-GB" sz="3100" dirty="0"/>
              <a:t>Main Export: Copper </a:t>
            </a:r>
            <a:br>
              <a:rPr lang="en-GB" sz="3100" dirty="0"/>
            </a:br>
            <a:r>
              <a:rPr lang="en-GB" sz="3100" dirty="0"/>
              <a:t>Government: Presidential Republic</a:t>
            </a:r>
            <a:br>
              <a:rPr lang="en-GB" dirty="0"/>
            </a:br>
            <a:endParaRPr lang="en-US" dirty="0"/>
          </a:p>
        </p:txBody>
      </p:sp>
      <p:pic>
        <p:nvPicPr>
          <p:cNvPr id="4" name="Content Placeholder 3">
            <a:extLst>
              <a:ext uri="{FF2B5EF4-FFF2-40B4-BE49-F238E27FC236}">
                <a16:creationId xmlns:a16="http://schemas.microsoft.com/office/drawing/2014/main" id="{0796F6F8-7D87-4BB1-A61C-5B6ED39D5469}"/>
              </a:ext>
            </a:extLst>
          </p:cNvPr>
          <p:cNvPicPr>
            <a:picLocks noGrp="1" noChangeAspect="1"/>
          </p:cNvPicPr>
          <p:nvPr>
            <p:ph idx="1"/>
          </p:nvPr>
        </p:nvPicPr>
        <p:blipFill>
          <a:blip r:embed="rId2"/>
          <a:stretch>
            <a:fillRect/>
          </a:stretch>
        </p:blipFill>
        <p:spPr>
          <a:xfrm>
            <a:off x="838199" y="3114260"/>
            <a:ext cx="10823713" cy="3631097"/>
          </a:xfrm>
          <a:prstGeom prst="rect">
            <a:avLst/>
          </a:prstGeom>
        </p:spPr>
      </p:pic>
    </p:spTree>
    <p:extLst>
      <p:ext uri="{BB962C8B-B14F-4D97-AF65-F5344CB8AC3E}">
        <p14:creationId xmlns:p14="http://schemas.microsoft.com/office/powerpoint/2010/main" val="184165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7C88-93EB-4F95-A066-E8BDAE3D0C90}"/>
              </a:ext>
            </a:extLst>
          </p:cNvPr>
          <p:cNvSpPr>
            <a:spLocks noGrp="1"/>
          </p:cNvSpPr>
          <p:nvPr>
            <p:ph type="title"/>
          </p:nvPr>
        </p:nvSpPr>
        <p:spPr>
          <a:xfrm>
            <a:off x="838200" y="365126"/>
            <a:ext cx="10515600" cy="483014"/>
          </a:xfrm>
        </p:spPr>
        <p:txBody>
          <a:bodyPr>
            <a:normAutofit fontScale="90000"/>
          </a:bodyPr>
          <a:lstStyle/>
          <a:p>
            <a:r>
              <a:rPr lang="en-GB" b="1" dirty="0"/>
              <a:t>Context and Background</a:t>
            </a:r>
            <a:endParaRPr lang="en-US" b="1" dirty="0"/>
          </a:p>
        </p:txBody>
      </p:sp>
      <p:graphicFrame>
        <p:nvGraphicFramePr>
          <p:cNvPr id="5" name="Content Placeholder 4">
            <a:extLst>
              <a:ext uri="{FF2B5EF4-FFF2-40B4-BE49-F238E27FC236}">
                <a16:creationId xmlns:a16="http://schemas.microsoft.com/office/drawing/2014/main" id="{2251EE91-E379-4449-934A-D7E3FDB90CDE}"/>
              </a:ext>
            </a:extLst>
          </p:cNvPr>
          <p:cNvGraphicFramePr>
            <a:graphicFrameLocks noGrp="1"/>
          </p:cNvGraphicFramePr>
          <p:nvPr>
            <p:ph idx="1"/>
            <p:extLst>
              <p:ext uri="{D42A27DB-BD31-4B8C-83A1-F6EECF244321}">
                <p14:modId xmlns:p14="http://schemas.microsoft.com/office/powerpoint/2010/main" val="238940030"/>
              </p:ext>
            </p:extLst>
          </p:nvPr>
        </p:nvGraphicFramePr>
        <p:xfrm>
          <a:off x="126607" y="1005840"/>
          <a:ext cx="11894235" cy="5695480"/>
        </p:xfrm>
        <a:graphic>
          <a:graphicData uri="http://schemas.openxmlformats.org/drawingml/2006/table">
            <a:tbl>
              <a:tblPr firstRow="1" bandRow="1">
                <a:tableStyleId>{073A0DAA-6AF3-43AB-8588-CEC1D06C72B9}</a:tableStyleId>
              </a:tblPr>
              <a:tblGrid>
                <a:gridCol w="3964745">
                  <a:extLst>
                    <a:ext uri="{9D8B030D-6E8A-4147-A177-3AD203B41FA5}">
                      <a16:colId xmlns:a16="http://schemas.microsoft.com/office/drawing/2014/main" val="3922081661"/>
                    </a:ext>
                  </a:extLst>
                </a:gridCol>
                <a:gridCol w="3964745">
                  <a:extLst>
                    <a:ext uri="{9D8B030D-6E8A-4147-A177-3AD203B41FA5}">
                      <a16:colId xmlns:a16="http://schemas.microsoft.com/office/drawing/2014/main" val="2233981381"/>
                    </a:ext>
                  </a:extLst>
                </a:gridCol>
                <a:gridCol w="3964745">
                  <a:extLst>
                    <a:ext uri="{9D8B030D-6E8A-4147-A177-3AD203B41FA5}">
                      <a16:colId xmlns:a16="http://schemas.microsoft.com/office/drawing/2014/main" val="3435639251"/>
                    </a:ext>
                  </a:extLst>
                </a:gridCol>
              </a:tblGrid>
              <a:tr h="520550">
                <a:tc>
                  <a:txBody>
                    <a:bodyPr/>
                    <a:lstStyle/>
                    <a:p>
                      <a:pPr algn="ctr"/>
                      <a:r>
                        <a:rPr lang="en-GB" sz="1800" dirty="0"/>
                        <a:t>Macroeconomic Stability</a:t>
                      </a:r>
                      <a:endParaRPr lang="en-US" sz="1800" dirty="0">
                        <a:solidFill>
                          <a:schemeClr val="tx1"/>
                        </a:solidFill>
                      </a:endParaRPr>
                    </a:p>
                  </a:txBody>
                  <a:tcPr/>
                </a:tc>
                <a:tc>
                  <a:txBody>
                    <a:bodyPr/>
                    <a:lstStyle/>
                    <a:p>
                      <a:pPr algn="ctr"/>
                      <a:r>
                        <a:rPr lang="en-GB" sz="1800" dirty="0"/>
                        <a:t>Highly Indebted</a:t>
                      </a:r>
                      <a:endParaRPr lang="en-US" sz="1800" dirty="0">
                        <a:solidFill>
                          <a:schemeClr val="tx1"/>
                        </a:solidFill>
                      </a:endParaRPr>
                    </a:p>
                  </a:txBody>
                  <a:tcPr/>
                </a:tc>
                <a:tc>
                  <a:txBody>
                    <a:bodyPr/>
                    <a:lstStyle/>
                    <a:p>
                      <a:pPr algn="ctr"/>
                      <a:r>
                        <a:rPr lang="en-GB" sz="1800" dirty="0"/>
                        <a:t>Low Investment in Priority Areas</a:t>
                      </a:r>
                      <a:endParaRPr lang="en-US" sz="1800" b="1" dirty="0">
                        <a:solidFill>
                          <a:schemeClr val="tx1"/>
                        </a:solidFill>
                      </a:endParaRPr>
                    </a:p>
                  </a:txBody>
                  <a:tcPr/>
                </a:tc>
                <a:extLst>
                  <a:ext uri="{0D108BD9-81ED-4DB2-BD59-A6C34878D82A}">
                    <a16:rowId xmlns:a16="http://schemas.microsoft.com/office/drawing/2014/main" val="2074396904"/>
                  </a:ext>
                </a:extLst>
              </a:tr>
              <a:tr h="1422929">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Steady Economic growth from 2006 to 2013</a:t>
                      </a:r>
                      <a:endParaRPr lang="en-US" sz="1800" dirty="0"/>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a:effectLst/>
                      </a:endParaRPr>
                    </a:p>
                    <a:p>
                      <a:endParaRPr lang="en-US" sz="1800" dirty="0"/>
                    </a:p>
                  </a:txBody>
                  <a:tcPr/>
                </a:tc>
                <a:tc>
                  <a:txBody>
                    <a:bodyPr/>
                    <a:lstStyle/>
                    <a:p>
                      <a:pPr marL="342900" indent="-342900" algn="just">
                        <a:buFont typeface="Arial" panose="020B0604020202020204" pitchFamily="34" charset="0"/>
                        <a:buChar char="•"/>
                      </a:pPr>
                      <a:r>
                        <a:rPr lang="en-US" sz="1800" kern="1200" dirty="0">
                          <a:effectLst/>
                        </a:rPr>
                        <a:t>Debt as a share of GDP was 20.8% (below SSA Average of 24.9%) in 2011 to over 100% (way above SSA Average of 46.6%) by 2021</a:t>
                      </a:r>
                    </a:p>
                    <a:p>
                      <a:endParaRPr lang="en-US" sz="1800" dirty="0"/>
                    </a:p>
                  </a:txBody>
                  <a:tcPr/>
                </a:tc>
                <a:tc>
                  <a:txBody>
                    <a:bodyPr/>
                    <a:lstStyle/>
                    <a:p>
                      <a:pPr marL="342900" lvl="0" indent="-342900" algn="just">
                        <a:buFont typeface="Arial" panose="020B0604020202020204" pitchFamily="34" charset="0"/>
                        <a:buChar char="•"/>
                      </a:pPr>
                      <a:r>
                        <a:rPr lang="en-US" sz="1800" kern="1200" dirty="0">
                          <a:effectLst/>
                        </a:rPr>
                        <a:t>Because money had to go to debt service, investment in the priority sectors started declining.</a:t>
                      </a:r>
                      <a:endParaRPr lang="en-US" sz="1800" b="0" dirty="0"/>
                    </a:p>
                  </a:txBody>
                  <a:tcPr/>
                </a:tc>
                <a:extLst>
                  <a:ext uri="{0D108BD9-81ED-4DB2-BD59-A6C34878D82A}">
                    <a16:rowId xmlns:a16="http://schemas.microsoft.com/office/drawing/2014/main" val="1077149853"/>
                  </a:ext>
                </a:extLst>
              </a:tr>
              <a:tr h="1486850">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Economy Crushed in 2015 and has not fully recovered since then</a:t>
                      </a:r>
                    </a:p>
                    <a:p>
                      <a:pPr marL="342900" indent="-342900" algn="just">
                        <a:buFont typeface="Arial" panose="020B0604020202020204" pitchFamily="34" charset="0"/>
                        <a:buChar char="•"/>
                      </a:pPr>
                      <a:endParaRPr lang="en-US" sz="1800" dirty="0"/>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Debt Service increase from US$89 million (11% of domestic revenues) in 2011 to over US$2 billion (over 70% of domestic revenues) by 2022</a:t>
                      </a:r>
                    </a:p>
                    <a:p>
                      <a:endParaRPr lang="en-US" sz="1800" dirty="0"/>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Poverty Increased from 54% in 2015 to 60% 2023</a:t>
                      </a:r>
                    </a:p>
                    <a:p>
                      <a:endParaRPr lang="en-US" sz="1800" b="0" dirty="0"/>
                    </a:p>
                  </a:txBody>
                  <a:tcPr/>
                </a:tc>
                <a:extLst>
                  <a:ext uri="{0D108BD9-81ED-4DB2-BD59-A6C34878D82A}">
                    <a16:rowId xmlns:a16="http://schemas.microsoft.com/office/drawing/2014/main" val="3195548362"/>
                  </a:ext>
                </a:extLst>
              </a:tr>
              <a:tr h="889331">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Increased borrowing to sustain expenditures</a:t>
                      </a:r>
                    </a:p>
                    <a:p>
                      <a:endParaRPr lang="en-US" sz="1800" dirty="0"/>
                    </a:p>
                  </a:txBody>
                  <a:tcPr/>
                </a:tc>
                <a:tc>
                  <a:txBody>
                    <a:bodyPr/>
                    <a:lstStyle/>
                    <a:p>
                      <a:pPr marL="342900" lvl="0" indent="-342900" algn="just">
                        <a:buFont typeface="Arial" panose="020B0604020202020204" pitchFamily="34" charset="0"/>
                        <a:buChar char="•"/>
                      </a:pPr>
                      <a:r>
                        <a:rPr lang="en-US" sz="1800" kern="1200" dirty="0">
                          <a:effectLst/>
                        </a:rPr>
                        <a:t>Failing to service our external Debt</a:t>
                      </a:r>
                    </a:p>
                    <a:p>
                      <a:endParaRPr lang="en-US" sz="1800" b="0" dirty="0"/>
                    </a:p>
                  </a:txBody>
                  <a:tcPr/>
                </a:tc>
                <a:tc>
                  <a:txBody>
                    <a:bodyPr/>
                    <a:lstStyle/>
                    <a:p>
                      <a:pPr marL="342900" indent="-342900" algn="just">
                        <a:buFont typeface="Arial" panose="020B0604020202020204" pitchFamily="34" charset="0"/>
                        <a:buChar char="•"/>
                      </a:pPr>
                      <a:r>
                        <a:rPr lang="en-US" sz="1800" dirty="0"/>
                        <a:t>Income Inequality also increased</a:t>
                      </a:r>
                    </a:p>
                    <a:p>
                      <a:pPr marL="0" indent="0" algn="just">
                        <a:buFont typeface="Arial" panose="020B0604020202020204" pitchFamily="34" charset="0"/>
                        <a:buNone/>
                      </a:pPr>
                      <a:r>
                        <a:rPr lang="en-US" sz="1800" b="0" dirty="0"/>
                        <a:t>(52% in 2005 to 57% in 2021)</a:t>
                      </a:r>
                    </a:p>
                  </a:txBody>
                  <a:tcPr/>
                </a:tc>
                <a:extLst>
                  <a:ext uri="{0D108BD9-81ED-4DB2-BD59-A6C34878D82A}">
                    <a16:rowId xmlns:a16="http://schemas.microsoft.com/office/drawing/2014/main" val="3367923903"/>
                  </a:ext>
                </a:extLst>
              </a:tr>
              <a:tr h="1274708">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effectLst/>
                        </a:rPr>
                        <a:t>Subdued economic growth, rising inflation and unstable exchange rate</a:t>
                      </a:r>
                    </a:p>
                    <a:p>
                      <a:endParaRPr lang="en-US" sz="2000" dirty="0"/>
                    </a:p>
                  </a:txBody>
                  <a:tcPr/>
                </a:tc>
                <a:tc>
                  <a:txBody>
                    <a:bodyPr/>
                    <a:lstStyle/>
                    <a:p>
                      <a:endParaRPr lang="en-US" sz="2000" dirty="0"/>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effectLst/>
                        </a:rPr>
                        <a:t>On Average, this meant that Zambians became poorer</a:t>
                      </a:r>
                    </a:p>
                    <a:p>
                      <a:endParaRPr lang="en-US" sz="2000" dirty="0"/>
                    </a:p>
                  </a:txBody>
                  <a:tcPr/>
                </a:tc>
                <a:extLst>
                  <a:ext uri="{0D108BD9-81ED-4DB2-BD59-A6C34878D82A}">
                    <a16:rowId xmlns:a16="http://schemas.microsoft.com/office/drawing/2014/main" val="2200573951"/>
                  </a:ext>
                </a:extLst>
              </a:tr>
            </a:tbl>
          </a:graphicData>
        </a:graphic>
      </p:graphicFrame>
    </p:spTree>
    <p:extLst>
      <p:ext uri="{BB962C8B-B14F-4D97-AF65-F5344CB8AC3E}">
        <p14:creationId xmlns:p14="http://schemas.microsoft.com/office/powerpoint/2010/main" val="393205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a:extLst>
              <a:ext uri="{FF2B5EF4-FFF2-40B4-BE49-F238E27FC236}">
                <a16:creationId xmlns:a16="http://schemas.microsoft.com/office/drawing/2014/main" id="{2BCA14D6-B7CF-7AB5-E145-553BA4F9E782}"/>
              </a:ext>
            </a:extLst>
          </p:cNvPr>
          <p:cNvGrpSpPr>
            <a:grpSpLocks/>
          </p:cNvGrpSpPr>
          <p:nvPr/>
        </p:nvGrpSpPr>
        <p:grpSpPr bwMode="auto">
          <a:xfrm>
            <a:off x="2133600" y="2189164"/>
            <a:ext cx="8305800" cy="4364037"/>
            <a:chOff x="9525" y="0"/>
            <a:chExt cx="6667500" cy="4632743"/>
          </a:xfrm>
        </p:grpSpPr>
        <p:grpSp>
          <p:nvGrpSpPr>
            <p:cNvPr id="16390" name="Group 4">
              <a:extLst>
                <a:ext uri="{FF2B5EF4-FFF2-40B4-BE49-F238E27FC236}">
                  <a16:creationId xmlns:a16="http://schemas.microsoft.com/office/drawing/2014/main" id="{F387601C-4E8A-B443-39BB-035172597094}"/>
                </a:ext>
              </a:extLst>
            </p:cNvPr>
            <p:cNvGrpSpPr>
              <a:grpSpLocks/>
            </p:cNvGrpSpPr>
            <p:nvPr/>
          </p:nvGrpSpPr>
          <p:grpSpPr bwMode="auto">
            <a:xfrm>
              <a:off x="9525" y="0"/>
              <a:ext cx="6667500" cy="4632743"/>
              <a:chOff x="9525" y="0"/>
              <a:chExt cx="6667500" cy="4632743"/>
            </a:xfrm>
          </p:grpSpPr>
          <p:grpSp>
            <p:nvGrpSpPr>
              <p:cNvPr id="16392" name="Group 6">
                <a:extLst>
                  <a:ext uri="{FF2B5EF4-FFF2-40B4-BE49-F238E27FC236}">
                    <a16:creationId xmlns:a16="http://schemas.microsoft.com/office/drawing/2014/main" id="{01D4BFFF-A65C-CEA2-A7E1-AC37B7C7131D}"/>
                  </a:ext>
                </a:extLst>
              </p:cNvPr>
              <p:cNvGrpSpPr>
                <a:grpSpLocks/>
              </p:cNvGrpSpPr>
              <p:nvPr/>
            </p:nvGrpSpPr>
            <p:grpSpPr bwMode="auto">
              <a:xfrm>
                <a:off x="9525" y="0"/>
                <a:ext cx="6667500" cy="3623262"/>
                <a:chOff x="0" y="-184661"/>
                <a:chExt cx="11555282" cy="6385905"/>
              </a:xfrm>
            </p:grpSpPr>
            <p:grpSp>
              <p:nvGrpSpPr>
                <p:cNvPr id="16400" name="Group 14">
                  <a:extLst>
                    <a:ext uri="{FF2B5EF4-FFF2-40B4-BE49-F238E27FC236}">
                      <a16:creationId xmlns:a16="http://schemas.microsoft.com/office/drawing/2014/main" id="{D57A8C01-0A75-8FD1-AA13-925D55F9B550}"/>
                    </a:ext>
                  </a:extLst>
                </p:cNvPr>
                <p:cNvGrpSpPr>
                  <a:grpSpLocks/>
                </p:cNvGrpSpPr>
                <p:nvPr/>
              </p:nvGrpSpPr>
              <p:grpSpPr bwMode="auto">
                <a:xfrm>
                  <a:off x="0" y="-184661"/>
                  <a:ext cx="11555282" cy="6385905"/>
                  <a:chOff x="0" y="-184661"/>
                  <a:chExt cx="11555282" cy="6385905"/>
                </a:xfrm>
              </p:grpSpPr>
              <p:grpSp>
                <p:nvGrpSpPr>
                  <p:cNvPr id="16406" name="Group 20">
                    <a:extLst>
                      <a:ext uri="{FF2B5EF4-FFF2-40B4-BE49-F238E27FC236}">
                        <a16:creationId xmlns:a16="http://schemas.microsoft.com/office/drawing/2014/main" id="{8A8015BC-0ACC-1721-4DE1-F1D28E4D528D}"/>
                      </a:ext>
                    </a:extLst>
                  </p:cNvPr>
                  <p:cNvGrpSpPr>
                    <a:grpSpLocks/>
                  </p:cNvGrpSpPr>
                  <p:nvPr/>
                </p:nvGrpSpPr>
                <p:grpSpPr bwMode="auto">
                  <a:xfrm>
                    <a:off x="0" y="-184661"/>
                    <a:ext cx="11555282" cy="6385905"/>
                    <a:chOff x="0" y="-184661"/>
                    <a:chExt cx="11555282" cy="6385905"/>
                  </a:xfrm>
                </p:grpSpPr>
                <p:sp>
                  <p:nvSpPr>
                    <p:cNvPr id="23" name="Right Brace 22">
                      <a:extLst>
                        <a:ext uri="{FF2B5EF4-FFF2-40B4-BE49-F238E27FC236}">
                          <a16:creationId xmlns:a16="http://schemas.microsoft.com/office/drawing/2014/main" id="{4EA09579-F03C-E212-2811-03B8D471AC19}"/>
                        </a:ext>
                      </a:extLst>
                    </p:cNvPr>
                    <p:cNvSpPr/>
                    <p:nvPr/>
                  </p:nvSpPr>
                  <p:spPr>
                    <a:xfrm>
                      <a:off x="8348426" y="320274"/>
                      <a:ext cx="492514" cy="2708826"/>
                    </a:xfrm>
                    <a:prstGeom prst="rightBrace">
                      <a:avLst/>
                    </a:prstGeom>
                    <a:ln w="19050">
                      <a:solidFill>
                        <a:srgbClr val="499008"/>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24" name="Right Brace 23">
                      <a:extLst>
                        <a:ext uri="{FF2B5EF4-FFF2-40B4-BE49-F238E27FC236}">
                          <a16:creationId xmlns:a16="http://schemas.microsoft.com/office/drawing/2014/main" id="{D5B95CDB-2CA7-7C88-F9BE-973290340716}"/>
                        </a:ext>
                      </a:extLst>
                    </p:cNvPr>
                    <p:cNvSpPr/>
                    <p:nvPr/>
                  </p:nvSpPr>
                  <p:spPr>
                    <a:xfrm>
                      <a:off x="8302047" y="2527134"/>
                      <a:ext cx="212024" cy="415829"/>
                    </a:xfrm>
                    <a:prstGeom prst="rightBrace">
                      <a:avLst>
                        <a:gd name="adj1" fmla="val 8333"/>
                        <a:gd name="adj2" fmla="val 47128"/>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25" name="Right Brace 24">
                      <a:extLst>
                        <a:ext uri="{FF2B5EF4-FFF2-40B4-BE49-F238E27FC236}">
                          <a16:creationId xmlns:a16="http://schemas.microsoft.com/office/drawing/2014/main" id="{012D6290-1182-48C1-9238-2C03B6602EF9}"/>
                        </a:ext>
                      </a:extLst>
                    </p:cNvPr>
                    <p:cNvSpPr/>
                    <p:nvPr/>
                  </p:nvSpPr>
                  <p:spPr>
                    <a:xfrm>
                      <a:off x="8423518" y="3136027"/>
                      <a:ext cx="298159" cy="3047429"/>
                    </a:xfrm>
                    <a:prstGeom prst="rightBrace">
                      <a:avLst/>
                    </a:prstGeom>
                    <a:ln w="19050">
                      <a:solidFill>
                        <a:srgbClr val="008F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26" name="Rounded Rectangle 25">
                      <a:extLst>
                        <a:ext uri="{FF2B5EF4-FFF2-40B4-BE49-F238E27FC236}">
                          <a16:creationId xmlns:a16="http://schemas.microsoft.com/office/drawing/2014/main" id="{16D591AD-150C-15B1-7CF4-C2D48BBF68F3}"/>
                        </a:ext>
                      </a:extLst>
                    </p:cNvPr>
                    <p:cNvSpPr/>
                    <p:nvPr/>
                  </p:nvSpPr>
                  <p:spPr>
                    <a:xfrm>
                      <a:off x="8980080" y="-184661"/>
                      <a:ext cx="2575202" cy="3302867"/>
                    </a:xfrm>
                    <a:prstGeom prst="roundRect">
                      <a:avLst/>
                    </a:prstGeom>
                    <a:noFill/>
                    <a:ln w="19050">
                      <a:solidFill>
                        <a:srgbClr val="F192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defRPr/>
                      </a:pPr>
                      <a:r>
                        <a:rPr lang="en-GB" sz="1600" b="1"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KEY STRATEGIC DEVELOPMENT AREA</a:t>
                      </a:r>
                      <a:endParaRPr lang="en-US" sz="1600" b="1" dirty="0">
                        <a:solidFill>
                          <a:schemeClr val="tx1"/>
                        </a:solidFill>
                        <a:ea typeface="Times New Roman" panose="02020603050405020304" pitchFamily="18" charset="0"/>
                      </a:endParaRPr>
                    </a:p>
                    <a:p>
                      <a:pPr>
                        <a:lnSpc>
                          <a:spcPct val="107000"/>
                        </a:lnSpc>
                        <a:spcAft>
                          <a:spcPts val="600"/>
                        </a:spcAft>
                        <a:defRPr/>
                      </a:pPr>
                      <a:r>
                        <a:rPr lang="en-GB" sz="825" dirty="0">
                          <a:ea typeface="Times New Roman" panose="02020603050405020304" pitchFamily="18" charset="0"/>
                        </a:rPr>
                        <a:t> </a:t>
                      </a:r>
                      <a:endParaRPr lang="en-US" sz="825" dirty="0">
                        <a:ea typeface="Times New Roman" panose="02020603050405020304" pitchFamily="18" charset="0"/>
                      </a:endParaRPr>
                    </a:p>
                  </p:txBody>
                </p:sp>
                <p:sp>
                  <p:nvSpPr>
                    <p:cNvPr id="27" name="Rounded Rectangle 26">
                      <a:extLst>
                        <a:ext uri="{FF2B5EF4-FFF2-40B4-BE49-F238E27FC236}">
                          <a16:creationId xmlns:a16="http://schemas.microsoft.com/office/drawing/2014/main" id="{41C150BB-3D92-2C55-F601-A596090A10A4}"/>
                        </a:ext>
                      </a:extLst>
                    </p:cNvPr>
                    <p:cNvSpPr/>
                    <p:nvPr/>
                  </p:nvSpPr>
                  <p:spPr>
                    <a:xfrm>
                      <a:off x="9105969" y="3560765"/>
                      <a:ext cx="2360970" cy="1995977"/>
                    </a:xfrm>
                    <a:prstGeom prst="roundRect">
                      <a:avLst/>
                    </a:prstGeom>
                    <a:noFill/>
                    <a:ln w="1905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defRPr/>
                      </a:pPr>
                      <a:r>
                        <a:rPr lang="en-GB" sz="1400" b="1"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SUPPORTING STRATEGIC DEVELOPMENT AREAS</a:t>
                      </a:r>
                      <a:endParaRPr lang="en-US" sz="1400" dirty="0">
                        <a:solidFill>
                          <a:schemeClr val="tx1"/>
                        </a:solidFill>
                        <a:ea typeface="Times New Roman" panose="02020603050405020304" pitchFamily="18" charset="0"/>
                      </a:endParaRPr>
                    </a:p>
                  </p:txBody>
                </p:sp>
                <p:sp>
                  <p:nvSpPr>
                    <p:cNvPr id="28" name="Rounded Rectangle 27">
                      <a:extLst>
                        <a:ext uri="{FF2B5EF4-FFF2-40B4-BE49-F238E27FC236}">
                          <a16:creationId xmlns:a16="http://schemas.microsoft.com/office/drawing/2014/main" id="{333D032F-DE00-49DA-9B52-F0B32CCE249A}"/>
                        </a:ext>
                      </a:extLst>
                    </p:cNvPr>
                    <p:cNvSpPr/>
                    <p:nvPr/>
                  </p:nvSpPr>
                  <p:spPr>
                    <a:xfrm>
                      <a:off x="9154558" y="2533075"/>
                      <a:ext cx="2122443" cy="448502"/>
                    </a:xfrm>
                    <a:prstGeom prst="round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defRPr/>
                      </a:pPr>
                      <a:r>
                        <a:rPr lang="en-GB" sz="1600" b="1" i="1" dirty="0">
                          <a:solidFill>
                            <a:srgbClr val="FFFFFF"/>
                          </a:solidFill>
                          <a:latin typeface="Century Gothic" panose="020B0502020202020204" pitchFamily="34" charset="0"/>
                          <a:ea typeface="Times New Roman" panose="02020603050405020304" pitchFamily="18" charset="0"/>
                          <a:cs typeface="Arial" panose="020B0604020202020204" pitchFamily="34" charset="0"/>
                        </a:rPr>
                        <a:t>Enablers</a:t>
                      </a:r>
                      <a:endParaRPr lang="en-US" sz="1600" dirty="0">
                        <a:ea typeface="Times New Roman" panose="02020603050405020304" pitchFamily="18" charset="0"/>
                      </a:endParaRPr>
                    </a:p>
                  </p:txBody>
                </p:sp>
                <p:grpSp>
                  <p:nvGrpSpPr>
                    <p:cNvPr id="16414" name="Group 28">
                      <a:extLst>
                        <a:ext uri="{FF2B5EF4-FFF2-40B4-BE49-F238E27FC236}">
                          <a16:creationId xmlns:a16="http://schemas.microsoft.com/office/drawing/2014/main" id="{526619DA-3C4B-9C44-77BF-60DF29F38782}"/>
                        </a:ext>
                      </a:extLst>
                    </p:cNvPr>
                    <p:cNvGrpSpPr>
                      <a:grpSpLocks/>
                    </p:cNvGrpSpPr>
                    <p:nvPr/>
                  </p:nvGrpSpPr>
                  <p:grpSpPr bwMode="auto">
                    <a:xfrm>
                      <a:off x="0" y="50548"/>
                      <a:ext cx="8305801" cy="2963412"/>
                      <a:chOff x="0" y="50548"/>
                      <a:chExt cx="8305801" cy="2963412"/>
                    </a:xfrm>
                  </p:grpSpPr>
                  <p:sp>
                    <p:nvSpPr>
                      <p:cNvPr id="61" name="Triangle 9">
                        <a:extLst>
                          <a:ext uri="{FF2B5EF4-FFF2-40B4-BE49-F238E27FC236}">
                            <a16:creationId xmlns:a16="http://schemas.microsoft.com/office/drawing/2014/main" id="{85EE7286-759D-4BF5-C560-E0BD1F9DA137}"/>
                          </a:ext>
                        </a:extLst>
                      </p:cNvPr>
                      <p:cNvSpPr/>
                      <p:nvPr/>
                    </p:nvSpPr>
                    <p:spPr>
                      <a:xfrm>
                        <a:off x="0" y="49985"/>
                        <a:ext cx="8306465" cy="2964263"/>
                      </a:xfrm>
                      <a:prstGeom prst="triangle">
                        <a:avLst>
                          <a:gd name="adj" fmla="val 49808"/>
                        </a:avLst>
                      </a:prstGeom>
                      <a:solidFill>
                        <a:srgbClr val="F192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438" name="TextBox 11">
                        <a:extLst>
                          <a:ext uri="{FF2B5EF4-FFF2-40B4-BE49-F238E27FC236}">
                            <a16:creationId xmlns:a16="http://schemas.microsoft.com/office/drawing/2014/main" id="{65EBE71A-BD04-0E9B-4846-218E3CDB4DA0}"/>
                          </a:ext>
                        </a:extLst>
                      </p:cNvPr>
                      <p:cNvSpPr txBox="1">
                        <a:spLocks noChangeArrowheads="1"/>
                      </p:cNvSpPr>
                      <p:nvPr/>
                    </p:nvSpPr>
                    <p:spPr bwMode="auto">
                      <a:xfrm>
                        <a:off x="2716847" y="765614"/>
                        <a:ext cx="2872105" cy="104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1100" b="1">
                            <a:solidFill>
                              <a:srgbClr val="000000"/>
                            </a:solidFill>
                            <a:latin typeface="Century Gothic" panose="020B0502020202020204" pitchFamily="34" charset="0"/>
                            <a:ea typeface="Times New Roman" panose="02020603050405020304" pitchFamily="18" charset="0"/>
                            <a:cs typeface="Arial" panose="020B0604020202020204" pitchFamily="34" charset="0"/>
                          </a:rPr>
                          <a:t>Economic Transformation &amp; </a:t>
                        </a:r>
                        <a:endParaRPr lang="en-US" altLang="en-GB" sz="1100">
                          <a:ea typeface="Times New Roman" panose="02020603050405020304" pitchFamily="18" charset="0"/>
                          <a:cs typeface="Arial" panose="020B0604020202020204" pitchFamily="34" charset="0"/>
                        </a:endParaRPr>
                      </a:p>
                      <a:p>
                        <a:pPr algn="ctr">
                          <a:lnSpc>
                            <a:spcPct val="107000"/>
                          </a:lnSpc>
                          <a:spcBef>
                            <a:spcPct val="0"/>
                          </a:spcBef>
                          <a:buFontTx/>
                          <a:buNone/>
                        </a:pPr>
                        <a:r>
                          <a:rPr lang="en-GB" altLang="en-GB" sz="1100" b="1">
                            <a:solidFill>
                              <a:srgbClr val="000000"/>
                            </a:solidFill>
                            <a:latin typeface="Century Gothic" panose="020B0502020202020204" pitchFamily="34" charset="0"/>
                            <a:ea typeface="Times New Roman" panose="02020603050405020304" pitchFamily="18" charset="0"/>
                            <a:cs typeface="Arial" panose="020B0604020202020204" pitchFamily="34" charset="0"/>
                          </a:rPr>
                          <a:t>Job Creation</a:t>
                        </a:r>
                        <a:endParaRPr lang="en-US" altLang="en-GB" sz="1100">
                          <a:ea typeface="Times New Roman" panose="02020603050405020304" pitchFamily="18" charset="0"/>
                          <a:cs typeface="Arial" panose="020B0604020202020204" pitchFamily="34" charset="0"/>
                        </a:endParaRPr>
                      </a:p>
                    </p:txBody>
                  </p:sp>
                  <p:pic>
                    <p:nvPicPr>
                      <p:cNvPr id="16439" name="Graphic 1" descr="Bar graph with upward trend with solid fill">
                        <a:extLst>
                          <a:ext uri="{FF2B5EF4-FFF2-40B4-BE49-F238E27FC236}">
                            <a16:creationId xmlns:a16="http://schemas.microsoft.com/office/drawing/2014/main" id="{9797DBAC-32E5-8E5A-EEC8-BF889D15A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769" y="256550"/>
                        <a:ext cx="807684" cy="59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5" name="Group 29">
                      <a:extLst>
                        <a:ext uri="{FF2B5EF4-FFF2-40B4-BE49-F238E27FC236}">
                          <a16:creationId xmlns:a16="http://schemas.microsoft.com/office/drawing/2014/main" id="{60EC850E-E81C-6217-82E4-54EFDE644E32}"/>
                        </a:ext>
                      </a:extLst>
                    </p:cNvPr>
                    <p:cNvGrpSpPr>
                      <a:grpSpLocks/>
                    </p:cNvGrpSpPr>
                    <p:nvPr/>
                  </p:nvGrpSpPr>
                  <p:grpSpPr bwMode="auto">
                    <a:xfrm>
                      <a:off x="424047" y="2449214"/>
                      <a:ext cx="6998184" cy="551572"/>
                      <a:chOff x="424047" y="2449214"/>
                      <a:chExt cx="6998184" cy="551572"/>
                    </a:xfrm>
                  </p:grpSpPr>
                  <p:sp>
                    <p:nvSpPr>
                      <p:cNvPr id="55" name="Rectangle 54">
                        <a:extLst>
                          <a:ext uri="{FF2B5EF4-FFF2-40B4-BE49-F238E27FC236}">
                            <a16:creationId xmlns:a16="http://schemas.microsoft.com/office/drawing/2014/main" id="{8F2FE863-BBBE-A75A-B365-DF83FAE02E93}"/>
                          </a:ext>
                        </a:extLst>
                      </p:cNvPr>
                      <p:cNvSpPr/>
                      <p:nvPr/>
                    </p:nvSpPr>
                    <p:spPr>
                      <a:xfrm>
                        <a:off x="914351" y="2488522"/>
                        <a:ext cx="6508681" cy="424739"/>
                      </a:xfrm>
                      <a:prstGeom prst="rect">
                        <a:avLst/>
                      </a:prstGeom>
                      <a:solidFill>
                        <a:srgbClr val="FF4C4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6" name="TextBox 26">
                        <a:extLst>
                          <a:ext uri="{FF2B5EF4-FFF2-40B4-BE49-F238E27FC236}">
                            <a16:creationId xmlns:a16="http://schemas.microsoft.com/office/drawing/2014/main" id="{2D6A9405-82C0-19D4-0DCD-9E46BEF0B3DD}"/>
                          </a:ext>
                        </a:extLst>
                      </p:cNvPr>
                      <p:cNvSpPr txBox="1"/>
                      <p:nvPr/>
                    </p:nvSpPr>
                    <p:spPr>
                      <a:xfrm>
                        <a:off x="424047" y="2553866"/>
                        <a:ext cx="1276558" cy="445531"/>
                      </a:xfrm>
                      <a:prstGeom prst="rect">
                        <a:avLst/>
                      </a:prstGeom>
                      <a:noFill/>
                    </p:spPr>
                    <p:txBody>
                      <a:bodyPr anchor="ctr"/>
                      <a:lstStyle/>
                      <a:p>
                        <a:pPr algn="ctr">
                          <a:lnSpc>
                            <a:spcPct val="107000"/>
                          </a:lnSpc>
                          <a:defRPr/>
                        </a:pPr>
                        <a:endParaRPr lang="en-GB" sz="525" b="1" dirty="0">
                          <a:solidFill>
                            <a:srgbClr val="FFFFFF"/>
                          </a:solidFill>
                          <a:latin typeface="Century Gothic" panose="020B0502020202020204" pitchFamily="34" charset="0"/>
                          <a:ea typeface="Times New Roman" panose="02020603050405020304" pitchFamily="18" charset="0"/>
                          <a:cs typeface="Arial" panose="020B0604020202020204" pitchFamily="34" charset="0"/>
                        </a:endParaRPr>
                      </a:p>
                      <a:p>
                        <a:pPr algn="ctr">
                          <a:lnSpc>
                            <a:spcPct val="107000"/>
                          </a:lnSpc>
                          <a:defRPr/>
                        </a:pPr>
                        <a:endParaRPr lang="en-GB" sz="525" b="1" dirty="0">
                          <a:solidFill>
                            <a:srgbClr val="FFFFFF"/>
                          </a:solidFill>
                          <a:latin typeface="Century Gothic" panose="020B0502020202020204" pitchFamily="34" charset="0"/>
                          <a:ea typeface="Times New Roman" panose="02020603050405020304" pitchFamily="18" charset="0"/>
                          <a:cs typeface="Arial" panose="020B0604020202020204" pitchFamily="34" charset="0"/>
                        </a:endParaRPr>
                      </a:p>
                      <a:p>
                        <a:pPr algn="ctr">
                          <a:lnSpc>
                            <a:spcPct val="107000"/>
                          </a:lnSpc>
                          <a:defRPr/>
                        </a:pPr>
                        <a:r>
                          <a:rPr lang="en-GB" sz="900" b="1" dirty="0">
                            <a:solidFill>
                              <a:srgbClr val="FFFFFF"/>
                            </a:solidFill>
                            <a:latin typeface="Century Gothic" panose="020B0502020202020204" pitchFamily="34" charset="0"/>
                            <a:ea typeface="Times New Roman" panose="02020603050405020304" pitchFamily="18" charset="0"/>
                            <a:cs typeface="Arial" panose="020B0604020202020204" pitchFamily="34" charset="0"/>
                          </a:rPr>
                          <a:t>Energy</a:t>
                        </a:r>
                        <a:endParaRPr lang="en-US" sz="900" dirty="0">
                          <a:ea typeface="Times New Roman" panose="02020603050405020304" pitchFamily="18" charset="0"/>
                        </a:endParaRPr>
                      </a:p>
                      <a:p>
                        <a:pPr>
                          <a:lnSpc>
                            <a:spcPct val="107000"/>
                          </a:lnSpc>
                          <a:spcAft>
                            <a:spcPts val="600"/>
                          </a:spcAft>
                          <a:defRPr/>
                        </a:pPr>
                        <a:r>
                          <a:rPr lang="en-GB" sz="1200" dirty="0">
                            <a:ea typeface="Times New Roman" panose="02020603050405020304" pitchFamily="18" charset="0"/>
                          </a:rPr>
                          <a:t> </a:t>
                        </a:r>
                        <a:endParaRPr lang="en-US" sz="825" dirty="0">
                          <a:ea typeface="Times New Roman" panose="02020603050405020304" pitchFamily="18" charset="0"/>
                        </a:endParaRPr>
                      </a:p>
                    </p:txBody>
                  </p:sp>
                  <p:sp>
                    <p:nvSpPr>
                      <p:cNvPr id="16433" name="TextBox 26">
                        <a:extLst>
                          <a:ext uri="{FF2B5EF4-FFF2-40B4-BE49-F238E27FC236}">
                            <a16:creationId xmlns:a16="http://schemas.microsoft.com/office/drawing/2014/main" id="{D302D965-BCC6-6B02-5CDE-7A3CC43F4411}"/>
                          </a:ext>
                        </a:extLst>
                      </p:cNvPr>
                      <p:cNvSpPr txBox="1">
                        <a:spLocks noChangeArrowheads="1"/>
                      </p:cNvSpPr>
                      <p:nvPr/>
                    </p:nvSpPr>
                    <p:spPr bwMode="auto">
                      <a:xfrm>
                        <a:off x="1543939" y="2519884"/>
                        <a:ext cx="2072383" cy="34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Transport &amp; Logistics</a:t>
                        </a:r>
                        <a:endParaRPr lang="en-US" altLang="en-GB" sz="900">
                          <a:ea typeface="Times New Roman" panose="02020603050405020304" pitchFamily="18" charset="0"/>
                          <a:cs typeface="Arial" panose="020B0604020202020204" pitchFamily="34" charset="0"/>
                        </a:endParaRPr>
                      </a:p>
                    </p:txBody>
                  </p:sp>
                  <p:sp>
                    <p:nvSpPr>
                      <p:cNvPr id="16434" name="TextBox 26">
                        <a:extLst>
                          <a:ext uri="{FF2B5EF4-FFF2-40B4-BE49-F238E27FC236}">
                            <a16:creationId xmlns:a16="http://schemas.microsoft.com/office/drawing/2014/main" id="{60494CBD-5ED5-5C12-6C81-4199B358EB13}"/>
                          </a:ext>
                        </a:extLst>
                      </p:cNvPr>
                      <p:cNvSpPr txBox="1">
                        <a:spLocks noChangeArrowheads="1"/>
                      </p:cNvSpPr>
                      <p:nvPr/>
                    </p:nvSpPr>
                    <p:spPr bwMode="auto">
                      <a:xfrm>
                        <a:off x="3459889" y="2467700"/>
                        <a:ext cx="1225546" cy="41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Technology</a:t>
                        </a:r>
                        <a:endParaRPr lang="en-US" altLang="en-GB" sz="900">
                          <a:ea typeface="Times New Roman" panose="02020603050405020304" pitchFamily="18" charset="0"/>
                          <a:cs typeface="Arial" panose="020B0604020202020204" pitchFamily="34" charset="0"/>
                        </a:endParaRPr>
                      </a:p>
                    </p:txBody>
                  </p:sp>
                  <p:sp>
                    <p:nvSpPr>
                      <p:cNvPr id="16435" name="TextBox 26">
                        <a:extLst>
                          <a:ext uri="{FF2B5EF4-FFF2-40B4-BE49-F238E27FC236}">
                            <a16:creationId xmlns:a16="http://schemas.microsoft.com/office/drawing/2014/main" id="{2F85DF96-3CAF-6BCA-516B-9F8038100221}"/>
                          </a:ext>
                        </a:extLst>
                      </p:cNvPr>
                      <p:cNvSpPr txBox="1">
                        <a:spLocks noChangeArrowheads="1"/>
                      </p:cNvSpPr>
                      <p:nvPr/>
                    </p:nvSpPr>
                    <p:spPr bwMode="auto">
                      <a:xfrm>
                        <a:off x="4561678" y="2449214"/>
                        <a:ext cx="832015" cy="45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Water</a:t>
                        </a:r>
                        <a:endParaRPr lang="en-US" altLang="en-GB" sz="900">
                          <a:ea typeface="Times New Roman" panose="02020603050405020304" pitchFamily="18" charset="0"/>
                          <a:cs typeface="Arial" panose="020B0604020202020204" pitchFamily="34" charset="0"/>
                        </a:endParaRPr>
                      </a:p>
                    </p:txBody>
                  </p:sp>
                  <p:sp>
                    <p:nvSpPr>
                      <p:cNvPr id="16436" name="TextBox 26">
                        <a:extLst>
                          <a:ext uri="{FF2B5EF4-FFF2-40B4-BE49-F238E27FC236}">
                            <a16:creationId xmlns:a16="http://schemas.microsoft.com/office/drawing/2014/main" id="{BA6E38DA-639D-DFED-01D7-FC96C8C1FC82}"/>
                          </a:ext>
                        </a:extLst>
                      </p:cNvPr>
                      <p:cNvSpPr txBox="1">
                        <a:spLocks noChangeArrowheads="1"/>
                      </p:cNvSpPr>
                      <p:nvPr/>
                    </p:nvSpPr>
                    <p:spPr bwMode="auto">
                      <a:xfrm>
                        <a:off x="5318949" y="2479985"/>
                        <a:ext cx="1315580" cy="40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Infrastructure</a:t>
                        </a:r>
                        <a:endParaRPr lang="en-US" altLang="en-GB" sz="900">
                          <a:ea typeface="Times New Roman" panose="02020603050405020304" pitchFamily="18" charset="0"/>
                          <a:cs typeface="Arial" panose="020B0604020202020204" pitchFamily="34" charset="0"/>
                        </a:endParaRPr>
                      </a:p>
                    </p:txBody>
                  </p:sp>
                </p:grpSp>
                <p:grpSp>
                  <p:nvGrpSpPr>
                    <p:cNvPr id="16416" name="Group 30">
                      <a:extLst>
                        <a:ext uri="{FF2B5EF4-FFF2-40B4-BE49-F238E27FC236}">
                          <a16:creationId xmlns:a16="http://schemas.microsoft.com/office/drawing/2014/main" id="{C8D8DE44-09A6-AC9A-2B35-1BB72A07B0A4}"/>
                        </a:ext>
                      </a:extLst>
                    </p:cNvPr>
                    <p:cNvGrpSpPr>
                      <a:grpSpLocks/>
                    </p:cNvGrpSpPr>
                    <p:nvPr/>
                  </p:nvGrpSpPr>
                  <p:grpSpPr bwMode="auto">
                    <a:xfrm>
                      <a:off x="6225857" y="3027816"/>
                      <a:ext cx="1422888" cy="3162419"/>
                      <a:chOff x="6225857" y="3027816"/>
                      <a:chExt cx="1422888" cy="3162419"/>
                    </a:xfrm>
                  </p:grpSpPr>
                  <p:grpSp>
                    <p:nvGrpSpPr>
                      <p:cNvPr id="50" name="Group 49">
                        <a:extLst>
                          <a:ext uri="{FF2B5EF4-FFF2-40B4-BE49-F238E27FC236}">
                            <a16:creationId xmlns:a16="http://schemas.microsoft.com/office/drawing/2014/main" id="{D29D3F9C-4A7B-B677-1C17-00532F6DA7AF}"/>
                          </a:ext>
                        </a:extLst>
                      </p:cNvPr>
                      <p:cNvGrpSpPr/>
                      <p:nvPr/>
                    </p:nvGrpSpPr>
                    <p:grpSpPr>
                      <a:xfrm>
                        <a:off x="6225857" y="3027816"/>
                        <a:ext cx="1422888" cy="3162419"/>
                        <a:chOff x="6225857" y="3027816"/>
                        <a:chExt cx="1422888" cy="3162419"/>
                      </a:xfrm>
                      <a:solidFill>
                        <a:srgbClr val="008F00"/>
                      </a:solidFill>
                    </p:grpSpPr>
                    <p:sp>
                      <p:nvSpPr>
                        <p:cNvPr id="52" name="Rectangle 51">
                          <a:extLst>
                            <a:ext uri="{FF2B5EF4-FFF2-40B4-BE49-F238E27FC236}">
                              <a16:creationId xmlns:a16="http://schemas.microsoft.com/office/drawing/2014/main" id="{4593D45E-54D9-3B42-83A2-83DAB6B906BD}"/>
                            </a:ext>
                          </a:extLst>
                        </p:cNvPr>
                        <p:cNvSpPr/>
                        <p:nvPr/>
                      </p:nvSpPr>
                      <p:spPr>
                        <a:xfrm>
                          <a:off x="6475081" y="3253085"/>
                          <a:ext cx="928228" cy="279118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3" name="Rectangle 52">
                          <a:extLst>
                            <a:ext uri="{FF2B5EF4-FFF2-40B4-BE49-F238E27FC236}">
                              <a16:creationId xmlns:a16="http://schemas.microsoft.com/office/drawing/2014/main" id="{E3601144-D39E-BFCB-3F6A-F3E00757BCAF}"/>
                            </a:ext>
                          </a:extLst>
                        </p:cNvPr>
                        <p:cNvSpPr/>
                        <p:nvPr/>
                      </p:nvSpPr>
                      <p:spPr>
                        <a:xfrm>
                          <a:off x="6225857" y="3027816"/>
                          <a:ext cx="1422888" cy="22527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4" name="Rectangle 53">
                          <a:extLst>
                            <a:ext uri="{FF2B5EF4-FFF2-40B4-BE49-F238E27FC236}">
                              <a16:creationId xmlns:a16="http://schemas.microsoft.com/office/drawing/2014/main" id="{42962E48-985A-EC0D-9637-4B4697BEC2D9}"/>
                            </a:ext>
                          </a:extLst>
                        </p:cNvPr>
                        <p:cNvSpPr/>
                        <p:nvPr/>
                      </p:nvSpPr>
                      <p:spPr>
                        <a:xfrm>
                          <a:off x="6225857" y="5900387"/>
                          <a:ext cx="1422888" cy="2898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16430" name="TextBox 26">
                        <a:extLst>
                          <a:ext uri="{FF2B5EF4-FFF2-40B4-BE49-F238E27FC236}">
                            <a16:creationId xmlns:a16="http://schemas.microsoft.com/office/drawing/2014/main" id="{90745826-4C06-4699-5590-B4367F4119DA}"/>
                          </a:ext>
                        </a:extLst>
                      </p:cNvPr>
                      <p:cNvSpPr txBox="1">
                        <a:spLocks noChangeArrowheads="1"/>
                      </p:cNvSpPr>
                      <p:nvPr/>
                    </p:nvSpPr>
                    <p:spPr bwMode="auto">
                      <a:xfrm rot="-5400000">
                        <a:off x="5944518" y="4429258"/>
                        <a:ext cx="2012933" cy="88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dirty="0">
                            <a:solidFill>
                              <a:srgbClr val="FFFFFF"/>
                            </a:solidFill>
                            <a:latin typeface="Century Gothic" panose="020B0502020202020204" pitchFamily="34" charset="0"/>
                            <a:ea typeface="Times New Roman" panose="02020603050405020304" pitchFamily="18" charset="0"/>
                            <a:cs typeface="Arial" panose="020B0604020202020204" pitchFamily="34" charset="0"/>
                          </a:rPr>
                          <a:t>Good Governance </a:t>
                        </a:r>
                        <a:endParaRPr lang="en-US" altLang="en-GB" sz="900" dirty="0">
                          <a:ea typeface="Times New Roman" panose="02020603050405020304" pitchFamily="18" charset="0"/>
                          <a:cs typeface="Arial" panose="020B0604020202020204" pitchFamily="34" charset="0"/>
                        </a:endParaRPr>
                      </a:p>
                      <a:p>
                        <a:pPr algn="ctr">
                          <a:lnSpc>
                            <a:spcPct val="107000"/>
                          </a:lnSpc>
                          <a:spcBef>
                            <a:spcPct val="0"/>
                          </a:spcBef>
                          <a:buFontTx/>
                          <a:buNone/>
                        </a:pPr>
                        <a:r>
                          <a:rPr lang="en-GB" altLang="en-GB" sz="900" b="1" dirty="0">
                            <a:solidFill>
                              <a:srgbClr val="FFFFFF"/>
                            </a:solidFill>
                            <a:latin typeface="Century Gothic" panose="020B0502020202020204" pitchFamily="34" charset="0"/>
                            <a:ea typeface="Times New Roman" panose="02020603050405020304" pitchFamily="18" charset="0"/>
                            <a:cs typeface="Arial" panose="020B0604020202020204" pitchFamily="34" charset="0"/>
                          </a:rPr>
                          <a:t>Environment</a:t>
                        </a:r>
                        <a:endParaRPr lang="en-US" altLang="en-GB" sz="900" dirty="0">
                          <a:ea typeface="Times New Roman" panose="02020603050405020304" pitchFamily="18" charset="0"/>
                          <a:cs typeface="Arial" panose="020B0604020202020204" pitchFamily="34" charset="0"/>
                        </a:endParaRPr>
                      </a:p>
                    </p:txBody>
                  </p:sp>
                </p:grpSp>
                <p:grpSp>
                  <p:nvGrpSpPr>
                    <p:cNvPr id="16417" name="Group 31">
                      <a:extLst>
                        <a:ext uri="{FF2B5EF4-FFF2-40B4-BE49-F238E27FC236}">
                          <a16:creationId xmlns:a16="http://schemas.microsoft.com/office/drawing/2014/main" id="{B287CC8C-B954-ECC4-49D5-1610CC0BFBEE}"/>
                        </a:ext>
                      </a:extLst>
                    </p:cNvPr>
                    <p:cNvGrpSpPr>
                      <a:grpSpLocks/>
                    </p:cNvGrpSpPr>
                    <p:nvPr/>
                  </p:nvGrpSpPr>
                  <p:grpSpPr bwMode="auto">
                    <a:xfrm>
                      <a:off x="724284" y="3011796"/>
                      <a:ext cx="1422888" cy="3189448"/>
                      <a:chOff x="724284" y="3011796"/>
                      <a:chExt cx="1422888" cy="3189448"/>
                    </a:xfrm>
                  </p:grpSpPr>
                  <p:grpSp>
                    <p:nvGrpSpPr>
                      <p:cNvPr id="42" name="Group 41">
                        <a:extLst>
                          <a:ext uri="{FF2B5EF4-FFF2-40B4-BE49-F238E27FC236}">
                            <a16:creationId xmlns:a16="http://schemas.microsoft.com/office/drawing/2014/main" id="{F4BC43C2-3A20-43F3-F0FD-5FCA577BA1B6}"/>
                          </a:ext>
                        </a:extLst>
                      </p:cNvPr>
                      <p:cNvGrpSpPr/>
                      <p:nvPr/>
                    </p:nvGrpSpPr>
                    <p:grpSpPr>
                      <a:xfrm>
                        <a:off x="724284" y="3011796"/>
                        <a:ext cx="1422888" cy="3189448"/>
                        <a:chOff x="724284" y="3011796"/>
                        <a:chExt cx="1422888" cy="3189448"/>
                      </a:xfrm>
                      <a:solidFill>
                        <a:srgbClr val="008F00"/>
                      </a:solidFill>
                    </p:grpSpPr>
                    <p:sp>
                      <p:nvSpPr>
                        <p:cNvPr id="47" name="Rectangle 46">
                          <a:extLst>
                            <a:ext uri="{FF2B5EF4-FFF2-40B4-BE49-F238E27FC236}">
                              <a16:creationId xmlns:a16="http://schemas.microsoft.com/office/drawing/2014/main" id="{C123BF91-1DE7-F7B9-4636-87A81F8E4761}"/>
                            </a:ext>
                          </a:extLst>
                        </p:cNvPr>
                        <p:cNvSpPr/>
                        <p:nvPr/>
                      </p:nvSpPr>
                      <p:spPr>
                        <a:xfrm>
                          <a:off x="973508" y="3264094"/>
                          <a:ext cx="928228" cy="27358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8" name="Rectangle 47">
                          <a:extLst>
                            <a:ext uri="{FF2B5EF4-FFF2-40B4-BE49-F238E27FC236}">
                              <a16:creationId xmlns:a16="http://schemas.microsoft.com/office/drawing/2014/main" id="{A637AA91-755B-2B62-534D-315EB7E2666F}"/>
                            </a:ext>
                          </a:extLst>
                        </p:cNvPr>
                        <p:cNvSpPr/>
                        <p:nvPr/>
                      </p:nvSpPr>
                      <p:spPr>
                        <a:xfrm>
                          <a:off x="724284" y="3011796"/>
                          <a:ext cx="1422888" cy="2724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9" name="Rectangle 48">
                          <a:extLst>
                            <a:ext uri="{FF2B5EF4-FFF2-40B4-BE49-F238E27FC236}">
                              <a16:creationId xmlns:a16="http://schemas.microsoft.com/office/drawing/2014/main" id="{1D747902-EB9B-522A-F037-943B847F5B8B}"/>
                            </a:ext>
                          </a:extLst>
                        </p:cNvPr>
                        <p:cNvSpPr/>
                        <p:nvPr/>
                      </p:nvSpPr>
                      <p:spPr>
                        <a:xfrm>
                          <a:off x="724284" y="5928821"/>
                          <a:ext cx="1422888" cy="2724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
                    <p:nvSpPr>
                      <p:cNvPr id="16425" name="TextBox 49">
                        <a:extLst>
                          <a:ext uri="{FF2B5EF4-FFF2-40B4-BE49-F238E27FC236}">
                            <a16:creationId xmlns:a16="http://schemas.microsoft.com/office/drawing/2014/main" id="{BFA677D3-85B1-4AA7-03F9-EC94B0D84218}"/>
                          </a:ext>
                        </a:extLst>
                      </p:cNvPr>
                      <p:cNvSpPr txBox="1">
                        <a:spLocks noChangeArrowheads="1"/>
                      </p:cNvSpPr>
                      <p:nvPr/>
                    </p:nvSpPr>
                    <p:spPr bwMode="auto">
                      <a:xfrm rot="-5400000">
                        <a:off x="586427" y="4591128"/>
                        <a:ext cx="1925568" cy="88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Human &amp; Social Development</a:t>
                        </a:r>
                        <a:endParaRPr lang="en-US" altLang="en-GB" sz="900">
                          <a:ea typeface="Times New Roman" panose="02020603050405020304" pitchFamily="18" charset="0"/>
                          <a:cs typeface="Arial" panose="020B0604020202020204" pitchFamily="34" charset="0"/>
                        </a:endParaRPr>
                      </a:p>
                    </p:txBody>
                  </p:sp>
                  <p:grpSp>
                    <p:nvGrpSpPr>
                      <p:cNvPr id="16426" name="Group 43">
                        <a:extLst>
                          <a:ext uri="{FF2B5EF4-FFF2-40B4-BE49-F238E27FC236}">
                            <a16:creationId xmlns:a16="http://schemas.microsoft.com/office/drawing/2014/main" id="{43AC07B5-FC05-F6C0-FBED-61C4F6D45889}"/>
                          </a:ext>
                        </a:extLst>
                      </p:cNvPr>
                      <p:cNvGrpSpPr>
                        <a:grpSpLocks/>
                      </p:cNvGrpSpPr>
                      <p:nvPr/>
                    </p:nvGrpSpPr>
                    <p:grpSpPr bwMode="auto">
                      <a:xfrm>
                        <a:off x="1166626" y="3366195"/>
                        <a:ext cx="550920" cy="550920"/>
                        <a:chOff x="1166626" y="3366195"/>
                        <a:chExt cx="860960" cy="860960"/>
                      </a:xfrm>
                    </p:grpSpPr>
                    <p:sp>
                      <p:nvSpPr>
                        <p:cNvPr id="45" name="Rectangle 44">
                          <a:extLst>
                            <a:ext uri="{FF2B5EF4-FFF2-40B4-BE49-F238E27FC236}">
                              <a16:creationId xmlns:a16="http://schemas.microsoft.com/office/drawing/2014/main" id="{84492533-6AE6-BA83-EE01-BA39EE8B7843}"/>
                            </a:ext>
                          </a:extLst>
                        </p:cNvPr>
                        <p:cNvSpPr/>
                        <p:nvPr/>
                      </p:nvSpPr>
                      <p:spPr>
                        <a:xfrm>
                          <a:off x="1165850" y="3363908"/>
                          <a:ext cx="873229" cy="86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6428" name="Graphic 50" descr="Business Growth with solid fill">
                          <a:extLst>
                            <a:ext uri="{FF2B5EF4-FFF2-40B4-BE49-F238E27FC236}">
                              <a16:creationId xmlns:a16="http://schemas.microsoft.com/office/drawing/2014/main" id="{862263BC-B36C-0673-44C7-F64E701D3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927" y="3383776"/>
                          <a:ext cx="804546" cy="8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8" name="Group 32">
                      <a:extLst>
                        <a:ext uri="{FF2B5EF4-FFF2-40B4-BE49-F238E27FC236}">
                          <a16:creationId xmlns:a16="http://schemas.microsoft.com/office/drawing/2014/main" id="{EA7112AC-E53A-42C8-CA12-FE2515744042}"/>
                        </a:ext>
                      </a:extLst>
                    </p:cNvPr>
                    <p:cNvGrpSpPr>
                      <a:grpSpLocks/>
                    </p:cNvGrpSpPr>
                    <p:nvPr/>
                  </p:nvGrpSpPr>
                  <p:grpSpPr bwMode="auto">
                    <a:xfrm>
                      <a:off x="3532954" y="3000787"/>
                      <a:ext cx="3718709" cy="3189448"/>
                      <a:chOff x="3532954" y="3000787"/>
                      <a:chExt cx="3718709" cy="3189448"/>
                    </a:xfrm>
                  </p:grpSpPr>
                  <p:sp>
                    <p:nvSpPr>
                      <p:cNvPr id="16421" name="TextBox 26">
                        <a:extLst>
                          <a:ext uri="{FF2B5EF4-FFF2-40B4-BE49-F238E27FC236}">
                            <a16:creationId xmlns:a16="http://schemas.microsoft.com/office/drawing/2014/main" id="{72ABD6DC-D0FD-F0A2-94BC-598127A302BE}"/>
                          </a:ext>
                        </a:extLst>
                      </p:cNvPr>
                      <p:cNvSpPr txBox="1">
                        <a:spLocks noChangeArrowheads="1"/>
                      </p:cNvSpPr>
                      <p:nvPr/>
                    </p:nvSpPr>
                    <p:spPr bwMode="auto">
                      <a:xfrm rot="-5400000">
                        <a:off x="3221547" y="4536175"/>
                        <a:ext cx="2027138" cy="6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12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Environmental </a:t>
                        </a:r>
                        <a:endParaRPr lang="en-US" altLang="en-GB" sz="900">
                          <a:ea typeface="Times New Roman" panose="02020603050405020304" pitchFamily="18" charset="0"/>
                          <a:cs typeface="Arial" panose="020B0604020202020204" pitchFamily="34" charset="0"/>
                        </a:endParaRPr>
                      </a:p>
                      <a:p>
                        <a:pPr algn="ctr">
                          <a:lnSpc>
                            <a:spcPct val="107000"/>
                          </a:lnSpc>
                          <a:spcBef>
                            <a:spcPct val="0"/>
                          </a:spcBef>
                          <a:buFontTx/>
                          <a:buNone/>
                        </a:pPr>
                        <a:r>
                          <a:rPr lang="en-GB" altLang="en-GB" sz="12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Sustainability</a:t>
                        </a:r>
                        <a:endParaRPr lang="en-US" altLang="en-GB" sz="900">
                          <a:ea typeface="Times New Roman" panose="02020603050405020304" pitchFamily="18" charset="0"/>
                          <a:cs typeface="Arial" panose="020B0604020202020204" pitchFamily="34" charset="0"/>
                        </a:endParaRPr>
                      </a:p>
                    </p:txBody>
                  </p:sp>
                  <p:pic>
                    <p:nvPicPr>
                      <p:cNvPr id="16422" name="Picture 36" descr="Shape&#10;&#10;Description automatically generated with low confidence">
                        <a:extLst>
                          <a:ext uri="{FF2B5EF4-FFF2-40B4-BE49-F238E27FC236}">
                            <a16:creationId xmlns:a16="http://schemas.microsoft.com/office/drawing/2014/main" id="{47CAC01C-021D-B6CB-2AB1-925577C78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711" y="3266455"/>
                        <a:ext cx="597952" cy="5979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8" name="Group 37">
                        <a:extLst>
                          <a:ext uri="{FF2B5EF4-FFF2-40B4-BE49-F238E27FC236}">
                            <a16:creationId xmlns:a16="http://schemas.microsoft.com/office/drawing/2014/main" id="{E6ED706D-885A-50ED-5643-FFE43023A154}"/>
                          </a:ext>
                        </a:extLst>
                      </p:cNvPr>
                      <p:cNvGrpSpPr/>
                      <p:nvPr/>
                    </p:nvGrpSpPr>
                    <p:grpSpPr>
                      <a:xfrm>
                        <a:off x="3532954" y="3000787"/>
                        <a:ext cx="1422888" cy="3189448"/>
                        <a:chOff x="3532954" y="3000787"/>
                        <a:chExt cx="1422888" cy="3189448"/>
                      </a:xfrm>
                      <a:solidFill>
                        <a:srgbClr val="008F00"/>
                      </a:solidFill>
                    </p:grpSpPr>
                    <p:sp>
                      <p:nvSpPr>
                        <p:cNvPr id="39" name="Rectangle 38">
                          <a:extLst>
                            <a:ext uri="{FF2B5EF4-FFF2-40B4-BE49-F238E27FC236}">
                              <a16:creationId xmlns:a16="http://schemas.microsoft.com/office/drawing/2014/main" id="{343A2D7E-838F-4430-6A7B-9EBF88809760}"/>
                            </a:ext>
                          </a:extLst>
                        </p:cNvPr>
                        <p:cNvSpPr/>
                        <p:nvPr/>
                      </p:nvSpPr>
                      <p:spPr>
                        <a:xfrm>
                          <a:off x="3782178" y="3253085"/>
                          <a:ext cx="928228" cy="27358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0" name="Rectangle 39">
                          <a:extLst>
                            <a:ext uri="{FF2B5EF4-FFF2-40B4-BE49-F238E27FC236}">
                              <a16:creationId xmlns:a16="http://schemas.microsoft.com/office/drawing/2014/main" id="{8AD633C4-C585-CC42-D1A9-514B04367EDF}"/>
                            </a:ext>
                          </a:extLst>
                        </p:cNvPr>
                        <p:cNvSpPr/>
                        <p:nvPr/>
                      </p:nvSpPr>
                      <p:spPr>
                        <a:xfrm>
                          <a:off x="3532954" y="3000787"/>
                          <a:ext cx="1422888" cy="2724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1" name="Rectangle 40">
                          <a:extLst>
                            <a:ext uri="{FF2B5EF4-FFF2-40B4-BE49-F238E27FC236}">
                              <a16:creationId xmlns:a16="http://schemas.microsoft.com/office/drawing/2014/main" id="{D0A7D118-E775-DDC3-CBF7-78CB61350650}"/>
                            </a:ext>
                          </a:extLst>
                        </p:cNvPr>
                        <p:cNvSpPr/>
                        <p:nvPr/>
                      </p:nvSpPr>
                      <p:spPr>
                        <a:xfrm>
                          <a:off x="3532954" y="5917812"/>
                          <a:ext cx="1422888" cy="2724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sp>
                  <p:nvSpPr>
                    <p:cNvPr id="34" name="Rounded Rectangle 33">
                      <a:extLst>
                        <a:ext uri="{FF2B5EF4-FFF2-40B4-BE49-F238E27FC236}">
                          <a16:creationId xmlns:a16="http://schemas.microsoft.com/office/drawing/2014/main" id="{AE43CD3D-B4F8-E46C-5B04-946950D6A1D8}"/>
                        </a:ext>
                      </a:extLst>
                    </p:cNvPr>
                    <p:cNvSpPr/>
                    <p:nvPr/>
                  </p:nvSpPr>
                  <p:spPr>
                    <a:xfrm>
                      <a:off x="9105969" y="1992498"/>
                      <a:ext cx="2122443" cy="448502"/>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450"/>
                        </a:spcAft>
                        <a:defRPr/>
                      </a:pPr>
                      <a:r>
                        <a:rPr lang="en-GB" sz="16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Drivers</a:t>
                      </a:r>
                      <a:endParaRPr lang="en-US" sz="1600" dirty="0">
                        <a:ea typeface="Times New Roman" panose="02020603050405020304" pitchFamily="18" charset="0"/>
                      </a:endParaRPr>
                    </a:p>
                  </p:txBody>
                </p:sp>
                <p:sp>
                  <p:nvSpPr>
                    <p:cNvPr id="35" name="Right Brace 34">
                      <a:extLst>
                        <a:ext uri="{FF2B5EF4-FFF2-40B4-BE49-F238E27FC236}">
                          <a16:creationId xmlns:a16="http://schemas.microsoft.com/office/drawing/2014/main" id="{41CF03CF-A341-AC23-67BB-82C742647D5B}"/>
                        </a:ext>
                      </a:extLst>
                    </p:cNvPr>
                    <p:cNvSpPr/>
                    <p:nvPr/>
                  </p:nvSpPr>
                  <p:spPr>
                    <a:xfrm>
                      <a:off x="8277752" y="1778643"/>
                      <a:ext cx="218650" cy="543548"/>
                    </a:xfrm>
                    <a:prstGeom prst="rightBrace">
                      <a:avLst>
                        <a:gd name="adj1" fmla="val 8333"/>
                        <a:gd name="adj2" fmla="val 4712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pSp>
              <p:graphicFrame>
                <p:nvGraphicFramePr>
                  <p:cNvPr id="22" name="Diagram 21">
                    <a:extLst>
                      <a:ext uri="{FF2B5EF4-FFF2-40B4-BE49-F238E27FC236}">
                        <a16:creationId xmlns:a16="http://schemas.microsoft.com/office/drawing/2014/main" id="{BC5A9CB6-3AB2-69A0-F728-5CD98EA44A66}"/>
                      </a:ext>
                    </a:extLst>
                  </p:cNvPr>
                  <p:cNvGraphicFramePr/>
                  <p:nvPr/>
                </p:nvGraphicFramePr>
                <p:xfrm>
                  <a:off x="896684" y="1660792"/>
                  <a:ext cx="6100092" cy="923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16401" name="Group 15">
                  <a:extLst>
                    <a:ext uri="{FF2B5EF4-FFF2-40B4-BE49-F238E27FC236}">
                      <a16:creationId xmlns:a16="http://schemas.microsoft.com/office/drawing/2014/main" id="{A19D30DA-849D-9F6E-D608-BA33B7325EC1}"/>
                    </a:ext>
                  </a:extLst>
                </p:cNvPr>
                <p:cNvGrpSpPr>
                  <a:grpSpLocks/>
                </p:cNvGrpSpPr>
                <p:nvPr/>
              </p:nvGrpSpPr>
              <p:grpSpPr bwMode="auto">
                <a:xfrm>
                  <a:off x="3914363" y="3326408"/>
                  <a:ext cx="695012" cy="2688435"/>
                  <a:chOff x="3914363" y="3326408"/>
                  <a:chExt cx="695012" cy="2688435"/>
                </a:xfrm>
              </p:grpSpPr>
              <p:sp>
                <p:nvSpPr>
                  <p:cNvPr id="16402" name="TextBox 26">
                    <a:extLst>
                      <a:ext uri="{FF2B5EF4-FFF2-40B4-BE49-F238E27FC236}">
                        <a16:creationId xmlns:a16="http://schemas.microsoft.com/office/drawing/2014/main" id="{8AD4D81F-19AE-CD07-8D3C-8BE50F3C707C}"/>
                      </a:ext>
                    </a:extLst>
                  </p:cNvPr>
                  <p:cNvSpPr txBox="1">
                    <a:spLocks noChangeArrowheads="1"/>
                  </p:cNvSpPr>
                  <p:nvPr/>
                </p:nvSpPr>
                <p:spPr bwMode="auto">
                  <a:xfrm rot="-5400000">
                    <a:off x="3287557" y="4721486"/>
                    <a:ext cx="1961793" cy="6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Environmental Sustainability</a:t>
                    </a:r>
                    <a:endParaRPr lang="en-US" altLang="en-GB" sz="900">
                      <a:ea typeface="Times New Roman" panose="02020603050405020304" pitchFamily="18" charset="0"/>
                      <a:cs typeface="Arial" panose="020B0604020202020204" pitchFamily="34" charset="0"/>
                    </a:endParaRPr>
                  </a:p>
                </p:txBody>
              </p:sp>
              <p:grpSp>
                <p:nvGrpSpPr>
                  <p:cNvPr id="16403" name="Group 17">
                    <a:extLst>
                      <a:ext uri="{FF2B5EF4-FFF2-40B4-BE49-F238E27FC236}">
                        <a16:creationId xmlns:a16="http://schemas.microsoft.com/office/drawing/2014/main" id="{22B29AE4-B09D-B757-EA8E-2B7FFF1ED187}"/>
                      </a:ext>
                    </a:extLst>
                  </p:cNvPr>
                  <p:cNvGrpSpPr>
                    <a:grpSpLocks/>
                  </p:cNvGrpSpPr>
                  <p:nvPr/>
                </p:nvGrpSpPr>
                <p:grpSpPr bwMode="auto">
                  <a:xfrm>
                    <a:off x="3914363" y="3326408"/>
                    <a:ext cx="695012" cy="663453"/>
                    <a:chOff x="3914363" y="3326408"/>
                    <a:chExt cx="695012" cy="663453"/>
                  </a:xfrm>
                </p:grpSpPr>
                <p:sp>
                  <p:nvSpPr>
                    <p:cNvPr id="19" name="Rectangle 18">
                      <a:extLst>
                        <a:ext uri="{FF2B5EF4-FFF2-40B4-BE49-F238E27FC236}">
                          <a16:creationId xmlns:a16="http://schemas.microsoft.com/office/drawing/2014/main" id="{4D0E31EE-7E68-EE39-4ADD-3E3433F21D47}"/>
                        </a:ext>
                      </a:extLst>
                    </p:cNvPr>
                    <p:cNvSpPr/>
                    <p:nvPr/>
                  </p:nvSpPr>
                  <p:spPr>
                    <a:xfrm>
                      <a:off x="3913601" y="3326120"/>
                      <a:ext cx="695703" cy="662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6405" name="Graphic 3" descr="Sustainability with solid fill">
                      <a:extLst>
                        <a:ext uri="{FF2B5EF4-FFF2-40B4-BE49-F238E27FC236}">
                          <a16:creationId xmlns:a16="http://schemas.microsoft.com/office/drawing/2014/main" id="{9F5B8D14-8971-DB4E-7F5D-8077B8D622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4703" y="3350968"/>
                      <a:ext cx="614332" cy="61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8" name="Rectangle 7">
                <a:extLst>
                  <a:ext uri="{FF2B5EF4-FFF2-40B4-BE49-F238E27FC236}">
                    <a16:creationId xmlns:a16="http://schemas.microsoft.com/office/drawing/2014/main" id="{9FBBECC9-8D9D-72BA-1698-1822D55828C9}"/>
                  </a:ext>
                </a:extLst>
              </p:cNvPr>
              <p:cNvSpPr/>
              <p:nvPr/>
            </p:nvSpPr>
            <p:spPr>
              <a:xfrm>
                <a:off x="19720" y="4285582"/>
                <a:ext cx="4799275" cy="257843"/>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endParaRPr lang="en-GB" sz="525" b="1" dirty="0">
                  <a:latin typeface="Century Gothic" panose="020B0502020202020204" pitchFamily="34" charset="0"/>
                  <a:ea typeface="Times New Roman" panose="02020603050405020304" pitchFamily="18" charset="0"/>
                </a:endParaRPr>
              </a:p>
              <a:p>
                <a:pPr algn="ctr">
                  <a:lnSpc>
                    <a:spcPct val="107000"/>
                  </a:lnSpc>
                  <a:spcAft>
                    <a:spcPts val="600"/>
                  </a:spcAft>
                  <a:defRPr/>
                </a:pPr>
                <a:r>
                  <a:rPr lang="en-GB" sz="1600" b="1" dirty="0">
                    <a:latin typeface="Century Gothic" panose="020B0502020202020204" pitchFamily="34" charset="0"/>
                    <a:ea typeface="Times New Roman" panose="02020603050405020304" pitchFamily="18" charset="0"/>
                  </a:rPr>
                  <a:t> Industrialised Middle-Income Competitive Economy</a:t>
                </a:r>
                <a:endParaRPr lang="en-US" sz="1600" dirty="0">
                  <a:ea typeface="Times New Roman" panose="02020603050405020304" pitchFamily="18" charset="0"/>
                </a:endParaRPr>
              </a:p>
              <a:p>
                <a:pPr algn="ctr">
                  <a:lnSpc>
                    <a:spcPct val="107000"/>
                  </a:lnSpc>
                  <a:spcAft>
                    <a:spcPts val="600"/>
                  </a:spcAft>
                  <a:defRPr/>
                </a:pPr>
                <a:r>
                  <a:rPr lang="en-GB" sz="450" dirty="0">
                    <a:ea typeface="Times New Roman" panose="02020603050405020304" pitchFamily="18" charset="0"/>
                  </a:rPr>
                  <a:t> </a:t>
                </a:r>
                <a:endParaRPr lang="en-US" sz="825" dirty="0">
                  <a:ea typeface="Times New Roman" panose="02020603050405020304" pitchFamily="18" charset="0"/>
                </a:endParaRPr>
              </a:p>
            </p:txBody>
          </p:sp>
          <p:sp>
            <p:nvSpPr>
              <p:cNvPr id="9" name="Rectangle 8">
                <a:extLst>
                  <a:ext uri="{FF2B5EF4-FFF2-40B4-BE49-F238E27FC236}">
                    <a16:creationId xmlns:a16="http://schemas.microsoft.com/office/drawing/2014/main" id="{4B89A3A9-0A93-B4AC-FE05-6C3A3CAEFA8C}"/>
                  </a:ext>
                </a:extLst>
              </p:cNvPr>
              <p:cNvSpPr/>
              <p:nvPr/>
            </p:nvSpPr>
            <p:spPr>
              <a:xfrm>
                <a:off x="19720" y="3643504"/>
                <a:ext cx="950679" cy="599948"/>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r>
                  <a:rPr lang="en-GB" sz="900" b="1" dirty="0">
                    <a:latin typeface="Century Gothic" panose="020B0502020202020204" pitchFamily="34" charset="0"/>
                    <a:ea typeface="Times New Roman" panose="02020603050405020304" pitchFamily="18" charset="0"/>
                  </a:rPr>
                  <a:t>Self- Sustaining Economy Resilient to shocks</a:t>
                </a:r>
                <a:endParaRPr lang="en-US" sz="900" dirty="0">
                  <a:latin typeface="Century Gothic" panose="020B0502020202020204"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1361210B-D851-239F-F8C0-499ED06625AD}"/>
                  </a:ext>
                </a:extLst>
              </p:cNvPr>
              <p:cNvSpPr/>
              <p:nvPr/>
            </p:nvSpPr>
            <p:spPr>
              <a:xfrm>
                <a:off x="2017931" y="3643504"/>
                <a:ext cx="865297" cy="599948"/>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r>
                  <a:rPr lang="en-GB" sz="900" b="1" dirty="0">
                    <a:latin typeface="Century Gothic" panose="020B0502020202020204" pitchFamily="34" charset="0"/>
                    <a:ea typeface="Times New Roman" panose="02020603050405020304" pitchFamily="18" charset="0"/>
                  </a:rPr>
                  <a:t>Protection of Biological and Physical Systems</a:t>
                </a:r>
                <a:endParaRPr lang="en-US" sz="900" dirty="0">
                  <a:ea typeface="Times New Roman" panose="02020603050405020304" pitchFamily="18" charset="0"/>
                </a:endParaRPr>
              </a:p>
            </p:txBody>
          </p:sp>
          <p:sp>
            <p:nvSpPr>
              <p:cNvPr id="11" name="Rectangle 10">
                <a:extLst>
                  <a:ext uri="{FF2B5EF4-FFF2-40B4-BE49-F238E27FC236}">
                    <a16:creationId xmlns:a16="http://schemas.microsoft.com/office/drawing/2014/main" id="{4D920558-2128-6BD8-61EE-67AE936424DF}"/>
                  </a:ext>
                </a:extLst>
              </p:cNvPr>
              <p:cNvSpPr/>
              <p:nvPr/>
            </p:nvSpPr>
            <p:spPr>
              <a:xfrm>
                <a:off x="999710" y="3651929"/>
                <a:ext cx="1048806" cy="599948"/>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r>
                  <a:rPr lang="en-GB" sz="900" b="1" dirty="0">
                    <a:latin typeface="Century Gothic" panose="020B0502020202020204" pitchFamily="34" charset="0"/>
                    <a:ea typeface="Times New Roman" panose="02020603050405020304" pitchFamily="18" charset="0"/>
                  </a:rPr>
                  <a:t>Human Capital formation Improved Well-being for all</a:t>
                </a:r>
                <a:endParaRPr lang="en-US" sz="900" dirty="0">
                  <a:ea typeface="Times New Roman" panose="02020603050405020304" pitchFamily="18" charset="0"/>
                </a:endParaRPr>
              </a:p>
            </p:txBody>
          </p:sp>
          <p:sp>
            <p:nvSpPr>
              <p:cNvPr id="12" name="Rectangle 11">
                <a:extLst>
                  <a:ext uri="{FF2B5EF4-FFF2-40B4-BE49-F238E27FC236}">
                    <a16:creationId xmlns:a16="http://schemas.microsoft.com/office/drawing/2014/main" id="{38F1D8E0-3D98-678D-3C6F-26561EA93DD4}"/>
                  </a:ext>
                </a:extLst>
              </p:cNvPr>
              <p:cNvSpPr/>
              <p:nvPr/>
            </p:nvSpPr>
            <p:spPr>
              <a:xfrm>
                <a:off x="2986452" y="3650245"/>
                <a:ext cx="894607" cy="599948"/>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r>
                  <a:rPr lang="en-GB" sz="900" b="1" dirty="0">
                    <a:latin typeface="Century Gothic" panose="020B0502020202020204" pitchFamily="34" charset="0"/>
                    <a:ea typeface="Times New Roman" panose="02020603050405020304" pitchFamily="18" charset="0"/>
                  </a:rPr>
                  <a:t>Socio-Economic Justice</a:t>
                </a:r>
                <a:endParaRPr lang="en-US" sz="900" dirty="0">
                  <a:ea typeface="Times New Roman" panose="02020603050405020304" pitchFamily="18" charset="0"/>
                </a:endParaRPr>
              </a:p>
            </p:txBody>
          </p:sp>
          <p:sp>
            <p:nvSpPr>
              <p:cNvPr id="13" name="Rectangle 12">
                <a:extLst>
                  <a:ext uri="{FF2B5EF4-FFF2-40B4-BE49-F238E27FC236}">
                    <a16:creationId xmlns:a16="http://schemas.microsoft.com/office/drawing/2014/main" id="{B44AA4E8-0188-AF7B-B396-B888DD4F4263}"/>
                  </a:ext>
                </a:extLst>
              </p:cNvPr>
              <p:cNvSpPr/>
              <p:nvPr/>
            </p:nvSpPr>
            <p:spPr>
              <a:xfrm>
                <a:off x="3930760" y="3651929"/>
                <a:ext cx="895881" cy="599948"/>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lnSpc>
                    <a:spcPct val="107000"/>
                  </a:lnSpc>
                  <a:spcAft>
                    <a:spcPts val="600"/>
                  </a:spcAft>
                  <a:defRPr/>
                </a:pPr>
                <a:r>
                  <a:rPr lang="en-GB" sz="900" b="1" dirty="0">
                    <a:latin typeface="Century Gothic" panose="020B0502020202020204" pitchFamily="34" charset="0"/>
                    <a:ea typeface="Times New Roman" panose="02020603050405020304" pitchFamily="18" charset="0"/>
                  </a:rPr>
                  <a:t>Stable Social and Cultural Systems</a:t>
                </a:r>
                <a:endParaRPr lang="en-US" sz="900" dirty="0">
                  <a:ea typeface="Times New Roman" panose="02020603050405020304" pitchFamily="18" charset="0"/>
                </a:endParaRPr>
              </a:p>
            </p:txBody>
          </p:sp>
          <p:sp>
            <p:nvSpPr>
              <p:cNvPr id="14" name="Rounded Rectangle 13">
                <a:extLst>
                  <a:ext uri="{FF2B5EF4-FFF2-40B4-BE49-F238E27FC236}">
                    <a16:creationId xmlns:a16="http://schemas.microsoft.com/office/drawing/2014/main" id="{3D418CEF-B32A-ED18-9BD3-6D06B47373CE}"/>
                  </a:ext>
                </a:extLst>
              </p:cNvPr>
              <p:cNvSpPr/>
              <p:nvPr/>
            </p:nvSpPr>
            <p:spPr>
              <a:xfrm>
                <a:off x="5247183" y="3613169"/>
                <a:ext cx="1378868" cy="1019574"/>
              </a:xfrm>
              <a:prstGeom prst="roundRect">
                <a:avLst/>
              </a:prstGeom>
              <a:noFill/>
              <a:ln w="1905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defRPr/>
                </a:pPr>
                <a:r>
                  <a:rPr lang="en-GB" sz="1400" b="1"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VISION ASPIRATIONS</a:t>
                </a:r>
                <a:endParaRPr lang="en-US" sz="1400" dirty="0">
                  <a:solidFill>
                    <a:schemeClr val="tx1"/>
                  </a:solidFill>
                  <a:ea typeface="Times New Roman" panose="02020603050405020304" pitchFamily="18" charset="0"/>
                </a:endParaRPr>
              </a:p>
            </p:txBody>
          </p:sp>
        </p:grpSp>
        <p:sp>
          <p:nvSpPr>
            <p:cNvPr id="16391" name="TextBox 26">
              <a:extLst>
                <a:ext uri="{FF2B5EF4-FFF2-40B4-BE49-F238E27FC236}">
                  <a16:creationId xmlns:a16="http://schemas.microsoft.com/office/drawing/2014/main" id="{A18D46A2-2C7D-8295-A089-095D48AC771C}"/>
                </a:ext>
              </a:extLst>
            </p:cNvPr>
            <p:cNvSpPr txBox="1">
              <a:spLocks noChangeArrowheads="1"/>
            </p:cNvSpPr>
            <p:nvPr/>
          </p:nvSpPr>
          <p:spPr bwMode="auto">
            <a:xfrm>
              <a:off x="3681454" y="1504272"/>
              <a:ext cx="743552" cy="2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r>
                <a:rPr lang="en-GB" altLang="en-GB" sz="900" b="1">
                  <a:solidFill>
                    <a:srgbClr val="FFFFFF"/>
                  </a:solidFill>
                  <a:latin typeface="Century Gothic" panose="020B0502020202020204" pitchFamily="34" charset="0"/>
                  <a:ea typeface="Times New Roman" panose="02020603050405020304" pitchFamily="18" charset="0"/>
                  <a:cs typeface="Arial" panose="020B0604020202020204" pitchFamily="34" charset="0"/>
                </a:rPr>
                <a:t>Skills</a:t>
              </a:r>
              <a:endParaRPr lang="en-US" altLang="en-GB" sz="900">
                <a:ea typeface="Times New Roman" panose="02020603050405020304" pitchFamily="18" charset="0"/>
                <a:cs typeface="Arial" panose="020B0604020202020204" pitchFamily="34" charset="0"/>
              </a:endParaRPr>
            </a:p>
          </p:txBody>
        </p:sp>
      </p:grpSp>
      <p:sp>
        <p:nvSpPr>
          <p:cNvPr id="64" name="Rectangle 63">
            <a:extLst>
              <a:ext uri="{FF2B5EF4-FFF2-40B4-BE49-F238E27FC236}">
                <a16:creationId xmlns:a16="http://schemas.microsoft.com/office/drawing/2014/main" id="{CFE6272B-BCA4-43C3-F51A-55981A2D0A44}"/>
              </a:ext>
            </a:extLst>
          </p:cNvPr>
          <p:cNvSpPr/>
          <p:nvPr/>
        </p:nvSpPr>
        <p:spPr>
          <a:xfrm>
            <a:off x="3906839" y="250826"/>
            <a:ext cx="3189287" cy="523875"/>
          </a:xfrm>
          <a:prstGeom prst="rect">
            <a:avLst/>
          </a:prstGeom>
        </p:spPr>
        <p:txBody>
          <a:bodyPr wrap="none">
            <a:spAutoFit/>
          </a:bodyPr>
          <a:lstStyle/>
          <a:p>
            <a:pPr algn="ctr">
              <a:defRPr/>
            </a:pPr>
            <a:r>
              <a:rPr lang="en-US" sz="2800" b="1" dirty="0">
                <a:ln w="28575">
                  <a:noFill/>
                </a:ln>
                <a:effectLst>
                  <a:outerShdw blurRad="38100" dist="38100" dir="2700000" algn="tl">
                    <a:srgbClr val="000000">
                      <a:alpha val="43137"/>
                    </a:srgbClr>
                  </a:outerShdw>
                </a:effectLst>
                <a:latin typeface="Lucida Sans" panose="020B0602030504020204" pitchFamily="34" charset="77"/>
                <a:cs typeface="+mn-ea"/>
              </a:rPr>
              <a:t>Economic Reset </a:t>
            </a:r>
          </a:p>
        </p:txBody>
      </p:sp>
      <p:sp>
        <p:nvSpPr>
          <p:cNvPr id="16388" name="TextBox 1">
            <a:extLst>
              <a:ext uri="{FF2B5EF4-FFF2-40B4-BE49-F238E27FC236}">
                <a16:creationId xmlns:a16="http://schemas.microsoft.com/office/drawing/2014/main" id="{4B0CDC1D-834E-50FB-6C84-C8BBBA83C187}"/>
              </a:ext>
            </a:extLst>
          </p:cNvPr>
          <p:cNvSpPr txBox="1">
            <a:spLocks noChangeArrowheads="1"/>
          </p:cNvSpPr>
          <p:nvPr/>
        </p:nvSpPr>
        <p:spPr bwMode="auto">
          <a:xfrm>
            <a:off x="2778126" y="1676401"/>
            <a:ext cx="6899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t>Strategic Policy Direction of the 8NDP</a:t>
            </a:r>
            <a:endParaRPr lang="en-GB" altLang="en-US" sz="2800" b="1"/>
          </a:p>
        </p:txBody>
      </p:sp>
      <p:sp>
        <p:nvSpPr>
          <p:cNvPr id="2" name="TextBox 1">
            <a:extLst>
              <a:ext uri="{FF2B5EF4-FFF2-40B4-BE49-F238E27FC236}">
                <a16:creationId xmlns:a16="http://schemas.microsoft.com/office/drawing/2014/main" id="{26744714-7DBC-6385-2C3B-6AD1DC93D83E}"/>
              </a:ext>
            </a:extLst>
          </p:cNvPr>
          <p:cNvSpPr txBox="1"/>
          <p:nvPr/>
        </p:nvSpPr>
        <p:spPr>
          <a:xfrm>
            <a:off x="1947863" y="884238"/>
            <a:ext cx="8305800" cy="800100"/>
          </a:xfrm>
          <a:prstGeom prst="rect">
            <a:avLst/>
          </a:prstGeom>
          <a:noFill/>
        </p:spPr>
        <p:txBody>
          <a:bodyPr>
            <a:spAutoFit/>
          </a:bodyPr>
          <a:lstStyle/>
          <a:p>
            <a:pPr algn="ctr">
              <a:defRPr/>
            </a:pPr>
            <a:r>
              <a:rPr lang="en-US" sz="2800" b="1" dirty="0">
                <a:ln w="28575">
                  <a:noFill/>
                </a:ln>
                <a:effectLst>
                  <a:outerShdw blurRad="38100" dist="38100" dir="2700000" algn="tl">
                    <a:srgbClr val="000000">
                      <a:alpha val="43137"/>
                    </a:srgbClr>
                  </a:outerShdw>
                </a:effectLst>
                <a:latin typeface="Lucida Sans" panose="020B0602030504020204" pitchFamily="34" charset="77"/>
                <a:cs typeface="+mn-ea"/>
              </a:rPr>
              <a:t>Economic Transformation and Job Creation</a:t>
            </a:r>
            <a:endParaRPr lang="en-ZM" sz="2800" b="1" dirty="0">
              <a:ln w="28575">
                <a:noFill/>
              </a:ln>
              <a:effectLst>
                <a:outerShdw blurRad="38100" dist="38100" dir="2700000" algn="tl">
                  <a:srgbClr val="000000">
                    <a:alpha val="43137"/>
                  </a:srgbClr>
                </a:outerShdw>
              </a:effectLst>
              <a:latin typeface="Lucida Sans" panose="020B0602030504020204" pitchFamily="34" charset="77"/>
              <a:cs typeface="+mn-ea"/>
            </a:endParaRPr>
          </a:p>
          <a:p>
            <a:pPr algn="ctr">
              <a:defRPr/>
            </a:pPr>
            <a:endParaRPr lang="en-ZM"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A3B9-DD77-4D3E-2837-D8FEE1C1EDC0}"/>
              </a:ext>
            </a:extLst>
          </p:cNvPr>
          <p:cNvSpPr>
            <a:spLocks noGrp="1"/>
          </p:cNvSpPr>
          <p:nvPr>
            <p:ph type="title"/>
          </p:nvPr>
        </p:nvSpPr>
        <p:spPr>
          <a:xfrm>
            <a:off x="1752600" y="457200"/>
            <a:ext cx="8229600" cy="304800"/>
          </a:xfrm>
        </p:spPr>
        <p:txBody>
          <a:bodyPr rtlCol="0">
            <a:normAutofit fontScale="90000"/>
          </a:bodyPr>
          <a:lstStyle/>
          <a:p>
            <a:pPr>
              <a:defRPr/>
            </a:pPr>
            <a:r>
              <a:rPr lang="en-US" b="1" dirty="0">
                <a:ln w="28575">
                  <a:noFill/>
                </a:ln>
                <a:effectLst>
                  <a:outerShdw blurRad="38100" dist="38100" dir="2700000" algn="tl">
                    <a:srgbClr val="000000">
                      <a:alpha val="43137"/>
                    </a:srgbClr>
                  </a:outerShdw>
                </a:effectLst>
                <a:latin typeface="Lucida Sans" panose="020B0602030504020204" pitchFamily="34" charset="77"/>
                <a:cs typeface="+mn-ea"/>
              </a:rPr>
              <a:t>Economic Reset </a:t>
            </a:r>
            <a:br>
              <a:rPr lang="en-US" b="1" dirty="0">
                <a:ln w="28575">
                  <a:noFill/>
                </a:ln>
                <a:effectLst>
                  <a:outerShdw blurRad="38100" dist="38100" dir="2700000" algn="tl">
                    <a:srgbClr val="000000">
                      <a:alpha val="43137"/>
                    </a:srgbClr>
                  </a:outerShdw>
                </a:effectLst>
                <a:latin typeface="Lucida Sans" panose="020B0602030504020204" pitchFamily="34" charset="77"/>
                <a:cs typeface="+mn-ea"/>
              </a:rPr>
            </a:br>
            <a:endParaRPr lang="en-ZM" dirty="0"/>
          </a:p>
        </p:txBody>
      </p:sp>
      <p:sp>
        <p:nvSpPr>
          <p:cNvPr id="3" name="Content Placeholder 2">
            <a:extLst>
              <a:ext uri="{FF2B5EF4-FFF2-40B4-BE49-F238E27FC236}">
                <a16:creationId xmlns:a16="http://schemas.microsoft.com/office/drawing/2014/main" id="{729D41F4-1964-0A58-8D24-F51105572FB2}"/>
              </a:ext>
            </a:extLst>
          </p:cNvPr>
          <p:cNvSpPr>
            <a:spLocks noGrp="1"/>
          </p:cNvSpPr>
          <p:nvPr>
            <p:ph idx="1"/>
          </p:nvPr>
        </p:nvSpPr>
        <p:spPr>
          <a:xfrm>
            <a:off x="1600200" y="1600200"/>
            <a:ext cx="8991600" cy="5105400"/>
          </a:xfrm>
        </p:spPr>
        <p:txBody>
          <a:bodyPr rtlCol="0">
            <a:normAutofit/>
          </a:bodyPr>
          <a:lstStyle/>
          <a:p>
            <a:pPr>
              <a:defRPr/>
            </a:pPr>
            <a:r>
              <a:rPr lang="en-US" dirty="0">
                <a:solidFill>
                  <a:srgbClr val="FF0000"/>
                </a:solidFill>
              </a:rPr>
              <a:t>Overall Objective</a:t>
            </a:r>
          </a:p>
          <a:p>
            <a:pPr marL="914400" lvl="1" indent="-514350">
              <a:buFont typeface="+mj-lt"/>
              <a:buAutoNum type="alphaLcPeriod"/>
              <a:defRPr/>
            </a:pPr>
            <a:r>
              <a:rPr lang="en-US" dirty="0"/>
              <a:t>Restore macroeconomic Stability; and </a:t>
            </a:r>
          </a:p>
          <a:p>
            <a:pPr marL="914400" lvl="1" indent="-514350">
              <a:buFont typeface="+mj-lt"/>
              <a:buAutoNum type="alphaLcPeriod"/>
              <a:defRPr/>
            </a:pPr>
            <a:r>
              <a:rPr lang="en-US" dirty="0"/>
              <a:t>Foster higher, more resilient, and more inclusive growth</a:t>
            </a:r>
          </a:p>
          <a:p>
            <a:pPr>
              <a:defRPr/>
            </a:pPr>
            <a:r>
              <a:rPr lang="en-US" dirty="0">
                <a:solidFill>
                  <a:srgbClr val="FF0000"/>
                </a:solidFill>
              </a:rPr>
              <a:t>Specific Objective </a:t>
            </a:r>
          </a:p>
          <a:p>
            <a:pPr marL="914400" lvl="1" indent="-514350">
              <a:buFont typeface="+mj-lt"/>
              <a:buAutoNum type="alphaLcParenR"/>
              <a:defRPr/>
            </a:pPr>
            <a:r>
              <a:rPr lang="en-US" dirty="0"/>
              <a:t>Restore debt sustainability through a fiscal adjustment and debt restructuring</a:t>
            </a:r>
          </a:p>
          <a:p>
            <a:pPr marL="914400" lvl="1" indent="-514350">
              <a:buFont typeface="+mj-lt"/>
              <a:buAutoNum type="alphaLcParenR"/>
              <a:defRPr/>
            </a:pPr>
            <a:r>
              <a:rPr lang="en-US" dirty="0"/>
              <a:t>Restore Fiscal Sustainability through fiscal adjustment  </a:t>
            </a:r>
          </a:p>
          <a:p>
            <a:pPr marL="914400" lvl="1" indent="-514350">
              <a:buFont typeface="+mj-lt"/>
              <a:buAutoNum type="alphaLcParenR"/>
              <a:defRPr/>
            </a:pPr>
            <a:r>
              <a:rPr lang="en-US" dirty="0"/>
              <a:t>Increase much needed social spending </a:t>
            </a:r>
          </a:p>
          <a:p>
            <a:pPr marL="914400" lvl="1" indent="-514350">
              <a:buFont typeface="+mj-lt"/>
              <a:buAutoNum type="alphaLcParenR"/>
              <a:defRPr/>
            </a:pPr>
            <a:r>
              <a:rPr lang="en-US" b="1" dirty="0"/>
              <a:t>Strengthen governance and reduce the risk of corruption, including by improving public financial management  (PFM)</a:t>
            </a:r>
          </a:p>
          <a:p>
            <a:pPr marL="400050" lvl="1" indent="0">
              <a:buNone/>
              <a:defRPr/>
            </a:pPr>
            <a:endParaRPr lang="en-ZM" dirty="0"/>
          </a:p>
        </p:txBody>
      </p:sp>
      <p:sp>
        <p:nvSpPr>
          <p:cNvPr id="17412" name="TextBox 3">
            <a:extLst>
              <a:ext uri="{FF2B5EF4-FFF2-40B4-BE49-F238E27FC236}">
                <a16:creationId xmlns:a16="http://schemas.microsoft.com/office/drawing/2014/main" id="{17E72040-155C-F66E-8CAA-98DC315417B1}"/>
              </a:ext>
            </a:extLst>
          </p:cNvPr>
          <p:cNvSpPr txBox="1">
            <a:spLocks noChangeArrowheads="1"/>
          </p:cNvSpPr>
          <p:nvPr/>
        </p:nvSpPr>
        <p:spPr bwMode="auto">
          <a:xfrm>
            <a:off x="2286000" y="838201"/>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ZM" sz="2800" b="1"/>
              <a:t>Economic Transformation and Job Creation</a:t>
            </a:r>
            <a:endParaRPr lang="en-ZM" altLang="en-ZM"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A655-F158-5CA4-7B0E-B8FC6738DC76}"/>
              </a:ext>
            </a:extLst>
          </p:cNvPr>
          <p:cNvSpPr>
            <a:spLocks noGrp="1"/>
          </p:cNvSpPr>
          <p:nvPr>
            <p:ph type="title"/>
          </p:nvPr>
        </p:nvSpPr>
        <p:spPr/>
        <p:txBody>
          <a:bodyPr/>
          <a:lstStyle/>
          <a:p>
            <a:r>
              <a:rPr lang="en-US" sz="4000" b="1" dirty="0">
                <a:ln w="28575">
                  <a:noFill/>
                </a:ln>
                <a:effectLst>
                  <a:outerShdw blurRad="38100" dist="38100" dir="2700000" algn="tl">
                    <a:srgbClr val="000000">
                      <a:alpha val="43137"/>
                    </a:srgbClr>
                  </a:outerShdw>
                </a:effectLst>
                <a:latin typeface="Lucida Sans" panose="020B0602030504020204" pitchFamily="34" charset="77"/>
                <a:cs typeface="+mn-ea"/>
              </a:rPr>
              <a:t>Domestic Revenue Performance </a:t>
            </a:r>
            <a:endParaRPr lang="en-ZM" sz="4000" b="1" dirty="0">
              <a:ln w="28575">
                <a:noFill/>
              </a:ln>
              <a:effectLst>
                <a:outerShdw blurRad="38100" dist="38100" dir="2700000" algn="tl">
                  <a:srgbClr val="000000">
                    <a:alpha val="43137"/>
                  </a:srgbClr>
                </a:outerShdw>
              </a:effectLst>
              <a:latin typeface="Lucida Sans" panose="020B0602030504020204" pitchFamily="34" charset="77"/>
              <a:cs typeface="+mn-ea"/>
            </a:endParaRPr>
          </a:p>
        </p:txBody>
      </p:sp>
      <p:graphicFrame>
        <p:nvGraphicFramePr>
          <p:cNvPr id="5" name="Content Placeholder 4">
            <a:extLst>
              <a:ext uri="{FF2B5EF4-FFF2-40B4-BE49-F238E27FC236}">
                <a16:creationId xmlns:a16="http://schemas.microsoft.com/office/drawing/2014/main" id="{1CB59966-8823-41EB-7282-4A0E3D5FDDA9}"/>
              </a:ext>
            </a:extLst>
          </p:cNvPr>
          <p:cNvGraphicFramePr>
            <a:graphicFrameLocks noGrp="1"/>
          </p:cNvGraphicFramePr>
          <p:nvPr>
            <p:ph sz="half" idx="2"/>
            <p:extLst>
              <p:ext uri="{D42A27DB-BD31-4B8C-83A1-F6EECF244321}">
                <p14:modId xmlns:p14="http://schemas.microsoft.com/office/powerpoint/2010/main" val="92191231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AF2708FD-A13B-AC4D-1A84-022D32D0E6A4}"/>
              </a:ext>
            </a:extLst>
          </p:cNvPr>
          <p:cNvGraphicFramePr>
            <a:graphicFrameLocks noGrp="1"/>
          </p:cNvGraphicFramePr>
          <p:nvPr>
            <p:ph sz="half" idx="1"/>
            <p:extLst>
              <p:ext uri="{D42A27DB-BD31-4B8C-83A1-F6EECF244321}">
                <p14:modId xmlns:p14="http://schemas.microsoft.com/office/powerpoint/2010/main" val="112356010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44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F2F19-F1E5-26D5-8B00-D4E1B123297B}"/>
              </a:ext>
            </a:extLst>
          </p:cNvPr>
          <p:cNvSpPr>
            <a:spLocks noGrp="1"/>
          </p:cNvSpPr>
          <p:nvPr>
            <p:ph type="title"/>
          </p:nvPr>
        </p:nvSpPr>
        <p:spPr>
          <a:xfrm>
            <a:off x="772885" y="244929"/>
            <a:ext cx="10515600" cy="288471"/>
          </a:xfrm>
        </p:spPr>
        <p:txBody>
          <a:bodyPr>
            <a:normAutofit fontScale="90000"/>
          </a:bodyPr>
          <a:lstStyle/>
          <a:p>
            <a:pPr algn="ctr"/>
            <a:r>
              <a:rPr lang="en-US" sz="2800" b="1" dirty="0">
                <a:ln w="28575">
                  <a:noFill/>
                </a:ln>
                <a:effectLst>
                  <a:outerShdw blurRad="38100" dist="38100" dir="2700000" algn="tl">
                    <a:srgbClr val="000000">
                      <a:alpha val="43137"/>
                    </a:srgbClr>
                  </a:outerShdw>
                </a:effectLst>
                <a:latin typeface="Lucida Sans" panose="020B0602030504020204" pitchFamily="34" charset="77"/>
                <a:ea typeface="+mn-ea"/>
                <a:cs typeface="+mn-ea"/>
              </a:rPr>
              <a:t>KEY MEASURES FOR DOMESTIC REVENUE MOBILISATION</a:t>
            </a:r>
            <a:endParaRPr lang="en-ZM" sz="2800" b="1" dirty="0">
              <a:ln w="28575">
                <a:noFill/>
              </a:ln>
              <a:effectLst>
                <a:outerShdw blurRad="38100" dist="38100" dir="2700000" algn="tl">
                  <a:srgbClr val="000000">
                    <a:alpha val="43137"/>
                  </a:srgbClr>
                </a:outerShdw>
              </a:effectLst>
              <a:latin typeface="Lucida Sans" panose="020B0602030504020204" pitchFamily="34" charset="77"/>
              <a:ea typeface="+mn-ea"/>
              <a:cs typeface="+mn-ea"/>
            </a:endParaRPr>
          </a:p>
        </p:txBody>
      </p:sp>
      <p:sp>
        <p:nvSpPr>
          <p:cNvPr id="6" name="Content Placeholder 5">
            <a:extLst>
              <a:ext uri="{FF2B5EF4-FFF2-40B4-BE49-F238E27FC236}">
                <a16:creationId xmlns:a16="http://schemas.microsoft.com/office/drawing/2014/main" id="{171457AB-9F3B-7DED-E172-B1D93CD084B0}"/>
              </a:ext>
            </a:extLst>
          </p:cNvPr>
          <p:cNvSpPr>
            <a:spLocks noGrp="1"/>
          </p:cNvSpPr>
          <p:nvPr>
            <p:ph idx="1"/>
          </p:nvPr>
        </p:nvSpPr>
        <p:spPr>
          <a:xfrm>
            <a:off x="101600" y="702129"/>
            <a:ext cx="12090400" cy="6206671"/>
          </a:xfrm>
        </p:spPr>
        <p:txBody>
          <a:bodyPr>
            <a:normAutofit fontScale="92500" lnSpcReduction="20000"/>
          </a:bodyPr>
          <a:lstStyle/>
          <a:p>
            <a:pPr marL="457200" indent="-457200">
              <a:buFont typeface="+mj-lt"/>
              <a:buAutoNum type="arabicParenR"/>
            </a:pPr>
            <a:r>
              <a:rPr lang="en-US" sz="2400" b="1" dirty="0"/>
              <a:t>Smart Invoice (Electronic Invoicing System) </a:t>
            </a:r>
            <a:r>
              <a:rPr lang="en-US" sz="2400" dirty="0"/>
              <a:t>– </a:t>
            </a:r>
            <a:r>
              <a:rPr lang="en-US" sz="2300" dirty="0"/>
              <a:t>full roll out in July 2021. Going forward, only Smart Invoices will be recognized for VAT accounting (including refunds) and for disallowing expenses for CIT </a:t>
            </a:r>
          </a:p>
          <a:p>
            <a:pPr marL="457200" indent="-457200">
              <a:buFont typeface="+mj-lt"/>
              <a:buAutoNum type="arabicParenR"/>
            </a:pPr>
            <a:r>
              <a:rPr lang="en-US" sz="2400" b="1" dirty="0"/>
              <a:t>New Operating Model for ZRA for improved operational efficiency and customer experience - </a:t>
            </a:r>
            <a:r>
              <a:rPr lang="en-US" sz="2300" dirty="0"/>
              <a:t>New model was implemented on 1st January 2024. Model is taxpayer-centric with a merged Domestic Taxes Division with Regional Offices, to offer end-end services to taxpayers </a:t>
            </a:r>
            <a:endParaRPr lang="en-US" sz="2300" b="1" dirty="0"/>
          </a:p>
          <a:p>
            <a:pPr marL="457200" indent="-457200">
              <a:buFont typeface="+mj-lt"/>
              <a:buAutoNum type="arabicParenR"/>
            </a:pPr>
            <a:r>
              <a:rPr lang="en-US" sz="2400" b="1" dirty="0"/>
              <a:t>Data Analytics at all levels of tax administration - </a:t>
            </a:r>
            <a:r>
              <a:rPr lang="en-US" sz="2300" dirty="0"/>
              <a:t>ZRA has adopted a data-driven approach to tax administration, where Internal systems have been interfaced with each other and the ZRA systems are being interfaced with strategic institutions such as PACRA, RTSA, Ministry of Lands, Ministry of Finance, etc. Data from these interfaces is being harvested into the Bulk Intelligence Data Analytics (BIDA) systems for a 360 degrees view of the taxpayer for use in data analytics for compliance management (audits, enforcement, </a:t>
            </a:r>
            <a:r>
              <a:rPr lang="en-US" sz="2300" dirty="0" err="1"/>
              <a:t>etc</a:t>
            </a:r>
            <a:endParaRPr lang="en-US" sz="2300" dirty="0"/>
          </a:p>
          <a:p>
            <a:pPr marL="457200" indent="-457200">
              <a:buFont typeface="+mj-lt"/>
              <a:buAutoNum type="arabicParenR"/>
            </a:pPr>
            <a:r>
              <a:rPr lang="en-US" sz="2400" b="1" dirty="0"/>
              <a:t>Exports Proceeds Tracking Framework - </a:t>
            </a:r>
            <a:r>
              <a:rPr lang="en-US" sz="2300" dirty="0"/>
              <a:t>ZRA is closely working with Bank of Zambia in implementing the Framework and using the data accessed to improve tax compliance. Tax compliance instruments like the Tax Clearance Certificate will be interfaced with the Framework to ensure that all proceeds are tax compliant</a:t>
            </a:r>
            <a:endParaRPr lang="en-US" sz="2300" b="1" dirty="0"/>
          </a:p>
          <a:p>
            <a:pPr marL="457200" indent="-457200">
              <a:buFont typeface="+mj-lt"/>
              <a:buAutoNum type="arabicParenR"/>
            </a:pPr>
            <a:r>
              <a:rPr lang="en-US" sz="2400" b="1" dirty="0"/>
              <a:t>Efficiency in International Trade Facilitation </a:t>
            </a:r>
            <a:r>
              <a:rPr lang="en-US" sz="2400" dirty="0"/>
              <a:t>- </a:t>
            </a:r>
            <a:r>
              <a:rPr lang="en-US" sz="2300" dirty="0"/>
              <a:t>ZRA is closely working with National Trade Facilitation Committee (NTFC) under MCTI in implementing strategic reforms to support efficiency in cross-border trade. Customs-to-customs data exchange, Coordinated Border Management, creation of Smart Gateways and establishment of One-Stop Border Posts (OSBPs), have been prioritized to improve efficiency in facilitating international trade </a:t>
            </a:r>
            <a:endParaRPr lang="en-US" sz="2300" b="1" dirty="0"/>
          </a:p>
          <a:p>
            <a:pPr marL="457200" indent="-457200">
              <a:buFont typeface="+mj-lt"/>
              <a:buAutoNum type="arabicParenR"/>
            </a:pPr>
            <a:r>
              <a:rPr lang="en-US" sz="2400" b="1" dirty="0"/>
              <a:t>Global Forum on Exchange of Information for Tax Purposes </a:t>
            </a:r>
            <a:r>
              <a:rPr lang="en-US" sz="2400" dirty="0"/>
              <a:t>- </a:t>
            </a:r>
            <a:r>
              <a:rPr lang="en-US" sz="2300" dirty="0"/>
              <a:t>Zambia has this year joined the Global Forum becoming the 171st Member and 39th African Country to join. This will aid our data-driven approach in tax compliance management at a global level</a:t>
            </a:r>
            <a:endParaRPr lang="en-US" sz="2300" b="1" dirty="0"/>
          </a:p>
          <a:p>
            <a:pPr marL="457200" indent="-457200">
              <a:buFont typeface="+mj-lt"/>
              <a:buAutoNum type="arabicParenR"/>
            </a:pPr>
            <a:endParaRPr lang="en-US" sz="2400" dirty="0"/>
          </a:p>
          <a:p>
            <a:pPr marL="457200" indent="-457200">
              <a:buFont typeface="+mj-lt"/>
              <a:buAutoNum type="arabicParenR"/>
            </a:pPr>
            <a:endParaRPr lang="en-US" sz="2400"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9854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F2F19-F1E5-26D5-8B00-D4E1B123297B}"/>
              </a:ext>
            </a:extLst>
          </p:cNvPr>
          <p:cNvSpPr>
            <a:spLocks noGrp="1"/>
          </p:cNvSpPr>
          <p:nvPr>
            <p:ph type="title"/>
          </p:nvPr>
        </p:nvSpPr>
        <p:spPr>
          <a:xfrm>
            <a:off x="772885" y="244929"/>
            <a:ext cx="10515600" cy="288471"/>
          </a:xfrm>
        </p:spPr>
        <p:txBody>
          <a:bodyPr>
            <a:normAutofit fontScale="90000"/>
          </a:bodyPr>
          <a:lstStyle/>
          <a:p>
            <a:pPr algn="ctr"/>
            <a:r>
              <a:rPr lang="en-US" sz="2800" b="1" dirty="0">
                <a:ln w="28575">
                  <a:noFill/>
                </a:ln>
                <a:effectLst>
                  <a:outerShdw blurRad="38100" dist="38100" dir="2700000" algn="tl">
                    <a:srgbClr val="000000">
                      <a:alpha val="43137"/>
                    </a:srgbClr>
                  </a:outerShdw>
                </a:effectLst>
                <a:latin typeface="Lucida Sans" panose="020B0602030504020204" pitchFamily="34" charset="77"/>
                <a:ea typeface="+mn-ea"/>
                <a:cs typeface="+mn-ea"/>
              </a:rPr>
              <a:t>How has the INFF Approach benefited Zambia</a:t>
            </a:r>
            <a:endParaRPr lang="en-ZM" sz="2800" b="1" dirty="0">
              <a:ln w="28575">
                <a:noFill/>
              </a:ln>
              <a:effectLst>
                <a:outerShdw blurRad="38100" dist="38100" dir="2700000" algn="tl">
                  <a:srgbClr val="000000">
                    <a:alpha val="43137"/>
                  </a:srgbClr>
                </a:outerShdw>
              </a:effectLst>
              <a:latin typeface="Lucida Sans" panose="020B0602030504020204" pitchFamily="34" charset="77"/>
              <a:ea typeface="+mn-ea"/>
              <a:cs typeface="+mn-ea"/>
            </a:endParaRPr>
          </a:p>
        </p:txBody>
      </p:sp>
      <p:sp>
        <p:nvSpPr>
          <p:cNvPr id="6" name="Content Placeholder 5">
            <a:extLst>
              <a:ext uri="{FF2B5EF4-FFF2-40B4-BE49-F238E27FC236}">
                <a16:creationId xmlns:a16="http://schemas.microsoft.com/office/drawing/2014/main" id="{171457AB-9F3B-7DED-E172-B1D93CD084B0}"/>
              </a:ext>
            </a:extLst>
          </p:cNvPr>
          <p:cNvSpPr>
            <a:spLocks noGrp="1"/>
          </p:cNvSpPr>
          <p:nvPr>
            <p:ph idx="1"/>
          </p:nvPr>
        </p:nvSpPr>
        <p:spPr>
          <a:xfrm>
            <a:off x="101600" y="702129"/>
            <a:ext cx="12090400" cy="6206671"/>
          </a:xfrm>
        </p:spPr>
        <p:txBody>
          <a:bodyPr>
            <a:normAutofit fontScale="92500"/>
          </a:bodyPr>
          <a:lstStyle/>
          <a:p>
            <a:pPr marL="0" indent="0">
              <a:lnSpc>
                <a:spcPct val="107000"/>
              </a:lnSpc>
              <a:spcAft>
                <a:spcPts val="800"/>
              </a:spcAft>
              <a:buNone/>
            </a:pPr>
            <a:r>
              <a:rPr lang="en-US" sz="2100" dirty="0"/>
              <a:t>A</a:t>
            </a:r>
            <a:r>
              <a:rPr lang="en-ZM" sz="2100" dirty="0"/>
              <a:t>although the project is still in its early stages, a series of activities have been held. These include:</a:t>
            </a:r>
          </a:p>
          <a:p>
            <a:pPr marL="342900" lvl="0" indent="-342900">
              <a:lnSpc>
                <a:spcPct val="107000"/>
              </a:lnSpc>
              <a:buFont typeface="Symbol" panose="05050102010706020507" pitchFamily="18" charset="2"/>
              <a:buChar char=""/>
            </a:pPr>
            <a:r>
              <a:rPr lang="en-GB" sz="2100" dirty="0"/>
              <a:t>In March 2022, under the same project, UNCTAD’s Division for Africa, Least Developed Countries and Special Programmes (ALDC) partnered with UNECA to deliver a </a:t>
            </a:r>
            <a:r>
              <a:rPr lang="en-GB" sz="2100" b="1" u="sng" dirty="0"/>
              <a:t>training on Domestic Resource Mobilization and Illicit Financial flows in Zambia</a:t>
            </a:r>
            <a:r>
              <a:rPr lang="en-GB" sz="2100" u="sng" dirty="0"/>
              <a:t>. </a:t>
            </a:r>
          </a:p>
          <a:p>
            <a:pPr marL="342900" lvl="0" indent="-342900">
              <a:lnSpc>
                <a:spcPct val="107000"/>
              </a:lnSpc>
              <a:buFont typeface="Symbol" panose="05050102010706020507" pitchFamily="18" charset="2"/>
              <a:buChar char=""/>
            </a:pPr>
            <a:r>
              <a:rPr lang="en-GB" sz="2100" dirty="0"/>
              <a:t>In December 2022, a Sensitization Workshop on </a:t>
            </a:r>
            <a:r>
              <a:rPr lang="en-GB" sz="2100" b="1" u="sng" dirty="0"/>
              <a:t>Leveraging private sector engagement in implementing the 8NDP and achieving the SDGs</a:t>
            </a:r>
            <a:r>
              <a:rPr lang="en-GB" sz="2100" b="1" dirty="0"/>
              <a:t> </a:t>
            </a:r>
            <a:r>
              <a:rPr lang="en-GB" sz="2100" dirty="0"/>
              <a:t>was organized in Zambia by UNECA in collaboration with Ministry of Finance and Planning, ZACCI and UNDP. </a:t>
            </a:r>
          </a:p>
          <a:p>
            <a:pPr marL="342900" lvl="0" indent="-342900">
              <a:lnSpc>
                <a:spcPct val="107000"/>
              </a:lnSpc>
              <a:buFont typeface="Symbol" panose="05050102010706020507" pitchFamily="18" charset="2"/>
              <a:buChar char=""/>
            </a:pPr>
            <a:r>
              <a:rPr lang="en-ZM" sz="2100" dirty="0"/>
              <a:t>In March 2023, UNCTAD partnered  with UNECA Subregional Office for Southern Africa and the Ministry of Finance and National Planning and organized a </a:t>
            </a:r>
            <a:r>
              <a:rPr lang="en-ZM" sz="2100" b="1" u="sng" dirty="0"/>
              <a:t>training workshop on impact investing and corporate sustainability reporting for private sector entities in Zambia and within the region</a:t>
            </a:r>
            <a:r>
              <a:rPr lang="en-ZM" sz="2100" dirty="0"/>
              <a:t>. The outcome of the workshop raised awareness on the significance of impact investing and build capacity on corporate sustainability reporting to mobilize the engagement of the private sector in Zambia and across the region in delivering on SDGs.</a:t>
            </a:r>
          </a:p>
          <a:p>
            <a:pPr marL="342900" lvl="0" indent="-342900">
              <a:lnSpc>
                <a:spcPct val="107000"/>
              </a:lnSpc>
              <a:buFont typeface="Symbol" panose="05050102010706020507" pitchFamily="18" charset="2"/>
              <a:buChar char=""/>
            </a:pPr>
            <a:r>
              <a:rPr lang="en-ZM" sz="2100" dirty="0"/>
              <a:t>The UNDP </a:t>
            </a:r>
            <a:r>
              <a:rPr lang="en-US" sz="2100" dirty="0"/>
              <a:t>is supporting </a:t>
            </a:r>
            <a:r>
              <a:rPr lang="en-ZM" sz="2100" dirty="0"/>
              <a:t> Development Finance Assessment Report (DFA) which is yet to be </a:t>
            </a:r>
            <a:r>
              <a:rPr lang="en-ZM" sz="2100" dirty="0" err="1"/>
              <a:t>finali</a:t>
            </a:r>
            <a:r>
              <a:rPr lang="en-US" sz="2100" dirty="0"/>
              <a:t>s</a:t>
            </a:r>
            <a:r>
              <a:rPr lang="en-ZM" sz="2100" dirty="0"/>
              <a:t>ed</a:t>
            </a:r>
            <a:r>
              <a:rPr lang="en-US" sz="2100" dirty="0"/>
              <a:t>.</a:t>
            </a:r>
            <a:r>
              <a:rPr lang="en-ZM" sz="2100" dirty="0"/>
              <a:t> The DFA w</a:t>
            </a:r>
            <a:r>
              <a:rPr lang="en-US" sz="2100" dirty="0"/>
              <a:t>ill he</a:t>
            </a:r>
            <a:r>
              <a:rPr lang="en-ZM" sz="2100" dirty="0" err="1"/>
              <a:t>lp</a:t>
            </a:r>
            <a:r>
              <a:rPr lang="en-ZM" sz="2100" dirty="0"/>
              <a:t> identify opportunities in mobilizing domestic resources, additional finance sources and use existing financial resources more efficiently to achieve the SDGs. The DFA </a:t>
            </a:r>
            <a:r>
              <a:rPr lang="en-US" sz="2100" dirty="0"/>
              <a:t>will also </a:t>
            </a:r>
            <a:r>
              <a:rPr lang="en-ZM" sz="2100" dirty="0"/>
              <a:t>help guide the government on the priorities of Financing as well as identify the Financing gaps the country is experiencing</a:t>
            </a:r>
            <a:r>
              <a:rPr lang="en-US" sz="2100" dirty="0"/>
              <a:t>.</a:t>
            </a:r>
            <a:endParaRPr lang="en-ZM" sz="2100" dirty="0"/>
          </a:p>
          <a:p>
            <a:pPr marL="457200" indent="-457200">
              <a:buFont typeface="+mj-lt"/>
              <a:buAutoNum type="arabicParenR"/>
            </a:pPr>
            <a:endParaRPr lang="en-US" sz="2400" dirty="0">
              <a:latin typeface="+mj-lt"/>
            </a:endParaRPr>
          </a:p>
          <a:p>
            <a:pPr marL="457200" indent="-457200">
              <a:buFont typeface="+mj-lt"/>
              <a:buAutoNum type="arabicParenR"/>
            </a:pPr>
            <a:endParaRPr lang="en-US" sz="2400"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52638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F2F19-F1E5-26D5-8B00-D4E1B123297B}"/>
              </a:ext>
            </a:extLst>
          </p:cNvPr>
          <p:cNvSpPr>
            <a:spLocks noGrp="1"/>
          </p:cNvSpPr>
          <p:nvPr>
            <p:ph type="title"/>
          </p:nvPr>
        </p:nvSpPr>
        <p:spPr>
          <a:xfrm>
            <a:off x="772885" y="-38328"/>
            <a:ext cx="10515600" cy="1040335"/>
          </a:xfrm>
        </p:spPr>
        <p:txBody>
          <a:bodyPr>
            <a:normAutofit/>
          </a:bodyPr>
          <a:lstStyle/>
          <a:p>
            <a:pPr lvl="0" algn="ctr">
              <a:lnSpc>
                <a:spcPct val="106000"/>
              </a:lnSpc>
              <a:spcAft>
                <a:spcPts val="800"/>
              </a:spcAft>
            </a:pPr>
            <a:r>
              <a:rPr lang="en-US" sz="2800" b="1" kern="100" dirty="0">
                <a:effectLst/>
                <a:latin typeface="Century Gothic" panose="020B0502020202020204" pitchFamily="34" charset="0"/>
                <a:ea typeface="Calibri" panose="020F0502020204030204" pitchFamily="34" charset="0"/>
                <a:cs typeface="Times New Roman" panose="02020603050405020304" pitchFamily="18" charset="0"/>
              </a:rPr>
              <a:t>Planned Work ahead </a:t>
            </a:r>
            <a:endParaRPr lang="en-ZM"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71457AB-9F3B-7DED-E172-B1D93CD084B0}"/>
              </a:ext>
            </a:extLst>
          </p:cNvPr>
          <p:cNvSpPr>
            <a:spLocks noGrp="1"/>
          </p:cNvSpPr>
          <p:nvPr>
            <p:ph idx="1"/>
          </p:nvPr>
        </p:nvSpPr>
        <p:spPr>
          <a:xfrm>
            <a:off x="101600" y="702129"/>
            <a:ext cx="12090400" cy="6206671"/>
          </a:xfrm>
        </p:spPr>
        <p:txBody>
          <a:bodyPr>
            <a:normAutofit/>
          </a:bodyPr>
          <a:lstStyle/>
          <a:p>
            <a:pPr marL="0" lvl="0" indent="0" algn="just">
              <a:lnSpc>
                <a:spcPct val="106000"/>
              </a:lnSpc>
              <a:spcAft>
                <a:spcPts val="800"/>
              </a:spcAft>
              <a:buNone/>
            </a:pPr>
            <a:r>
              <a:rPr lang="en-ZM" sz="18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ZM"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900" dirty="0"/>
              <a:t>UNECA, through its Sub Regional Office for Southern Africa (SRO-SA), has recruited a consultant (Mr. William Davis) to lead the </a:t>
            </a:r>
            <a:r>
              <a:rPr lang="en-GB" sz="1900" b="1" dirty="0"/>
              <a:t>production of a policy manual on Domestic Resource Mobilization (DRM) for Zambia</a:t>
            </a:r>
            <a:r>
              <a:rPr lang="en-GB" sz="1900" dirty="0"/>
              <a:t>. The objective of the policy manual is to support the efforts of Zambia to mobilize funding to implement its Eighth National Development Plan (8NDP) 2022-2026 and achieve SDGs. </a:t>
            </a:r>
          </a:p>
          <a:p>
            <a:pPr marL="342900" lvl="0" indent="-342900" algn="just">
              <a:buFont typeface="Symbol" panose="05050102010706020507" pitchFamily="18" charset="2"/>
              <a:buChar char=""/>
            </a:pPr>
            <a:endParaRPr lang="en-ZM" sz="1900" dirty="0"/>
          </a:p>
          <a:p>
            <a:pPr marL="342900" lvl="0" indent="-342900" algn="just">
              <a:buFont typeface="Symbol" panose="05050102010706020507" pitchFamily="18" charset="2"/>
              <a:buChar char=""/>
            </a:pPr>
            <a:r>
              <a:rPr lang="en-GB" sz="1900" dirty="0"/>
              <a:t>UNECA has engaged an expert to </a:t>
            </a:r>
            <a:r>
              <a:rPr lang="en-GB" sz="1900" b="1" dirty="0"/>
              <a:t>spearhead the production of a handbook on innovative finance for industrialization and private sector development in Zambia</a:t>
            </a:r>
            <a:r>
              <a:rPr lang="en-GB" sz="1900" dirty="0"/>
              <a:t>. The handbook will support Zambia’s efforts to mobilize funding to implement its 8th National Development Plan and achieve the SDGs. The handbook is another planned deliverable under a UN Global project aimed at supporting the roll-out of Integrated National Financing Frameworks in Zambia and other countries.</a:t>
            </a:r>
          </a:p>
          <a:p>
            <a:pPr marL="0" lvl="0" indent="0" algn="just">
              <a:buNone/>
            </a:pPr>
            <a:endParaRPr lang="en-ZM" sz="1900" dirty="0"/>
          </a:p>
          <a:p>
            <a:pPr marL="342900" lvl="0" indent="-342900" algn="just">
              <a:lnSpc>
                <a:spcPct val="106000"/>
              </a:lnSpc>
              <a:spcAft>
                <a:spcPts val="800"/>
              </a:spcAft>
              <a:buFont typeface="Symbol" panose="05050102010706020507" pitchFamily="18" charset="2"/>
              <a:buChar char=""/>
            </a:pPr>
            <a:r>
              <a:rPr lang="en-US" sz="1900" dirty="0"/>
              <a:t>We are also working with U</a:t>
            </a:r>
            <a:r>
              <a:rPr lang="en-ZM" sz="1900" dirty="0"/>
              <a:t>NDP </a:t>
            </a:r>
            <a:r>
              <a:rPr lang="en-ZM" sz="1900" b="1" dirty="0"/>
              <a:t>to develop and implement an integrated, gender-responsive financing framework for sustainable development agenda</a:t>
            </a:r>
            <a:r>
              <a:rPr lang="en-US" sz="1900" b="1" dirty="0"/>
              <a:t>, </a:t>
            </a:r>
            <a:r>
              <a:rPr lang="en-ZM" sz="1900" b="1" dirty="0"/>
              <a:t>the Policy Manual on Domestic Resource Mobilisation in Zambia Post-COVID-19 and the Handbook for Innovative Financing for Industrialisation and Private Sector Development in Zambia</a:t>
            </a:r>
            <a:r>
              <a:rPr lang="en-ZM" sz="1900" dirty="0"/>
              <a:t>.</a:t>
            </a:r>
          </a:p>
          <a:p>
            <a:pPr marL="0" indent="0">
              <a:buNone/>
            </a:pPr>
            <a:endParaRPr lang="en-US" b="1" dirty="0"/>
          </a:p>
        </p:txBody>
      </p:sp>
    </p:spTree>
    <p:extLst>
      <p:ext uri="{BB962C8B-B14F-4D97-AF65-F5344CB8AC3E}">
        <p14:creationId xmlns:p14="http://schemas.microsoft.com/office/powerpoint/2010/main" val="3601132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8397D13837C43B684B08DAD64BF8C" ma:contentTypeVersion="18" ma:contentTypeDescription="Create a new document." ma:contentTypeScope="" ma:versionID="810e17ca10e83ad5348d473f9d5a6355">
  <xsd:schema xmlns:xsd="http://www.w3.org/2001/XMLSchema" xmlns:xs="http://www.w3.org/2001/XMLSchema" xmlns:p="http://schemas.microsoft.com/office/2006/metadata/properties" xmlns:ns2="0360f195-d042-45e7-aa5c-1d93fc6d8805" xmlns:ns3="2c1232c3-bf45-45cd-a7a3-d01a7b037b08" xmlns:ns4="985ec44e-1bab-4c0b-9df0-6ba128686fc9" targetNamespace="http://schemas.microsoft.com/office/2006/metadata/properties" ma:root="true" ma:fieldsID="a176d987605f127d4c25f8d2ac5a9d68" ns2:_="" ns3:_="" ns4:_="">
    <xsd:import namespace="0360f195-d042-45e7-aa5c-1d93fc6d8805"/>
    <xsd:import namespace="2c1232c3-bf45-45cd-a7a3-d01a7b037b08"/>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60f195-d042-45e7-aa5c-1d93fc6d88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1232c3-bf45-45cd-a7a3-d01a7b037b0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d78fce9-2da3-4d03-a5f8-37ed766bb2ae}" ma:internalName="TaxCatchAll" ma:showField="CatchAllData" ma:web="2c1232c3-bf45-45cd-a7a3-d01a7b037b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53686-16F0-4C65-B2AF-698EDDE58F6F}"/>
</file>

<file path=customXml/itemProps2.xml><?xml version="1.0" encoding="utf-8"?>
<ds:datastoreItem xmlns:ds="http://schemas.openxmlformats.org/officeDocument/2006/customXml" ds:itemID="{EC3852E7-93F7-4E69-80E4-8A1153EDA7DB}"/>
</file>

<file path=docProps/app.xml><?xml version="1.0" encoding="utf-8"?>
<Properties xmlns="http://schemas.openxmlformats.org/officeDocument/2006/extended-properties" xmlns:vt="http://schemas.openxmlformats.org/officeDocument/2006/docPropsVTypes">
  <Template/>
  <TotalTime>654</TotalTime>
  <Words>1314</Words>
  <Application>Microsoft Office PowerPoint</Application>
  <PresentationFormat>Widescreen</PresentationFormat>
  <Paragraphs>102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Lucida Sans</vt:lpstr>
      <vt:lpstr>Symbol</vt:lpstr>
      <vt:lpstr>Times New Roman</vt:lpstr>
      <vt:lpstr>Office Theme</vt:lpstr>
      <vt:lpstr>       STRENGTHENING NATIONAL CAPACITY TO MOBILIZE DOMESTIC RESOURCES:  ZAMBIA’S EXPERIENCES    Presented by Felix Nkulukusa Secretary to Treasury,  Ministry of Finance and National Development </vt:lpstr>
      <vt:lpstr> Zambia at a Glance Nominal GDP: $29.54 million GDP per capita: $1,435 Real GDP growth Rate: 4.0%  Population : 20.2 million Main Export: Copper  Government: Presidential Republic </vt:lpstr>
      <vt:lpstr>Context and Background</vt:lpstr>
      <vt:lpstr>PowerPoint Presentation</vt:lpstr>
      <vt:lpstr>Economic Reset  </vt:lpstr>
      <vt:lpstr>Domestic Revenue Performance </vt:lpstr>
      <vt:lpstr>KEY MEASURES FOR DOMESTIC REVENUE MOBILISATION</vt:lpstr>
      <vt:lpstr>How has the INFF Approach benefited Zambia</vt:lpstr>
      <vt:lpstr>Planned Work ahead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NATIONAL CAPACITY TO MOBILIZE DOMESTIC RESOURCES:  ZAMBIA’S EXPERIENCES    Presented by Felix Nkulukusa Secretary to Treasury -  Zambia Ministry of Finance and National Development</dc:title>
  <dc:creator>Kayula Chimfwembe</dc:creator>
  <cp:lastModifiedBy>Felix.Nkulukusa@mof.gov.zm</cp:lastModifiedBy>
  <cp:revision>38</cp:revision>
  <cp:lastPrinted>2024-04-11T16:16:11Z</cp:lastPrinted>
  <dcterms:created xsi:type="dcterms:W3CDTF">2024-04-11T11:58:43Z</dcterms:created>
  <dcterms:modified xsi:type="dcterms:W3CDTF">2024-04-26T12:10:37Z</dcterms:modified>
</cp:coreProperties>
</file>