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18"/>
  </p:notesMasterIdLst>
  <p:sldIdLst>
    <p:sldId id="256" r:id="rId6"/>
    <p:sldId id="259" r:id="rId7"/>
    <p:sldId id="262" r:id="rId8"/>
    <p:sldId id="257" r:id="rId9"/>
    <p:sldId id="265" r:id="rId10"/>
    <p:sldId id="267" r:id="rId11"/>
    <p:sldId id="268" r:id="rId12"/>
    <p:sldId id="272" r:id="rId13"/>
    <p:sldId id="266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32172-F17D-4925-86E8-25BED1566E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28E35-1B79-4D22-BEE5-5ECD5BA4F8CB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1</a:t>
          </a:r>
          <a:endParaRPr lang="en-US" dirty="0">
            <a:latin typeface="Century Gothic" panose="020B0502020202020204" pitchFamily="34" charset="0"/>
          </a:endParaRPr>
        </a:p>
      </dgm:t>
    </dgm:pt>
    <dgm:pt modelId="{3795A564-1AF9-4A72-B11A-502E73926D78}" type="parTrans" cxnId="{EE102188-542C-43D0-8D76-132C6F740C1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1EC2653-7FE2-4DC2-BBF8-9D824D7E8290}" type="sibTrans" cxnId="{EE102188-542C-43D0-8D76-132C6F740C1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E65AAFD-4037-4817-AD39-9E9DA64AEE4E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Introduction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8348B34F-ECB0-4C24-B7C1-2A30792432E5}" type="parTrans" cxnId="{817ED207-EE9F-4BA9-A948-7FB1D409436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28E9A7E-92CA-478A-956F-AC557D3A99DC}" type="sibTrans" cxnId="{817ED207-EE9F-4BA9-A948-7FB1D4094365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EEA349E-E3EA-49DA-A4BD-2D7ABD217258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8</a:t>
          </a:r>
          <a:r>
            <a:rPr lang="en-US" sz="2000" baseline="30000" dirty="0" smtClean="0">
              <a:latin typeface="Century Gothic" panose="020B0502020202020204" pitchFamily="34" charset="0"/>
            </a:rPr>
            <a:t>th</a:t>
          </a:r>
          <a:r>
            <a:rPr lang="en-US" sz="2000" dirty="0" smtClean="0">
              <a:latin typeface="Century Gothic" panose="020B0502020202020204" pitchFamily="34" charset="0"/>
            </a:rPr>
            <a:t> National Development Plan Aspirations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05CC8D1D-68EC-42B5-9B97-31D196EEF470}" type="parTrans" cxnId="{E2CD91AF-10C0-4711-8AB8-0159DD97E49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E088ACD-12CF-4936-A0A8-C95735291965}" type="sibTrans" cxnId="{E2CD91AF-10C0-4711-8AB8-0159DD97E49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13D7313-541D-4E9B-A6ED-988C679CA46B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2</a:t>
          </a:r>
          <a:endParaRPr lang="en-US" dirty="0">
            <a:latin typeface="Century Gothic" panose="020B0502020202020204" pitchFamily="34" charset="0"/>
          </a:endParaRPr>
        </a:p>
      </dgm:t>
    </dgm:pt>
    <dgm:pt modelId="{EF12A258-36C8-49AC-BB93-59C6A88497D4}" type="parTrans" cxnId="{81AB61B9-CE2A-4CED-B62E-72CC01CF089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B274768-3DAF-4211-8088-359D46B5C79E}" type="sibTrans" cxnId="{81AB61B9-CE2A-4CED-B62E-72CC01CF089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3787A0C-6BDF-49DE-AA64-48411755D359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Support by UN Agencies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8720EAD6-61ED-4E55-A4DC-331964F44994}" type="parTrans" cxnId="{39C5B360-1713-4A97-A434-D3423FC6F5E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2393529-0944-485C-98F6-F8A7497EF865}" type="sibTrans" cxnId="{39C5B360-1713-4A97-A434-D3423FC6F5E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693B180-D930-4803-A803-2A2ED2058A11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3</a:t>
          </a:r>
          <a:endParaRPr lang="en-US" dirty="0">
            <a:latin typeface="Century Gothic" panose="020B0502020202020204" pitchFamily="34" charset="0"/>
          </a:endParaRPr>
        </a:p>
      </dgm:t>
    </dgm:pt>
    <dgm:pt modelId="{CFA44608-8088-413A-BD75-C7E8C05247F8}" type="parTrans" cxnId="{6938333D-8A81-48CD-9686-8BCF9CF73DB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C0AFB91-2FBE-43A4-AE63-4E4CE7D10D8F}" type="sibTrans" cxnId="{6938333D-8A81-48CD-9686-8BCF9CF73DBC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22635F7D-2C85-421A-985D-84C740AEA65E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Key recommendations of the capacity building within PPPs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244906F9-4BA9-4505-949F-8D4A912C1AA2}" type="parTrans" cxnId="{972F7B83-46E2-42E1-9C80-C2F6A1BC9AF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5D16DD5-F124-4035-9CDF-44ADE493FFC0}" type="sibTrans" cxnId="{972F7B83-46E2-42E1-9C80-C2F6A1BC9AF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A3C1E1B-A6B0-4381-8522-233E5540FBE1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Sample of PPP projects and pipeline of projects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B222B803-7070-4BA1-927C-52AD2DA30DAD}" type="parTrans" cxnId="{BBFCB3B3-29FD-4302-ABCA-72EE4080DF2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397B3BD-3546-485B-844D-95E8A3AC46B5}" type="sibTrans" cxnId="{BBFCB3B3-29FD-4302-ABCA-72EE4080DF28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544019C-2F36-4ACD-840F-CDC16C410B7C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Anticipated support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2787B98B-9CB4-43B8-A0AC-BF0090C62436}" type="parTrans" cxnId="{FBFF3B69-937F-43B3-8EFF-8F551A3FF31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75D2A89-9534-46BC-86C0-91A6D816C888}" type="sibTrans" cxnId="{FBFF3B69-937F-43B3-8EFF-8F551A3FF312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485A16C-680F-4255-9AD3-01698EB57828}" type="pres">
      <dgm:prSet presAssocID="{E8F32172-F17D-4925-86E8-25BED1566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4EF44F-B1E4-4849-89B6-B2A738066A71}" type="pres">
      <dgm:prSet presAssocID="{77A28E35-1B79-4D22-BEE5-5ECD5BA4F8CB}" presName="linNode" presStyleCnt="0"/>
      <dgm:spPr/>
    </dgm:pt>
    <dgm:pt modelId="{E25F37DF-CB76-4149-9907-A46EF3A7411A}" type="pres">
      <dgm:prSet presAssocID="{77A28E35-1B79-4D22-BEE5-5ECD5BA4F8CB}" presName="parentText" presStyleLbl="node1" presStyleIdx="0" presStyleCnt="3" custScaleX="535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4CAA3-D0D0-4309-B995-476A95934026}" type="pres">
      <dgm:prSet presAssocID="{77A28E35-1B79-4D22-BEE5-5ECD5BA4F8C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BA692-3FFE-4F29-A1CE-D2B59758D210}" type="pres">
      <dgm:prSet presAssocID="{81EC2653-7FE2-4DC2-BBF8-9D824D7E8290}" presName="sp" presStyleCnt="0"/>
      <dgm:spPr/>
    </dgm:pt>
    <dgm:pt modelId="{0E856C82-3FE4-4C72-AA0A-41376BF29E69}" type="pres">
      <dgm:prSet presAssocID="{613D7313-541D-4E9B-A6ED-988C679CA46B}" presName="linNode" presStyleCnt="0"/>
      <dgm:spPr/>
    </dgm:pt>
    <dgm:pt modelId="{5398CD31-8F1B-4B84-B921-A11009459C3E}" type="pres">
      <dgm:prSet presAssocID="{613D7313-541D-4E9B-A6ED-988C679CA46B}" presName="parentText" presStyleLbl="node1" presStyleIdx="1" presStyleCnt="3" custScaleX="52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1946C-B14E-4F30-88CB-2BB64F2C21AB}" type="pres">
      <dgm:prSet presAssocID="{613D7313-541D-4E9B-A6ED-988C679CA46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5449B-0A9B-4A41-90F5-FF06E6C4BE10}" type="pres">
      <dgm:prSet presAssocID="{2B274768-3DAF-4211-8088-359D46B5C79E}" presName="sp" presStyleCnt="0"/>
      <dgm:spPr/>
    </dgm:pt>
    <dgm:pt modelId="{3CBB7FB7-C7FF-4355-A29D-B49C8C0FE219}" type="pres">
      <dgm:prSet presAssocID="{6693B180-D930-4803-A803-2A2ED2058A11}" presName="linNode" presStyleCnt="0"/>
      <dgm:spPr/>
    </dgm:pt>
    <dgm:pt modelId="{7A352871-EC3C-4FCB-8E85-AFBE41758DF2}" type="pres">
      <dgm:prSet presAssocID="{6693B180-D930-4803-A803-2A2ED2058A11}" presName="parentText" presStyleLbl="node1" presStyleIdx="2" presStyleCnt="3" custScaleX="52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BBF0B-43D4-4700-A72E-BBAC49956C30}" type="pres">
      <dgm:prSet presAssocID="{6693B180-D930-4803-A803-2A2ED2058A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15E0FE-281D-43A5-9C06-A57F4F1FB4B9}" type="presOf" srcId="{1544019C-2F36-4ACD-840F-CDC16C410B7C}" destId="{F771946C-B14E-4F30-88CB-2BB64F2C21AB}" srcOrd="0" destOrd="1" presId="urn:microsoft.com/office/officeart/2005/8/layout/vList5"/>
    <dgm:cxn modelId="{02BFB127-1135-4031-B510-A7BD82EAEF20}" type="presOf" srcId="{13787A0C-6BDF-49DE-AA64-48411755D359}" destId="{F771946C-B14E-4F30-88CB-2BB64F2C21AB}" srcOrd="0" destOrd="0" presId="urn:microsoft.com/office/officeart/2005/8/layout/vList5"/>
    <dgm:cxn modelId="{817ED207-EE9F-4BA9-A948-7FB1D4094365}" srcId="{77A28E35-1B79-4D22-BEE5-5ECD5BA4F8CB}" destId="{4E65AAFD-4037-4817-AD39-9E9DA64AEE4E}" srcOrd="0" destOrd="0" parTransId="{8348B34F-ECB0-4C24-B7C1-2A30792432E5}" sibTransId="{328E9A7E-92CA-478A-956F-AC557D3A99DC}"/>
    <dgm:cxn modelId="{55B689EF-FCF7-48E2-A47C-678C8396EB66}" type="presOf" srcId="{6EEA349E-E3EA-49DA-A4BD-2D7ABD217258}" destId="{B594CAA3-D0D0-4309-B995-476A95934026}" srcOrd="0" destOrd="1" presId="urn:microsoft.com/office/officeart/2005/8/layout/vList5"/>
    <dgm:cxn modelId="{E2CD91AF-10C0-4711-8AB8-0159DD97E49A}" srcId="{77A28E35-1B79-4D22-BEE5-5ECD5BA4F8CB}" destId="{6EEA349E-E3EA-49DA-A4BD-2D7ABD217258}" srcOrd="1" destOrd="0" parTransId="{05CC8D1D-68EC-42B5-9B97-31D196EEF470}" sibTransId="{BE088ACD-12CF-4936-A0A8-C95735291965}"/>
    <dgm:cxn modelId="{18FF7BD2-02AE-4B49-9B6A-21391435F325}" type="presOf" srcId="{4E65AAFD-4037-4817-AD39-9E9DA64AEE4E}" destId="{B594CAA3-D0D0-4309-B995-476A95934026}" srcOrd="0" destOrd="0" presId="urn:microsoft.com/office/officeart/2005/8/layout/vList5"/>
    <dgm:cxn modelId="{BBFCB3B3-29FD-4302-ABCA-72EE4080DF28}" srcId="{6693B180-D930-4803-A803-2A2ED2058A11}" destId="{BA3C1E1B-A6B0-4381-8522-233E5540FBE1}" srcOrd="1" destOrd="0" parTransId="{B222B803-7070-4BA1-927C-52AD2DA30DAD}" sibTransId="{0397B3BD-3546-485B-844D-95E8A3AC46B5}"/>
    <dgm:cxn modelId="{A6A5D14C-8B99-4656-A88C-C3F9919E5715}" type="presOf" srcId="{6693B180-D930-4803-A803-2A2ED2058A11}" destId="{7A352871-EC3C-4FCB-8E85-AFBE41758DF2}" srcOrd="0" destOrd="0" presId="urn:microsoft.com/office/officeart/2005/8/layout/vList5"/>
    <dgm:cxn modelId="{B7C27CB9-9E2F-48F1-A58E-2D87343B5D41}" type="presOf" srcId="{22635F7D-2C85-421A-985D-84C740AEA65E}" destId="{5CDBBF0B-43D4-4700-A72E-BBAC49956C30}" srcOrd="0" destOrd="0" presId="urn:microsoft.com/office/officeart/2005/8/layout/vList5"/>
    <dgm:cxn modelId="{972F7B83-46E2-42E1-9C80-C2F6A1BC9AFB}" srcId="{6693B180-D930-4803-A803-2A2ED2058A11}" destId="{22635F7D-2C85-421A-985D-84C740AEA65E}" srcOrd="0" destOrd="0" parTransId="{244906F9-4BA9-4505-949F-8D4A912C1AA2}" sibTransId="{85D16DD5-F124-4035-9CDF-44ADE493FFC0}"/>
    <dgm:cxn modelId="{54E1158E-3CBA-4125-ADC0-737AA458131F}" type="presOf" srcId="{77A28E35-1B79-4D22-BEE5-5ECD5BA4F8CB}" destId="{E25F37DF-CB76-4149-9907-A46EF3A7411A}" srcOrd="0" destOrd="0" presId="urn:microsoft.com/office/officeart/2005/8/layout/vList5"/>
    <dgm:cxn modelId="{39C5B360-1713-4A97-A434-D3423FC6F5EA}" srcId="{613D7313-541D-4E9B-A6ED-988C679CA46B}" destId="{13787A0C-6BDF-49DE-AA64-48411755D359}" srcOrd="0" destOrd="0" parTransId="{8720EAD6-61ED-4E55-A4DC-331964F44994}" sibTransId="{22393529-0944-485C-98F6-F8A7497EF865}"/>
    <dgm:cxn modelId="{950726C2-054E-4845-8E67-96B137F055BB}" type="presOf" srcId="{E8F32172-F17D-4925-86E8-25BED1566E83}" destId="{F485A16C-680F-4255-9AD3-01698EB57828}" srcOrd="0" destOrd="0" presId="urn:microsoft.com/office/officeart/2005/8/layout/vList5"/>
    <dgm:cxn modelId="{81AB61B9-CE2A-4CED-B62E-72CC01CF0896}" srcId="{E8F32172-F17D-4925-86E8-25BED1566E83}" destId="{613D7313-541D-4E9B-A6ED-988C679CA46B}" srcOrd="1" destOrd="0" parTransId="{EF12A258-36C8-49AC-BB93-59C6A88497D4}" sibTransId="{2B274768-3DAF-4211-8088-359D46B5C79E}"/>
    <dgm:cxn modelId="{6938333D-8A81-48CD-9686-8BCF9CF73DBC}" srcId="{E8F32172-F17D-4925-86E8-25BED1566E83}" destId="{6693B180-D930-4803-A803-2A2ED2058A11}" srcOrd="2" destOrd="0" parTransId="{CFA44608-8088-413A-BD75-C7E8C05247F8}" sibTransId="{2C0AFB91-2FBE-43A4-AE63-4E4CE7D10D8F}"/>
    <dgm:cxn modelId="{FBFF3B69-937F-43B3-8EFF-8F551A3FF312}" srcId="{613D7313-541D-4E9B-A6ED-988C679CA46B}" destId="{1544019C-2F36-4ACD-840F-CDC16C410B7C}" srcOrd="1" destOrd="0" parTransId="{2787B98B-9CB4-43B8-A0AC-BF0090C62436}" sibTransId="{875D2A89-9534-46BC-86C0-91A6D816C888}"/>
    <dgm:cxn modelId="{EE102188-542C-43D0-8D76-132C6F740C19}" srcId="{E8F32172-F17D-4925-86E8-25BED1566E83}" destId="{77A28E35-1B79-4D22-BEE5-5ECD5BA4F8CB}" srcOrd="0" destOrd="0" parTransId="{3795A564-1AF9-4A72-B11A-502E73926D78}" sibTransId="{81EC2653-7FE2-4DC2-BBF8-9D824D7E8290}"/>
    <dgm:cxn modelId="{125A97A7-3A16-4E03-89DD-C8204B86D184}" type="presOf" srcId="{BA3C1E1B-A6B0-4381-8522-233E5540FBE1}" destId="{5CDBBF0B-43D4-4700-A72E-BBAC49956C30}" srcOrd="0" destOrd="1" presId="urn:microsoft.com/office/officeart/2005/8/layout/vList5"/>
    <dgm:cxn modelId="{12226173-C6A5-4A68-BE4F-A8D092F26155}" type="presOf" srcId="{613D7313-541D-4E9B-A6ED-988C679CA46B}" destId="{5398CD31-8F1B-4B84-B921-A11009459C3E}" srcOrd="0" destOrd="0" presId="urn:microsoft.com/office/officeart/2005/8/layout/vList5"/>
    <dgm:cxn modelId="{377B0C71-132D-4610-BA97-D91D4FB42FDA}" type="presParOf" srcId="{F485A16C-680F-4255-9AD3-01698EB57828}" destId="{FF4EF44F-B1E4-4849-89B6-B2A738066A71}" srcOrd="0" destOrd="0" presId="urn:microsoft.com/office/officeart/2005/8/layout/vList5"/>
    <dgm:cxn modelId="{302A8A60-F379-40CD-B83A-04B5285EF31C}" type="presParOf" srcId="{FF4EF44F-B1E4-4849-89B6-B2A738066A71}" destId="{E25F37DF-CB76-4149-9907-A46EF3A7411A}" srcOrd="0" destOrd="0" presId="urn:microsoft.com/office/officeart/2005/8/layout/vList5"/>
    <dgm:cxn modelId="{8136CE92-1D5D-4371-A569-3EAB3FDA4281}" type="presParOf" srcId="{FF4EF44F-B1E4-4849-89B6-B2A738066A71}" destId="{B594CAA3-D0D0-4309-B995-476A95934026}" srcOrd="1" destOrd="0" presId="urn:microsoft.com/office/officeart/2005/8/layout/vList5"/>
    <dgm:cxn modelId="{D125B33C-F1BF-4045-8666-218142B5B934}" type="presParOf" srcId="{F485A16C-680F-4255-9AD3-01698EB57828}" destId="{B37BA692-3FFE-4F29-A1CE-D2B59758D210}" srcOrd="1" destOrd="0" presId="urn:microsoft.com/office/officeart/2005/8/layout/vList5"/>
    <dgm:cxn modelId="{E64BE4BB-C7D7-4157-A32F-E9A239318AB4}" type="presParOf" srcId="{F485A16C-680F-4255-9AD3-01698EB57828}" destId="{0E856C82-3FE4-4C72-AA0A-41376BF29E69}" srcOrd="2" destOrd="0" presId="urn:microsoft.com/office/officeart/2005/8/layout/vList5"/>
    <dgm:cxn modelId="{DD0913D0-6B90-4FFE-AAC7-1572B7AEE556}" type="presParOf" srcId="{0E856C82-3FE4-4C72-AA0A-41376BF29E69}" destId="{5398CD31-8F1B-4B84-B921-A11009459C3E}" srcOrd="0" destOrd="0" presId="urn:microsoft.com/office/officeart/2005/8/layout/vList5"/>
    <dgm:cxn modelId="{BEEE8D05-8E8E-4473-9624-A276773D75AA}" type="presParOf" srcId="{0E856C82-3FE4-4C72-AA0A-41376BF29E69}" destId="{F771946C-B14E-4F30-88CB-2BB64F2C21AB}" srcOrd="1" destOrd="0" presId="urn:microsoft.com/office/officeart/2005/8/layout/vList5"/>
    <dgm:cxn modelId="{607BD1C8-90F4-4259-892F-161CCBECAB3F}" type="presParOf" srcId="{F485A16C-680F-4255-9AD3-01698EB57828}" destId="{3345449B-0A9B-4A41-90F5-FF06E6C4BE10}" srcOrd="3" destOrd="0" presId="urn:microsoft.com/office/officeart/2005/8/layout/vList5"/>
    <dgm:cxn modelId="{5AC240F6-380F-409E-9EB9-046D640D0D24}" type="presParOf" srcId="{F485A16C-680F-4255-9AD3-01698EB57828}" destId="{3CBB7FB7-C7FF-4355-A29D-B49C8C0FE219}" srcOrd="4" destOrd="0" presId="urn:microsoft.com/office/officeart/2005/8/layout/vList5"/>
    <dgm:cxn modelId="{D3838133-DC0F-431A-85E6-0D4F112CC91B}" type="presParOf" srcId="{3CBB7FB7-C7FF-4355-A29D-B49C8C0FE219}" destId="{7A352871-EC3C-4FCB-8E85-AFBE41758DF2}" srcOrd="0" destOrd="0" presId="urn:microsoft.com/office/officeart/2005/8/layout/vList5"/>
    <dgm:cxn modelId="{369BABDD-A382-4B9B-8817-51509713EE69}" type="presParOf" srcId="{3CBB7FB7-C7FF-4355-A29D-B49C8C0FE219}" destId="{5CDBBF0B-43D4-4700-A72E-BBAC49956C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4F62F-D83F-40B1-861F-6A9103399F4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5B3593-DEC6-4507-A349-9CF83971FF9D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Public sector support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936F2EEA-2F6A-40D5-B7C6-B69C273F10DA}" type="parTrans" cxnId="{288BD20C-B2AD-486B-9CD6-BDDF377EA510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25503C3F-53E8-40D5-9161-E93D08F5A282}" type="sibTrans" cxnId="{288BD20C-B2AD-486B-9CD6-BDDF377EA510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D9AD92B8-AF6A-4D56-B265-DAD37F40FF42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Strengthening of the institutional framework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F9D8C1DB-0C39-43D3-9D3F-E9305E5D9C1E}" type="parTrans" cxnId="{2B782896-EF70-4177-BF79-1882EDFBB1D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BE014783-5D5D-47B7-86D8-CBAF55714FC2}" type="sibTrans" cxnId="{2B782896-EF70-4177-BF79-1882EDFBB1DF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644EA30E-628C-418F-A799-8F4750DC05CE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Enhance </a:t>
          </a:r>
          <a:r>
            <a:rPr lang="en-US" sz="1800" dirty="0" smtClean="0">
              <a:latin typeface="Century Gothic" panose="020B0502020202020204" pitchFamily="34" charset="0"/>
            </a:rPr>
            <a:t>coordination of private sector participation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C026133D-997D-4D80-BFC7-9AAD71EC75EE}" type="parTrans" cxnId="{8CC92ACC-8563-479A-8233-F491BB9A99E1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4FA3B51D-1184-4287-8A27-ECE7F2F4FFED}" type="sibTrans" cxnId="{8CC92ACC-8563-479A-8233-F491BB9A99E1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7647BF68-8254-4306-AD0A-C0B2BB997785}">
      <dgm:prSet phldrT="[Text]" custT="1"/>
      <dgm:spPr/>
      <dgm:t>
        <a:bodyPr/>
        <a:lstStyle/>
        <a:p>
          <a:r>
            <a:rPr lang="en-US" sz="2000" dirty="0" smtClean="0">
              <a:latin typeface="Century Gothic" panose="020B0502020202020204" pitchFamily="34" charset="0"/>
            </a:rPr>
            <a:t>Private sector support</a:t>
          </a:r>
          <a:endParaRPr lang="en-US" sz="2000" dirty="0">
            <a:latin typeface="Century Gothic" panose="020B0502020202020204" pitchFamily="34" charset="0"/>
          </a:endParaRPr>
        </a:p>
      </dgm:t>
    </dgm:pt>
    <dgm:pt modelId="{956789CC-F476-4C5B-A8DA-3CBAC704B08C}" type="parTrans" cxnId="{7384E978-0BC6-4667-BD13-4A86D2EA0D4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8DD0F18B-50B5-4C78-A6A8-3902AB4273FA}" type="sibTrans" cxnId="{7384E978-0BC6-4667-BD13-4A86D2EA0D44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E905CEF5-6998-4427-A52F-4FC3CCECC402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Access to cheaper sources of capital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6194179E-5327-493C-A605-BD3A65EC9E71}" type="parTrans" cxnId="{7FFBF648-B3FA-4B07-B893-2BDBB07D500B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CD54AF39-D0FA-45E5-AF36-55F2EB3BDF73}" type="sibTrans" cxnId="{7FFBF648-B3FA-4B07-B893-2BDBB07D500B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BFF63245-E9D1-415D-B461-38EF59DB8AA8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Capacity build to improve financing appetite and enhance linkages with other investors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4C67631C-72E5-4604-92C5-7D3C5BDF8825}" type="parTrans" cxnId="{3D3B2E5E-CB0E-4CDB-9A6C-40AA71DB1218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34D59144-D533-446E-A607-7BD4EFFDA501}" type="sibTrans" cxnId="{3D3B2E5E-CB0E-4CDB-9A6C-40AA71DB1218}">
      <dgm:prSet/>
      <dgm:spPr/>
      <dgm:t>
        <a:bodyPr/>
        <a:lstStyle/>
        <a:p>
          <a:endParaRPr lang="en-US" sz="2000">
            <a:latin typeface="Century Gothic" panose="020B0502020202020204" pitchFamily="34" charset="0"/>
          </a:endParaRPr>
        </a:p>
      </dgm:t>
    </dgm:pt>
    <dgm:pt modelId="{677CE8CC-D4C0-4FA6-BC12-D717B6D601B3}" type="pres">
      <dgm:prSet presAssocID="{2FD4F62F-D83F-40B1-861F-6A9103399F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023524-EC68-4525-83C7-BD4D12DB73CF}" type="pres">
      <dgm:prSet presAssocID="{D45B3593-DEC6-4507-A349-9CF83971FF9D}" presName="root" presStyleCnt="0"/>
      <dgm:spPr/>
    </dgm:pt>
    <dgm:pt modelId="{8F2C7589-2798-4AE3-88F6-A550C528D0BC}" type="pres">
      <dgm:prSet presAssocID="{D45B3593-DEC6-4507-A349-9CF83971FF9D}" presName="rootComposite" presStyleCnt="0"/>
      <dgm:spPr/>
    </dgm:pt>
    <dgm:pt modelId="{78A07EA4-1C3C-48B9-9FD5-1367B7D1F041}" type="pres">
      <dgm:prSet presAssocID="{D45B3593-DEC6-4507-A349-9CF83971FF9D}" presName="rootText" presStyleLbl="node1" presStyleIdx="0" presStyleCnt="2"/>
      <dgm:spPr/>
      <dgm:t>
        <a:bodyPr/>
        <a:lstStyle/>
        <a:p>
          <a:endParaRPr lang="en-US"/>
        </a:p>
      </dgm:t>
    </dgm:pt>
    <dgm:pt modelId="{0C5016A9-CF9F-4B15-B104-901F768CB1A4}" type="pres">
      <dgm:prSet presAssocID="{D45B3593-DEC6-4507-A349-9CF83971FF9D}" presName="rootConnector" presStyleLbl="node1" presStyleIdx="0" presStyleCnt="2"/>
      <dgm:spPr/>
      <dgm:t>
        <a:bodyPr/>
        <a:lstStyle/>
        <a:p>
          <a:endParaRPr lang="en-US"/>
        </a:p>
      </dgm:t>
    </dgm:pt>
    <dgm:pt modelId="{794EC147-3A87-4178-8D4A-F82FB574ED48}" type="pres">
      <dgm:prSet presAssocID="{D45B3593-DEC6-4507-A349-9CF83971FF9D}" presName="childShape" presStyleCnt="0"/>
      <dgm:spPr/>
    </dgm:pt>
    <dgm:pt modelId="{D4940925-1575-499E-B853-33801DBBDA01}" type="pres">
      <dgm:prSet presAssocID="{F9D8C1DB-0C39-43D3-9D3F-E9305E5D9C1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7178862-FCBB-48B9-B5EC-1370A48344C3}" type="pres">
      <dgm:prSet presAssocID="{D9AD92B8-AF6A-4D56-B265-DAD37F40FF4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D57E4-1030-4BE6-8CB4-9582E17D9E0C}" type="pres">
      <dgm:prSet presAssocID="{C026133D-997D-4D80-BFC7-9AAD71EC75E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6A5FE61C-AC13-4DE7-B7AE-4056E055C9AE}" type="pres">
      <dgm:prSet presAssocID="{644EA30E-628C-418F-A799-8F4750DC05CE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B3456-EDBF-435F-A238-95DCDEF718DF}" type="pres">
      <dgm:prSet presAssocID="{7647BF68-8254-4306-AD0A-C0B2BB997785}" presName="root" presStyleCnt="0"/>
      <dgm:spPr/>
    </dgm:pt>
    <dgm:pt modelId="{64AE4D77-47E4-4289-A8E1-4E57A78F0033}" type="pres">
      <dgm:prSet presAssocID="{7647BF68-8254-4306-AD0A-C0B2BB997785}" presName="rootComposite" presStyleCnt="0"/>
      <dgm:spPr/>
    </dgm:pt>
    <dgm:pt modelId="{DA85ABA9-8139-4493-A9C6-1591C6179F78}" type="pres">
      <dgm:prSet presAssocID="{7647BF68-8254-4306-AD0A-C0B2BB997785}" presName="rootText" presStyleLbl="node1" presStyleIdx="1" presStyleCnt="2"/>
      <dgm:spPr/>
      <dgm:t>
        <a:bodyPr/>
        <a:lstStyle/>
        <a:p>
          <a:endParaRPr lang="en-US"/>
        </a:p>
      </dgm:t>
    </dgm:pt>
    <dgm:pt modelId="{F56A2194-BC54-45BA-A9E0-06CE0A9DD87E}" type="pres">
      <dgm:prSet presAssocID="{7647BF68-8254-4306-AD0A-C0B2BB997785}" presName="rootConnector" presStyleLbl="node1" presStyleIdx="1" presStyleCnt="2"/>
      <dgm:spPr/>
      <dgm:t>
        <a:bodyPr/>
        <a:lstStyle/>
        <a:p>
          <a:endParaRPr lang="en-US"/>
        </a:p>
      </dgm:t>
    </dgm:pt>
    <dgm:pt modelId="{5B9CF378-8679-4C73-AA4B-3086BC357CD7}" type="pres">
      <dgm:prSet presAssocID="{7647BF68-8254-4306-AD0A-C0B2BB997785}" presName="childShape" presStyleCnt="0"/>
      <dgm:spPr/>
    </dgm:pt>
    <dgm:pt modelId="{494911EF-7C27-4175-96A3-8F328EBDFD03}" type="pres">
      <dgm:prSet presAssocID="{6194179E-5327-493C-A605-BD3A65EC9E7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F863959-0EAE-4A66-BBB8-7F6909E11453}" type="pres">
      <dgm:prSet presAssocID="{E905CEF5-6998-4427-A52F-4FC3CCECC40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630DF-4DC5-4E14-9F95-7B723ABDA4EC}" type="pres">
      <dgm:prSet presAssocID="{4C67631C-72E5-4604-92C5-7D3C5BDF882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ED54CD01-39D7-4C31-A67D-44E2A0CB4FBF}" type="pres">
      <dgm:prSet presAssocID="{BFF63245-E9D1-415D-B461-38EF59DB8AA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8BD20C-B2AD-486B-9CD6-BDDF377EA510}" srcId="{2FD4F62F-D83F-40B1-861F-6A9103399F41}" destId="{D45B3593-DEC6-4507-A349-9CF83971FF9D}" srcOrd="0" destOrd="0" parTransId="{936F2EEA-2F6A-40D5-B7C6-B69C273F10DA}" sibTransId="{25503C3F-53E8-40D5-9161-E93D08F5A282}"/>
    <dgm:cxn modelId="{3D3B2E5E-CB0E-4CDB-9A6C-40AA71DB1218}" srcId="{7647BF68-8254-4306-AD0A-C0B2BB997785}" destId="{BFF63245-E9D1-415D-B461-38EF59DB8AA8}" srcOrd="1" destOrd="0" parTransId="{4C67631C-72E5-4604-92C5-7D3C5BDF8825}" sibTransId="{34D59144-D533-446E-A607-7BD4EFFDA501}"/>
    <dgm:cxn modelId="{172DD083-6721-43E7-8FBB-7B07BD9C4090}" type="presOf" srcId="{BFF63245-E9D1-415D-B461-38EF59DB8AA8}" destId="{ED54CD01-39D7-4C31-A67D-44E2A0CB4FBF}" srcOrd="0" destOrd="0" presId="urn:microsoft.com/office/officeart/2005/8/layout/hierarchy3"/>
    <dgm:cxn modelId="{6D46DAB7-E40F-4CA1-A04D-76F74ABDF3A2}" type="presOf" srcId="{6194179E-5327-493C-A605-BD3A65EC9E71}" destId="{494911EF-7C27-4175-96A3-8F328EBDFD03}" srcOrd="0" destOrd="0" presId="urn:microsoft.com/office/officeart/2005/8/layout/hierarchy3"/>
    <dgm:cxn modelId="{6E9DA2CE-75D9-4D29-A583-68D8382378B3}" type="presOf" srcId="{C026133D-997D-4D80-BFC7-9AAD71EC75EE}" destId="{6F2D57E4-1030-4BE6-8CB4-9582E17D9E0C}" srcOrd="0" destOrd="0" presId="urn:microsoft.com/office/officeart/2005/8/layout/hierarchy3"/>
    <dgm:cxn modelId="{8CC92ACC-8563-479A-8233-F491BB9A99E1}" srcId="{D45B3593-DEC6-4507-A349-9CF83971FF9D}" destId="{644EA30E-628C-418F-A799-8F4750DC05CE}" srcOrd="1" destOrd="0" parTransId="{C026133D-997D-4D80-BFC7-9AAD71EC75EE}" sibTransId="{4FA3B51D-1184-4287-8A27-ECE7F2F4FFED}"/>
    <dgm:cxn modelId="{49575D0E-EF11-483A-8634-4BF03FD5A576}" type="presOf" srcId="{2FD4F62F-D83F-40B1-861F-6A9103399F41}" destId="{677CE8CC-D4C0-4FA6-BC12-D717B6D601B3}" srcOrd="0" destOrd="0" presId="urn:microsoft.com/office/officeart/2005/8/layout/hierarchy3"/>
    <dgm:cxn modelId="{7E62E495-BA5A-452B-8D47-FBD21FA9227B}" type="presOf" srcId="{E905CEF5-6998-4427-A52F-4FC3CCECC402}" destId="{3F863959-0EAE-4A66-BBB8-7F6909E11453}" srcOrd="0" destOrd="0" presId="urn:microsoft.com/office/officeart/2005/8/layout/hierarchy3"/>
    <dgm:cxn modelId="{68AB376E-F0E4-48B9-82CF-4BC73FEDC392}" type="presOf" srcId="{D9AD92B8-AF6A-4D56-B265-DAD37F40FF42}" destId="{77178862-FCBB-48B9-B5EC-1370A48344C3}" srcOrd="0" destOrd="0" presId="urn:microsoft.com/office/officeart/2005/8/layout/hierarchy3"/>
    <dgm:cxn modelId="{7253BD53-6049-4C0C-9E14-A6ECB88FE5E1}" type="presOf" srcId="{644EA30E-628C-418F-A799-8F4750DC05CE}" destId="{6A5FE61C-AC13-4DE7-B7AE-4056E055C9AE}" srcOrd="0" destOrd="0" presId="urn:microsoft.com/office/officeart/2005/8/layout/hierarchy3"/>
    <dgm:cxn modelId="{AEDF51DE-638C-4CD2-85DF-94F0AABC02EA}" type="presOf" srcId="{D45B3593-DEC6-4507-A349-9CF83971FF9D}" destId="{78A07EA4-1C3C-48B9-9FD5-1367B7D1F041}" srcOrd="0" destOrd="0" presId="urn:microsoft.com/office/officeart/2005/8/layout/hierarchy3"/>
    <dgm:cxn modelId="{2B782896-EF70-4177-BF79-1882EDFBB1DF}" srcId="{D45B3593-DEC6-4507-A349-9CF83971FF9D}" destId="{D9AD92B8-AF6A-4D56-B265-DAD37F40FF42}" srcOrd="0" destOrd="0" parTransId="{F9D8C1DB-0C39-43D3-9D3F-E9305E5D9C1E}" sibTransId="{BE014783-5D5D-47B7-86D8-CBAF55714FC2}"/>
    <dgm:cxn modelId="{7384E978-0BC6-4667-BD13-4A86D2EA0D44}" srcId="{2FD4F62F-D83F-40B1-861F-6A9103399F41}" destId="{7647BF68-8254-4306-AD0A-C0B2BB997785}" srcOrd="1" destOrd="0" parTransId="{956789CC-F476-4C5B-A8DA-3CBAC704B08C}" sibTransId="{8DD0F18B-50B5-4C78-A6A8-3902AB4273FA}"/>
    <dgm:cxn modelId="{55706EBC-6DE3-4D65-B2E9-AF2C878FE80D}" type="presOf" srcId="{7647BF68-8254-4306-AD0A-C0B2BB997785}" destId="{DA85ABA9-8139-4493-A9C6-1591C6179F78}" srcOrd="0" destOrd="0" presId="urn:microsoft.com/office/officeart/2005/8/layout/hierarchy3"/>
    <dgm:cxn modelId="{AB234095-5468-408C-A949-BEFD165DAC78}" type="presOf" srcId="{4C67631C-72E5-4604-92C5-7D3C5BDF8825}" destId="{F49630DF-4DC5-4E14-9F95-7B723ABDA4EC}" srcOrd="0" destOrd="0" presId="urn:microsoft.com/office/officeart/2005/8/layout/hierarchy3"/>
    <dgm:cxn modelId="{7FFBF648-B3FA-4B07-B893-2BDBB07D500B}" srcId="{7647BF68-8254-4306-AD0A-C0B2BB997785}" destId="{E905CEF5-6998-4427-A52F-4FC3CCECC402}" srcOrd="0" destOrd="0" parTransId="{6194179E-5327-493C-A605-BD3A65EC9E71}" sibTransId="{CD54AF39-D0FA-45E5-AF36-55F2EB3BDF73}"/>
    <dgm:cxn modelId="{B30C76F2-539B-4981-819A-F60E12E99127}" type="presOf" srcId="{7647BF68-8254-4306-AD0A-C0B2BB997785}" destId="{F56A2194-BC54-45BA-A9E0-06CE0A9DD87E}" srcOrd="1" destOrd="0" presId="urn:microsoft.com/office/officeart/2005/8/layout/hierarchy3"/>
    <dgm:cxn modelId="{59DDDF0E-72E5-4C87-88CB-DEFAF43D78DF}" type="presOf" srcId="{F9D8C1DB-0C39-43D3-9D3F-E9305E5D9C1E}" destId="{D4940925-1575-499E-B853-33801DBBDA01}" srcOrd="0" destOrd="0" presId="urn:microsoft.com/office/officeart/2005/8/layout/hierarchy3"/>
    <dgm:cxn modelId="{BDC6F9E4-5FBC-4FAB-9DAF-838ED44CCAB5}" type="presOf" srcId="{D45B3593-DEC6-4507-A349-9CF83971FF9D}" destId="{0C5016A9-CF9F-4B15-B104-901F768CB1A4}" srcOrd="1" destOrd="0" presId="urn:microsoft.com/office/officeart/2005/8/layout/hierarchy3"/>
    <dgm:cxn modelId="{81EF300E-548B-4CAA-BD69-69EE8E34BF68}" type="presParOf" srcId="{677CE8CC-D4C0-4FA6-BC12-D717B6D601B3}" destId="{C8023524-EC68-4525-83C7-BD4D12DB73CF}" srcOrd="0" destOrd="0" presId="urn:microsoft.com/office/officeart/2005/8/layout/hierarchy3"/>
    <dgm:cxn modelId="{DA158189-2CFC-4820-A5A7-E9EE6A3EF16B}" type="presParOf" srcId="{C8023524-EC68-4525-83C7-BD4D12DB73CF}" destId="{8F2C7589-2798-4AE3-88F6-A550C528D0BC}" srcOrd="0" destOrd="0" presId="urn:microsoft.com/office/officeart/2005/8/layout/hierarchy3"/>
    <dgm:cxn modelId="{2F21AF2D-A01F-4E74-8796-95EA90D588EE}" type="presParOf" srcId="{8F2C7589-2798-4AE3-88F6-A550C528D0BC}" destId="{78A07EA4-1C3C-48B9-9FD5-1367B7D1F041}" srcOrd="0" destOrd="0" presId="urn:microsoft.com/office/officeart/2005/8/layout/hierarchy3"/>
    <dgm:cxn modelId="{7C21F1CE-AEC0-4B99-A1D7-D279082894BD}" type="presParOf" srcId="{8F2C7589-2798-4AE3-88F6-A550C528D0BC}" destId="{0C5016A9-CF9F-4B15-B104-901F768CB1A4}" srcOrd="1" destOrd="0" presId="urn:microsoft.com/office/officeart/2005/8/layout/hierarchy3"/>
    <dgm:cxn modelId="{CAF9096C-E55C-4D66-AF96-D18BBA4499B0}" type="presParOf" srcId="{C8023524-EC68-4525-83C7-BD4D12DB73CF}" destId="{794EC147-3A87-4178-8D4A-F82FB574ED48}" srcOrd="1" destOrd="0" presId="urn:microsoft.com/office/officeart/2005/8/layout/hierarchy3"/>
    <dgm:cxn modelId="{0B2808E6-4007-47B3-A690-76D5D7A1CCAC}" type="presParOf" srcId="{794EC147-3A87-4178-8D4A-F82FB574ED48}" destId="{D4940925-1575-499E-B853-33801DBBDA01}" srcOrd="0" destOrd="0" presId="urn:microsoft.com/office/officeart/2005/8/layout/hierarchy3"/>
    <dgm:cxn modelId="{409A0783-573D-4B68-B5DB-71335DF1EF98}" type="presParOf" srcId="{794EC147-3A87-4178-8D4A-F82FB574ED48}" destId="{77178862-FCBB-48B9-B5EC-1370A48344C3}" srcOrd="1" destOrd="0" presId="urn:microsoft.com/office/officeart/2005/8/layout/hierarchy3"/>
    <dgm:cxn modelId="{653ADA98-3367-416A-8FB1-0CB8DC35287D}" type="presParOf" srcId="{794EC147-3A87-4178-8D4A-F82FB574ED48}" destId="{6F2D57E4-1030-4BE6-8CB4-9582E17D9E0C}" srcOrd="2" destOrd="0" presId="urn:microsoft.com/office/officeart/2005/8/layout/hierarchy3"/>
    <dgm:cxn modelId="{1BA4942B-F724-4A16-909E-F868D421C42A}" type="presParOf" srcId="{794EC147-3A87-4178-8D4A-F82FB574ED48}" destId="{6A5FE61C-AC13-4DE7-B7AE-4056E055C9AE}" srcOrd="3" destOrd="0" presId="urn:microsoft.com/office/officeart/2005/8/layout/hierarchy3"/>
    <dgm:cxn modelId="{407644B8-091B-428A-A403-376CE76A0B06}" type="presParOf" srcId="{677CE8CC-D4C0-4FA6-BC12-D717B6D601B3}" destId="{094B3456-EDBF-435F-A238-95DCDEF718DF}" srcOrd="1" destOrd="0" presId="urn:microsoft.com/office/officeart/2005/8/layout/hierarchy3"/>
    <dgm:cxn modelId="{E369A8C6-0D84-4E08-A42A-F5B0342008D9}" type="presParOf" srcId="{094B3456-EDBF-435F-A238-95DCDEF718DF}" destId="{64AE4D77-47E4-4289-A8E1-4E57A78F0033}" srcOrd="0" destOrd="0" presId="urn:microsoft.com/office/officeart/2005/8/layout/hierarchy3"/>
    <dgm:cxn modelId="{0C18CCB8-7350-468E-81E3-C351A1E2CEE8}" type="presParOf" srcId="{64AE4D77-47E4-4289-A8E1-4E57A78F0033}" destId="{DA85ABA9-8139-4493-A9C6-1591C6179F78}" srcOrd="0" destOrd="0" presId="urn:microsoft.com/office/officeart/2005/8/layout/hierarchy3"/>
    <dgm:cxn modelId="{6801CE44-1565-479B-ACA2-4962E5408174}" type="presParOf" srcId="{64AE4D77-47E4-4289-A8E1-4E57A78F0033}" destId="{F56A2194-BC54-45BA-A9E0-06CE0A9DD87E}" srcOrd="1" destOrd="0" presId="urn:microsoft.com/office/officeart/2005/8/layout/hierarchy3"/>
    <dgm:cxn modelId="{F99C7CC2-5B69-4DCB-9845-9D099C89F35C}" type="presParOf" srcId="{094B3456-EDBF-435F-A238-95DCDEF718DF}" destId="{5B9CF378-8679-4C73-AA4B-3086BC357CD7}" srcOrd="1" destOrd="0" presId="urn:microsoft.com/office/officeart/2005/8/layout/hierarchy3"/>
    <dgm:cxn modelId="{3BD487FD-AF51-4ED7-8D49-E9B2E284A7AB}" type="presParOf" srcId="{5B9CF378-8679-4C73-AA4B-3086BC357CD7}" destId="{494911EF-7C27-4175-96A3-8F328EBDFD03}" srcOrd="0" destOrd="0" presId="urn:microsoft.com/office/officeart/2005/8/layout/hierarchy3"/>
    <dgm:cxn modelId="{550F750A-E488-4C56-8040-A339E5391E61}" type="presParOf" srcId="{5B9CF378-8679-4C73-AA4B-3086BC357CD7}" destId="{3F863959-0EAE-4A66-BBB8-7F6909E11453}" srcOrd="1" destOrd="0" presId="urn:microsoft.com/office/officeart/2005/8/layout/hierarchy3"/>
    <dgm:cxn modelId="{9DBD8B4D-4631-4FB0-9D75-D24F0690B3D4}" type="presParOf" srcId="{5B9CF378-8679-4C73-AA4B-3086BC357CD7}" destId="{F49630DF-4DC5-4E14-9F95-7B723ABDA4EC}" srcOrd="2" destOrd="0" presId="urn:microsoft.com/office/officeart/2005/8/layout/hierarchy3"/>
    <dgm:cxn modelId="{94BF5FA1-6E7A-44C8-9C8C-DB3A774645AC}" type="presParOf" srcId="{5B9CF378-8679-4C73-AA4B-3086BC357CD7}" destId="{ED54CD01-39D7-4C31-A67D-44E2A0CB4FB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4CAA3-D0D0-4309-B995-476A95934026}">
      <dsp:nvSpPr>
        <dsp:cNvPr id="0" name=""/>
        <dsp:cNvSpPr/>
      </dsp:nvSpPr>
      <dsp:spPr>
        <a:xfrm rot="5400000">
          <a:off x="6527139" y="-3104610"/>
          <a:ext cx="1107153" cy="7597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 panose="020B0502020202020204" pitchFamily="34" charset="0"/>
            </a:rPr>
            <a:t>Introduction</a:t>
          </a:r>
          <a:endParaRPr lang="en-US" sz="2000" kern="1200" dirty="0">
            <a:latin typeface="Century Gothic" panose="020B0502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 panose="020B0502020202020204" pitchFamily="34" charset="0"/>
            </a:rPr>
            <a:t>8</a:t>
          </a:r>
          <a:r>
            <a:rPr lang="en-US" sz="2000" kern="1200" baseline="30000" dirty="0" smtClean="0">
              <a:latin typeface="Century Gothic" panose="020B0502020202020204" pitchFamily="34" charset="0"/>
            </a:rPr>
            <a:t>th</a:t>
          </a:r>
          <a:r>
            <a:rPr lang="en-US" sz="2000" kern="1200" dirty="0" smtClean="0">
              <a:latin typeface="Century Gothic" panose="020B0502020202020204" pitchFamily="34" charset="0"/>
            </a:rPr>
            <a:t> National Development Plan Aspirations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 rot="-5400000">
        <a:off x="3282037" y="194539"/>
        <a:ext cx="7543311" cy="999059"/>
      </dsp:txXfrm>
    </dsp:sp>
    <dsp:sp modelId="{E25F37DF-CB76-4149-9907-A46EF3A7411A}">
      <dsp:nvSpPr>
        <dsp:cNvPr id="0" name=""/>
        <dsp:cNvSpPr/>
      </dsp:nvSpPr>
      <dsp:spPr>
        <a:xfrm>
          <a:off x="991476" y="2096"/>
          <a:ext cx="2290560" cy="138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Century Gothic" panose="020B0502020202020204" pitchFamily="34" charset="0"/>
            </a:rPr>
            <a:t>1</a:t>
          </a:r>
          <a:endParaRPr lang="en-US" sz="6500" kern="1200" dirty="0">
            <a:latin typeface="Century Gothic" panose="020B0502020202020204" pitchFamily="34" charset="0"/>
          </a:endParaRPr>
        </a:p>
      </dsp:txBody>
      <dsp:txXfrm>
        <a:off x="1059034" y="69654"/>
        <a:ext cx="2155444" cy="1248826"/>
      </dsp:txXfrm>
    </dsp:sp>
    <dsp:sp modelId="{F771946C-B14E-4F30-88CB-2BB64F2C21AB}">
      <dsp:nvSpPr>
        <dsp:cNvPr id="0" name=""/>
        <dsp:cNvSpPr/>
      </dsp:nvSpPr>
      <dsp:spPr>
        <a:xfrm rot="5400000">
          <a:off x="6494489" y="-1651471"/>
          <a:ext cx="1107153" cy="7597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 panose="020B0502020202020204" pitchFamily="34" charset="0"/>
            </a:rPr>
            <a:t>Support by UN Agencies</a:t>
          </a:r>
          <a:endParaRPr lang="en-US" sz="2000" kern="1200" dirty="0">
            <a:latin typeface="Century Gothic" panose="020B0502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 panose="020B0502020202020204" pitchFamily="34" charset="0"/>
            </a:rPr>
            <a:t>Anticipated support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 rot="-5400000">
        <a:off x="3249387" y="1647678"/>
        <a:ext cx="7543311" cy="999059"/>
      </dsp:txXfrm>
    </dsp:sp>
    <dsp:sp modelId="{5398CD31-8F1B-4B84-B921-A11009459C3E}">
      <dsp:nvSpPr>
        <dsp:cNvPr id="0" name=""/>
        <dsp:cNvSpPr/>
      </dsp:nvSpPr>
      <dsp:spPr>
        <a:xfrm>
          <a:off x="991476" y="1455236"/>
          <a:ext cx="2257911" cy="138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Century Gothic" panose="020B0502020202020204" pitchFamily="34" charset="0"/>
            </a:rPr>
            <a:t>2</a:t>
          </a:r>
          <a:endParaRPr lang="en-US" sz="6500" kern="1200" dirty="0">
            <a:latin typeface="Century Gothic" panose="020B0502020202020204" pitchFamily="34" charset="0"/>
          </a:endParaRPr>
        </a:p>
      </dsp:txBody>
      <dsp:txXfrm>
        <a:off x="1059034" y="1522794"/>
        <a:ext cx="2122795" cy="1248826"/>
      </dsp:txXfrm>
    </dsp:sp>
    <dsp:sp modelId="{5CDBBF0B-43D4-4700-A72E-BBAC49956C30}">
      <dsp:nvSpPr>
        <dsp:cNvPr id="0" name=""/>
        <dsp:cNvSpPr/>
      </dsp:nvSpPr>
      <dsp:spPr>
        <a:xfrm rot="5400000">
          <a:off x="6494489" y="-198332"/>
          <a:ext cx="1107153" cy="75973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 panose="020B0502020202020204" pitchFamily="34" charset="0"/>
            </a:rPr>
            <a:t>Key recommendations of the capacity building within PPPs</a:t>
          </a:r>
          <a:endParaRPr lang="en-US" sz="2000" kern="1200" dirty="0">
            <a:latin typeface="Century Gothic" panose="020B0502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entury Gothic" panose="020B0502020202020204" pitchFamily="34" charset="0"/>
            </a:rPr>
            <a:t>Sample of PPP projects and pipeline of projects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 rot="-5400000">
        <a:off x="3249387" y="3100817"/>
        <a:ext cx="7543311" cy="999059"/>
      </dsp:txXfrm>
    </dsp:sp>
    <dsp:sp modelId="{7A352871-EC3C-4FCB-8E85-AFBE41758DF2}">
      <dsp:nvSpPr>
        <dsp:cNvPr id="0" name=""/>
        <dsp:cNvSpPr/>
      </dsp:nvSpPr>
      <dsp:spPr>
        <a:xfrm>
          <a:off x="991476" y="2908375"/>
          <a:ext cx="2257911" cy="1383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Century Gothic" panose="020B0502020202020204" pitchFamily="34" charset="0"/>
            </a:rPr>
            <a:t>3</a:t>
          </a:r>
          <a:endParaRPr lang="en-US" sz="6500" kern="1200" dirty="0">
            <a:latin typeface="Century Gothic" panose="020B0502020202020204" pitchFamily="34" charset="0"/>
          </a:endParaRPr>
        </a:p>
      </dsp:txBody>
      <dsp:txXfrm>
        <a:off x="1059034" y="2975933"/>
        <a:ext cx="2122795" cy="1248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07EA4-1C3C-48B9-9FD5-1367B7D1F041}">
      <dsp:nvSpPr>
        <dsp:cNvPr id="0" name=""/>
        <dsp:cNvSpPr/>
      </dsp:nvSpPr>
      <dsp:spPr>
        <a:xfrm>
          <a:off x="581421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Public sector support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626755" y="45995"/>
        <a:ext cx="3004956" cy="1457144"/>
      </dsp:txXfrm>
    </dsp:sp>
    <dsp:sp modelId="{D4940925-1575-499E-B853-33801DBBDA01}">
      <dsp:nvSpPr>
        <dsp:cNvPr id="0" name=""/>
        <dsp:cNvSpPr/>
      </dsp:nvSpPr>
      <dsp:spPr>
        <a:xfrm>
          <a:off x="890984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8862-FCBB-48B9-B5EC-1370A48344C3}">
      <dsp:nvSpPr>
        <dsp:cNvPr id="0" name=""/>
        <dsp:cNvSpPr/>
      </dsp:nvSpPr>
      <dsp:spPr>
        <a:xfrm>
          <a:off x="1200546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Strengthening of the institutional framework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1245880" y="1980761"/>
        <a:ext cx="2385831" cy="1457144"/>
      </dsp:txXfrm>
    </dsp:sp>
    <dsp:sp modelId="{6F2D57E4-1030-4BE6-8CB4-9582E17D9E0C}">
      <dsp:nvSpPr>
        <dsp:cNvPr id="0" name=""/>
        <dsp:cNvSpPr/>
      </dsp:nvSpPr>
      <dsp:spPr>
        <a:xfrm>
          <a:off x="890984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FE61C-AC13-4DE7-B7AE-4056E055C9AE}">
      <dsp:nvSpPr>
        <dsp:cNvPr id="0" name=""/>
        <dsp:cNvSpPr/>
      </dsp:nvSpPr>
      <dsp:spPr>
        <a:xfrm>
          <a:off x="1200546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Enhance </a:t>
          </a:r>
          <a:r>
            <a:rPr lang="en-US" sz="1800" kern="1200" dirty="0" smtClean="0">
              <a:latin typeface="Century Gothic" panose="020B0502020202020204" pitchFamily="34" charset="0"/>
            </a:rPr>
            <a:t>coordination of private sector participation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1245880" y="3915526"/>
        <a:ext cx="2385831" cy="1457144"/>
      </dsp:txXfrm>
    </dsp:sp>
    <dsp:sp modelId="{DA85ABA9-8139-4493-A9C6-1591C6179F78}">
      <dsp:nvSpPr>
        <dsp:cNvPr id="0" name=""/>
        <dsp:cNvSpPr/>
      </dsp:nvSpPr>
      <dsp:spPr>
        <a:xfrm>
          <a:off x="4450953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Private sector support</a:t>
          </a:r>
          <a:endParaRPr lang="en-US" sz="2000" kern="1200" dirty="0">
            <a:latin typeface="Century Gothic" panose="020B0502020202020204" pitchFamily="34" charset="0"/>
          </a:endParaRPr>
        </a:p>
      </dsp:txBody>
      <dsp:txXfrm>
        <a:off x="4496287" y="45995"/>
        <a:ext cx="3004956" cy="1457144"/>
      </dsp:txXfrm>
    </dsp:sp>
    <dsp:sp modelId="{494911EF-7C27-4175-96A3-8F328EBDFD03}">
      <dsp:nvSpPr>
        <dsp:cNvPr id="0" name=""/>
        <dsp:cNvSpPr/>
      </dsp:nvSpPr>
      <dsp:spPr>
        <a:xfrm>
          <a:off x="4760515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63959-0EAE-4A66-BBB8-7F6909E11453}">
      <dsp:nvSpPr>
        <dsp:cNvPr id="0" name=""/>
        <dsp:cNvSpPr/>
      </dsp:nvSpPr>
      <dsp:spPr>
        <a:xfrm>
          <a:off x="5070078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Access to cheaper sources of capital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5115412" y="1980761"/>
        <a:ext cx="2385831" cy="1457144"/>
      </dsp:txXfrm>
    </dsp:sp>
    <dsp:sp modelId="{F49630DF-4DC5-4E14-9F95-7B723ABDA4EC}">
      <dsp:nvSpPr>
        <dsp:cNvPr id="0" name=""/>
        <dsp:cNvSpPr/>
      </dsp:nvSpPr>
      <dsp:spPr>
        <a:xfrm>
          <a:off x="4760515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CD01-39D7-4C31-A67D-44E2A0CB4FBF}">
      <dsp:nvSpPr>
        <dsp:cNvPr id="0" name=""/>
        <dsp:cNvSpPr/>
      </dsp:nvSpPr>
      <dsp:spPr>
        <a:xfrm>
          <a:off x="5070078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Capacity build to improve financing appetite and enhance linkages with other investors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5115412" y="3915526"/>
        <a:ext cx="2385831" cy="145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A733-2CAC-4F3B-9CBC-A6995F50FE87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E31C-8EDF-4D41-AFD9-5CE76C35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0EB40-7376-EF48-A9ED-6AEA1A613B8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5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9231D-8EBF-4120-A205-F8570EADC17C}" type="slidenum">
              <a:rPr lang="x-none" smtClean="0">
                <a:solidFill>
                  <a:prstClr val="black"/>
                </a:solidFill>
              </a:rPr>
              <a:pPr/>
              <a:t>4</a:t>
            </a:fld>
            <a:endParaRPr lang="x-non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6E38-80D9-4939-AA04-C9A2373B56D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3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96E38-80D9-4939-AA04-C9A2373B56D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0EB40-7376-EF48-A9ED-6AEA1A613B8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3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0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3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5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92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19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4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8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8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08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7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509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26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321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78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75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4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4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6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97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03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461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BE198-3086-54C6-B66B-C70730989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9CEDE0-70EE-7550-6286-8D3F2CA5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BA37D4-7262-48CE-2459-FE7B15EF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81FFB-4A77-9521-6FD5-6576667C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23367-8ADD-61A2-C690-1C6D09C0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7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CC30F-A1BF-2C00-B6F0-3CB8A329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196486-C69B-1895-5FC4-BB43AA42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C42213-0996-F928-C05E-22EFF2CB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5F5A4-842E-DF5F-675B-182E2E21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86E122-180F-C2B9-0449-C33700DB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71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911FD-4430-ED99-03B4-5B8F4C9D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5ED6E-D82A-3D49-D28E-AD787B14F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5B5F1-84B7-16DA-9200-FF76226D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D79F4-48FB-E8C9-EB89-35A9F53A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94A83E-5950-041E-57B5-3CBF4742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066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AC38F-5045-4097-7A8F-D8F8C7BD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F5E16-30CA-31BA-8D13-A44622E87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4317D9-8521-92B1-30BB-9BCD345D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08AD0D-47F6-1F64-37A7-E3B2F186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4A1709-B9C9-0161-099B-2721026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12F9A-733D-53B8-BD8E-CBCC1C55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12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CC2B9-67A3-5003-F9C8-2AE6B6FD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4B9947-26D0-13AA-4C23-716DA345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53E065-27C6-B8CC-0909-E68D0B2D6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35641C-6DAB-5F0F-499C-0FD682DA1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848955-D146-687E-1780-2F165AB66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3136C3-01B1-B33B-DE19-1EB1A0D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53394A-8BEB-190E-F4D3-7D2C9D14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FA0897-8FA3-0F4B-2978-85D18BF4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00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7728A-CA1A-FD03-3E07-CE7B60CE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54FDE7-9EB0-76EA-5DFE-882CA709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6AB657-7066-920A-B099-52F97980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836823-B384-06A0-F8ED-AD6AF20E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8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DBACDA-24A2-FD20-5263-B3981546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C09616-6BAE-F35E-BBD4-15ADEBA1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14345E-C388-1683-5CA3-8C934550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2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AA897-CEDB-4519-1C82-69E12C69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772BB-AE84-4492-4F00-394961FE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DEA2CB-5221-5C13-7DC7-2D3C6B37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174455-6A54-E0CA-6D27-D910A282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BE2F0-4E4C-A520-DF29-B3A7235B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7F797B-FA16-71CE-5EC5-8C07617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56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6A104-E30C-B35C-F813-ABDBD669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155825-617C-29E5-9873-33BE84210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02433A-EB9D-3E04-D049-7B5B697B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8F3AC3-48BC-2A3E-D571-95BC3FAB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69F0B8-A95C-A1D8-913C-7D4C4814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F05703-5062-E9C8-4E1D-D1E3F319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04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150F3-EADD-B9AB-CF5E-56A49C5E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2F92FC-8790-889C-E7CB-6610ED61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C7723F-DB9C-6E46-078D-2722C993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9B967-C066-FBB6-C4E3-91C28ADB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99316-51D3-B813-6ED2-2A0E8EE7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21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4F8C0C-C95F-36B3-CECC-6930938DF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F63194-4CD8-C798-60DD-1EF77BD9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BB164B-6E60-94BD-065F-8208A923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08171-CF01-B4A2-66BC-C77A8674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6AE90-1786-9612-137D-CD060B43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34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xmlns="" id="{2EDF2A4A-3114-4880-9C82-0A006BE487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806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6C234F8A-1C57-474B-93E7-497F6D504D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03960" y="1104993"/>
            <a:ext cx="2053390" cy="2053073"/>
          </a:xfrm>
          <a:custGeom>
            <a:avLst/>
            <a:gdLst>
              <a:gd name="connsiteX0" fmla="*/ 1775076 w 3550151"/>
              <a:gd name="connsiteY0" fmla="*/ 0 h 3550151"/>
              <a:gd name="connsiteX1" fmla="*/ 3540988 w 3550151"/>
              <a:gd name="connsiteY1" fmla="*/ 1593585 h 3550151"/>
              <a:gd name="connsiteX2" fmla="*/ 3550151 w 3550151"/>
              <a:gd name="connsiteY2" fmla="*/ 1775056 h 3550151"/>
              <a:gd name="connsiteX3" fmla="*/ 3550151 w 3550151"/>
              <a:gd name="connsiteY3" fmla="*/ 1775096 h 3550151"/>
              <a:gd name="connsiteX4" fmla="*/ 3540988 w 3550151"/>
              <a:gd name="connsiteY4" fmla="*/ 1956567 h 3550151"/>
              <a:gd name="connsiteX5" fmla="*/ 1956567 w 3550151"/>
              <a:gd name="connsiteY5" fmla="*/ 3540988 h 3550151"/>
              <a:gd name="connsiteX6" fmla="*/ 1775096 w 3550151"/>
              <a:gd name="connsiteY6" fmla="*/ 3550151 h 3550151"/>
              <a:gd name="connsiteX7" fmla="*/ 1775056 w 3550151"/>
              <a:gd name="connsiteY7" fmla="*/ 3550151 h 3550151"/>
              <a:gd name="connsiteX8" fmla="*/ 1593585 w 3550151"/>
              <a:gd name="connsiteY8" fmla="*/ 3540988 h 3550151"/>
              <a:gd name="connsiteX9" fmla="*/ 0 w 3550151"/>
              <a:gd name="connsiteY9" fmla="*/ 1775076 h 3550151"/>
              <a:gd name="connsiteX10" fmla="*/ 1775076 w 3550151"/>
              <a:gd name="connsiteY10" fmla="*/ 0 h 3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0151" h="3550151">
                <a:moveTo>
                  <a:pt x="1775076" y="0"/>
                </a:moveTo>
                <a:cubicBezTo>
                  <a:pt x="2694152" y="0"/>
                  <a:pt x="3450086" y="698493"/>
                  <a:pt x="3540988" y="1593585"/>
                </a:cubicBezTo>
                <a:lnTo>
                  <a:pt x="3550151" y="1775056"/>
                </a:lnTo>
                <a:lnTo>
                  <a:pt x="3550151" y="1775096"/>
                </a:lnTo>
                <a:lnTo>
                  <a:pt x="3540988" y="1956567"/>
                </a:lnTo>
                <a:cubicBezTo>
                  <a:pt x="3456146" y="2791987"/>
                  <a:pt x="2791987" y="3456146"/>
                  <a:pt x="1956567" y="3540988"/>
                </a:cubicBezTo>
                <a:lnTo>
                  <a:pt x="1775096" y="3550151"/>
                </a:lnTo>
                <a:lnTo>
                  <a:pt x="1775056" y="3550151"/>
                </a:lnTo>
                <a:lnTo>
                  <a:pt x="1593585" y="3540988"/>
                </a:lnTo>
                <a:cubicBezTo>
                  <a:pt x="698493" y="3450086"/>
                  <a:pt x="0" y="2694152"/>
                  <a:pt x="0" y="1775076"/>
                </a:cubicBezTo>
                <a:cubicBezTo>
                  <a:pt x="0" y="794729"/>
                  <a:pt x="794729" y="0"/>
                  <a:pt x="17750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81601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BE198-3086-54C6-B66B-C70730989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9CEDE0-70EE-7550-6286-8D3F2CA53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BA37D4-7262-48CE-2459-FE7B15EFF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81FFB-4A77-9521-6FD5-6576667C0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623367-8ADD-61A2-C690-1C6D09C0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0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CC30F-A1BF-2C00-B6F0-3CB8A329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196486-C69B-1895-5FC4-BB43AA42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C42213-0996-F928-C05E-22EFF2CB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5F5A4-842E-DF5F-675B-182E2E21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86E122-180F-C2B9-0449-C33700DB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54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911FD-4430-ED99-03B4-5B8F4C9D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5ED6E-D82A-3D49-D28E-AD787B14F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25B5F1-84B7-16DA-9200-FF76226D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D79F4-48FB-E8C9-EB89-35A9F53A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94A83E-5950-041E-57B5-3CBF4742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48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AC38F-5045-4097-7A8F-D8F8C7BD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7F5E16-30CA-31BA-8D13-A44622E87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4317D9-8521-92B1-30BB-9BCD345D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08AD0D-47F6-1F64-37A7-E3B2F186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4A1709-B9C9-0161-099B-2721026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12F9A-733D-53B8-BD8E-CBCC1C55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9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38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CC2B9-67A3-5003-F9C8-2AE6B6FD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4B9947-26D0-13AA-4C23-716DA345A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53E065-27C6-B8CC-0909-E68D0B2D6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35641C-6DAB-5F0F-499C-0FD682DA1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848955-D146-687E-1780-2F165AB66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3136C3-01B1-B33B-DE19-1EB1A0D1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53394A-8BEB-190E-F4D3-7D2C9D14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FA0897-8FA3-0F4B-2978-85D18BF46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9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7728A-CA1A-FD03-3E07-CE7B60CE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54FDE7-9EB0-76EA-5DFE-882CA709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6AB657-7066-920A-B099-52F97980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836823-B384-06A0-F8ED-AD6AF20E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985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DBACDA-24A2-FD20-5263-B3981546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C09616-6BAE-F35E-BBD4-15ADEBA1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14345E-C388-1683-5CA3-8C934550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4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1AA897-CEDB-4519-1C82-69E12C69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772BB-AE84-4492-4F00-394961FE2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DEA2CB-5221-5C13-7DC7-2D3C6B37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174455-6A54-E0CA-6D27-D910A282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EBE2F0-4E4C-A520-DF29-B3A7235B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7F797B-FA16-71CE-5EC5-8C07617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083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6A104-E30C-B35C-F813-ABDBD669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2155825-617C-29E5-9873-33BE842101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02433A-EB9D-3E04-D049-7B5B697B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8F3AC3-48BC-2A3E-D571-95BC3FAB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69F0B8-A95C-A1D8-913C-7D4C4814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F05703-5062-E9C8-4E1D-D1E3F319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43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150F3-EADD-B9AB-CF5E-56A49C5E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2F92FC-8790-889C-E7CB-6610ED61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C7723F-DB9C-6E46-078D-2722C993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9B967-C066-FBB6-C4E3-91C28ADB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499316-51D3-B813-6ED2-2A0E8EE7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93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4F8C0C-C95F-36B3-CECC-6930938DF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F63194-4CD8-C798-60DD-1EF77BD9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BB164B-6E60-94BD-065F-8208A9239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08171-CF01-B4A2-66BC-C77A8674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6AE90-1786-9612-137D-CD060B43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9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9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FD3AE-8E9C-430F-BAB4-E79D6E672735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3E27-3D8B-4D4E-BFF4-EAA468BF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F66D-D7EB-434D-9578-D1B1F6AFDE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24/04/2024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FF8D-2C14-471E-A3B7-DB88DC9C2E3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4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23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477243-3176-CAB7-C531-FAC6DCDC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815A62-216D-8398-83CB-B54F18319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63DF2A-DB7B-F7CF-0A58-5F39B3451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82F5CC-755D-2DB8-6657-F5BAD0199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FEDC1-A6E7-E74D-E190-A67A41E7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477243-3176-CAB7-C531-FAC6DCDC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815A62-216D-8398-83CB-B54F18319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63DF2A-DB7B-F7CF-0A58-5F39B3451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B650B-296A-4944-9532-C6BFBD3FCC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82F5CC-755D-2DB8-6657-F5BAD0199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FEDC1-A6E7-E74D-E190-A67A41E7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91C8-8BE6-4374-B661-DF3E99D91F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0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.gif"/><Relationship Id="rId5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11" Type="http://schemas.openxmlformats.org/officeDocument/2006/relationships/image" Target="../media/image19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072" y="2585810"/>
            <a:ext cx="9144000" cy="5708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REPUBLIC OF ZAMBIA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072" y="3397412"/>
            <a:ext cx="9144000" cy="594404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Ministry of Finance and National Planning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Cort of Arm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4" y="478926"/>
            <a:ext cx="1943100" cy="2106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97329" y="4232598"/>
            <a:ext cx="10907485" cy="156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entury Gothic" panose="020B0502020202020204" pitchFamily="34" charset="0"/>
              </a:rPr>
              <a:t>Transforming Economies through Integrated National </a:t>
            </a:r>
            <a:r>
              <a:rPr lang="en-US" sz="2000" dirty="0" smtClean="0">
                <a:latin typeface="Century Gothic" panose="020B0502020202020204" pitchFamily="34" charset="0"/>
              </a:rPr>
              <a:t>Financing Frameworks (INFFs)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Friday, 26 April 2024, 10:00-16:30, Conference Room 12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United Nations, New York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53194" y="5792995"/>
            <a:ext cx="10251620" cy="493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Session </a:t>
            </a:r>
            <a:r>
              <a:rPr lang="en-US" b="1" dirty="0" smtClean="0"/>
              <a:t>3 Presentation: </a:t>
            </a:r>
            <a:r>
              <a:rPr lang="en-US" b="1" dirty="0"/>
              <a:t>Harnessing the potential of the private sector for sustainable development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32C48C70-B7E5-B62D-FB2D-28685219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4" y="253471"/>
            <a:ext cx="8646511" cy="99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800" b="1" dirty="0" smtClean="0">
                <a:latin typeface="Century Gothic" panose="020B0502020202020204" pitchFamily="34" charset="0"/>
              </a:rPr>
              <a:t>Pipeline of Projects 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awaiting private investment 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under 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Transport: $ 2,318.5 mil</a:t>
            </a:r>
            <a:endParaRPr lang="en-US" altLang="en-US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25046"/>
              </p:ext>
            </p:extLst>
          </p:nvPr>
        </p:nvGraphicFramePr>
        <p:xfrm>
          <a:off x="653142" y="1350472"/>
          <a:ext cx="11234057" cy="51809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0392"/>
                <a:gridCol w="2319623"/>
                <a:gridCol w="1522251"/>
                <a:gridCol w="4494267"/>
                <a:gridCol w="2067524"/>
              </a:tblGrid>
              <a:tr h="56550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S/N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PROJECT NAME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PROJECT COMPONENTS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PROJECT COST USD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267661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Overpass Road from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Silverest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Mongu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Road in Lusaka Province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Transport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The project involves the construction of an overpass Road from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Silverest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Mongu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Road in Lusaka Province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USD 473 million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138264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NSeluka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Mpulungu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Railway system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Transport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Railway infrastructure; Stations Structures; Mechanical and Electrical Installations; Signaling and Telecommunications; and Rolling Stock Maintenance Facilities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Approximately  USD 1 billion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038193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Chingola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Mutanda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via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Solwezi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Transport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Construction of the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Chingola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Solwezi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Dual Carriageway including bypass roads in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Chingola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Solwezi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700" dirty="0">
                          <a:effectLst/>
                          <a:latin typeface="Century Gothic" panose="020B0502020202020204" pitchFamily="34" charset="0"/>
                        </a:rPr>
                        <a:t>USD 450 million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171329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Road Construction from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Kasempa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to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Kaoma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through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Lumpa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Transport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Upgrading of the 565Km road to Bituminous standard sufficient to carry light tracks, medium and heavy traffic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USD 395. 5 million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</a:tbl>
          </a:graphicData>
        </a:graphic>
      </p:graphicFrame>
      <p:pic>
        <p:nvPicPr>
          <p:cNvPr id="4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14" y="106509"/>
            <a:ext cx="1572985" cy="11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32C48C70-B7E5-B62D-FB2D-28685219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43" y="473146"/>
            <a:ext cx="8760811" cy="46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800" b="1" dirty="0" smtClean="0">
                <a:latin typeface="Century Gothic" panose="020B0502020202020204" pitchFamily="34" charset="0"/>
              </a:rPr>
              <a:t>Pipeline of </a:t>
            </a:r>
            <a:r>
              <a:rPr lang="en-US" altLang="en-US" sz="2800" b="1" dirty="0">
                <a:latin typeface="Century Gothic" panose="020B0502020202020204" pitchFamily="34" charset="0"/>
              </a:rPr>
              <a:t>Projects 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awaiting private </a:t>
            </a:r>
            <a:r>
              <a:rPr lang="en-US" altLang="en-US" sz="2800" b="1" dirty="0">
                <a:latin typeface="Century Gothic" panose="020B0502020202020204" pitchFamily="34" charset="0"/>
              </a:rPr>
              <a:t>investment : </a:t>
            </a:r>
            <a:r>
              <a:rPr lang="en-US" altLang="en-US" sz="2800" b="1" dirty="0" smtClean="0">
                <a:latin typeface="Century Gothic" panose="020B0502020202020204" pitchFamily="34" charset="0"/>
              </a:rPr>
              <a:t>Mixed Sectors = $408.699 mil</a:t>
            </a:r>
            <a:endParaRPr lang="en-US" altLang="en-US" sz="28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96676"/>
              </p:ext>
            </p:extLst>
          </p:nvPr>
        </p:nvGraphicFramePr>
        <p:xfrm>
          <a:off x="538843" y="1763485"/>
          <a:ext cx="11283043" cy="46460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34013"/>
                <a:gridCol w="2329737"/>
                <a:gridCol w="1528889"/>
                <a:gridCol w="4513864"/>
                <a:gridCol w="2076540"/>
              </a:tblGrid>
              <a:tr h="570117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S/N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PROJECT NAME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SECTOR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PROJECT COMPONENTS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PROJECT COST USD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650569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Development of the ZIALE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Silverest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Campus and Mixed Use Development Commercial Facility</a:t>
                      </a: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Education / Commercial Real 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Estate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Development of Mixed Use Development Commercial Facility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Century Gothic" panose="020B0502020202020204" pitchFamily="34" charset="0"/>
                        </a:rPr>
                        <a:t>Approximately USD150 million</a:t>
                      </a:r>
                      <a:endParaRPr lang="en-US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155692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Kasanjiku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Mini Hydro Power Project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Energy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The 640Kw </a:t>
                      </a:r>
                      <a:r>
                        <a:rPr lang="en-US" sz="1700" dirty="0" err="1">
                          <a:effectLst/>
                          <a:latin typeface="Century Gothic" panose="020B0502020202020204" pitchFamily="34" charset="0"/>
                        </a:rPr>
                        <a:t>Kasanjiku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 Mini Hydro Power Project for the operations and maintenance of the power station. 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USD 8.699 million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  <a:tr h="1269658">
                <a:tc>
                  <a:txBody>
                    <a:bodyPr/>
                    <a:lstStyle/>
                    <a:p>
                      <a:pPr marL="0" marR="0" lvl="0" indent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UNZA Student and staff accommodation 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Century Gothic" panose="020B0502020202020204" pitchFamily="34" charset="0"/>
                        </a:rPr>
                        <a:t>Education/Real </a:t>
                      </a: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Estates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The project will seek private sector financing to develop student hostels, Staff Accommodation including Sports Complex and commercial facilities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41" marR="54241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Century Gothic" panose="020B0502020202020204" pitchFamily="34" charset="0"/>
                        </a:rPr>
                        <a:t>USD 250 million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2" marR="5022" marT="0" marB="0" anchor="ctr"/>
                </a:tc>
              </a:tr>
            </a:tbl>
          </a:graphicData>
        </a:graphic>
      </p:graphicFrame>
      <p:pic>
        <p:nvPicPr>
          <p:cNvPr id="4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1" y="371470"/>
            <a:ext cx="1572985" cy="11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32C48C70-B7E5-B62D-FB2D-28685219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628" y="3130999"/>
            <a:ext cx="4329407" cy="176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 smtClean="0"/>
              <a:t>End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18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737507"/>
            <a:ext cx="8229600" cy="5715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PRESENTATION OUTLINE</a:t>
            </a:r>
          </a:p>
        </p:txBody>
      </p:sp>
      <p:pic>
        <p:nvPicPr>
          <p:cNvPr id="4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244" y="255814"/>
            <a:ext cx="1572985" cy="11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7170825"/>
              </p:ext>
            </p:extLst>
          </p:nvPr>
        </p:nvGraphicFramePr>
        <p:xfrm>
          <a:off x="146957" y="1894114"/>
          <a:ext cx="11870872" cy="42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11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179F66-A68E-4D4E-A787-A31526CF8FC4}"/>
              </a:ext>
            </a:extLst>
          </p:cNvPr>
          <p:cNvSpPr/>
          <p:nvPr/>
        </p:nvSpPr>
        <p:spPr>
          <a:xfrm>
            <a:off x="0" y="1152957"/>
            <a:ext cx="12190117" cy="760097"/>
          </a:xfrm>
          <a:prstGeom prst="rect">
            <a:avLst/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04770"/>
            <a:endParaRPr lang="ru-RU" sz="1200" dirty="0">
              <a:solidFill>
                <a:srgbClr val="C9CBC7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xmlns="" id="{A0416AA4-4904-4FE3-9A8B-8A621B84207E}"/>
              </a:ext>
            </a:extLst>
          </p:cNvPr>
          <p:cNvSpPr/>
          <p:nvPr/>
        </p:nvSpPr>
        <p:spPr>
          <a:xfrm>
            <a:off x="8346348" y="430838"/>
            <a:ext cx="3836867" cy="4797808"/>
          </a:xfrm>
          <a:prstGeom prst="rect">
            <a:avLst/>
          </a:prstGeom>
          <a:solidFill>
            <a:srgbClr val="BB133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US" sz="1200" dirty="0">
              <a:solidFill>
                <a:srgbClr val="C9CBC7"/>
              </a:solidFill>
              <a:latin typeface="Gill Sans MT" panose="020B0502020104020203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B321A84-422B-4A20-BAE5-B2A53018D66D}"/>
              </a:ext>
            </a:extLst>
          </p:cNvPr>
          <p:cNvSpPr/>
          <p:nvPr/>
        </p:nvSpPr>
        <p:spPr>
          <a:xfrm>
            <a:off x="9110477" y="737204"/>
            <a:ext cx="2265557" cy="2265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ru-RU" sz="1200">
              <a:solidFill>
                <a:srgbClr val="C9CBC7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714;p92">
            <a:extLst>
              <a:ext uri="{FF2B5EF4-FFF2-40B4-BE49-F238E27FC236}">
                <a16:creationId xmlns:a16="http://schemas.microsoft.com/office/drawing/2014/main" xmlns="" id="{52567CE9-0270-4D4E-95C3-F46ED0B7AD9E}"/>
              </a:ext>
            </a:extLst>
          </p:cNvPr>
          <p:cNvSpPr txBox="1"/>
          <p:nvPr/>
        </p:nvSpPr>
        <p:spPr>
          <a:xfrm>
            <a:off x="8580291" y="3333095"/>
            <a:ext cx="3271008" cy="165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1" tIns="30462" rIns="60941" bIns="30462" anchor="t" anchorCtr="0">
            <a:noAutofit/>
          </a:bodyPr>
          <a:lstStyle/>
          <a:p>
            <a:pPr algn="ctr" defTabSz="304770">
              <a:buClr>
                <a:srgbClr val="000000"/>
              </a:buClr>
              <a:buSzPts val="1600"/>
            </a:pPr>
            <a:r>
              <a:rPr lang="en-US" b="1" dirty="0" smtClean="0">
                <a:solidFill>
                  <a:prstClr val="white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Through INFFs, Zambia is enhancing efforts to combat illicit financial flows and enhancing domestic resource </a:t>
            </a:r>
            <a:r>
              <a:rPr lang="en-US" b="1" dirty="0" err="1" smtClean="0">
                <a:solidFill>
                  <a:prstClr val="white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mobilisation</a:t>
            </a:r>
            <a:endParaRPr lang="en-US" b="1" dirty="0">
              <a:solidFill>
                <a:prstClr val="white"/>
              </a:solidFill>
              <a:latin typeface="Century Gothic" panose="020B0502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7C210E-CFCF-46C4-8B8A-3D9F25033352}"/>
              </a:ext>
            </a:extLst>
          </p:cNvPr>
          <p:cNvSpPr txBox="1"/>
          <p:nvPr/>
        </p:nvSpPr>
        <p:spPr>
          <a:xfrm>
            <a:off x="667334" y="1246634"/>
            <a:ext cx="5924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/>
            <a:r>
              <a:rPr lang="en-US" sz="3200" dirty="0" smtClean="0">
                <a:solidFill>
                  <a:prstClr val="white"/>
                </a:solidFill>
                <a:latin typeface="Century Gothic" panose="020B0502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Introduction</a:t>
            </a:r>
            <a:endParaRPr lang="en-US" sz="3200" dirty="0">
              <a:solidFill>
                <a:prstClr val="white"/>
              </a:solidFill>
              <a:latin typeface="Century Gothic" panose="020B0502020202020204" pitchFamily="34" charset="0"/>
              <a:ea typeface="Lato Heavy" panose="020F0502020204030203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17585CE-A080-4AF8-B527-11BDC2F2E6FA}"/>
              </a:ext>
            </a:extLst>
          </p:cNvPr>
          <p:cNvCxnSpPr>
            <a:cxnSpLocks/>
          </p:cNvCxnSpPr>
          <p:nvPr/>
        </p:nvCxnSpPr>
        <p:spPr>
          <a:xfrm flipH="1" flipV="1">
            <a:off x="460293" y="1099276"/>
            <a:ext cx="5312" cy="899783"/>
          </a:xfrm>
          <a:prstGeom prst="line">
            <a:avLst/>
          </a:prstGeom>
          <a:ln w="57150">
            <a:solidFill>
              <a:srgbClr val="BB1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0B31FE-30A4-4F38-9E72-2BB7934B9F4C}"/>
              </a:ext>
            </a:extLst>
          </p:cNvPr>
          <p:cNvSpPr txBox="1"/>
          <p:nvPr/>
        </p:nvSpPr>
        <p:spPr>
          <a:xfrm>
            <a:off x="398072" y="2251748"/>
            <a:ext cx="7616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04770">
              <a:buSzPts val="1600"/>
            </a:pPr>
            <a:r>
              <a:rPr lang="en-US" sz="2400" b="1" dirty="0">
                <a:solidFill>
                  <a:srgbClr val="002664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Zambia has already taken adequate steps to set up and operationalize an </a:t>
            </a:r>
            <a:r>
              <a:rPr lang="en-US" sz="2400" b="1" dirty="0" smtClean="0">
                <a:solidFill>
                  <a:srgbClr val="002664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INFF, for instance</a:t>
            </a:r>
          </a:p>
          <a:p>
            <a:pPr marL="457200" indent="-457200" algn="just" defTabSz="304770">
              <a:lnSpc>
                <a:spcPct val="150000"/>
              </a:lnSpc>
              <a:buSzPts val="1600"/>
              <a:buAutoNum type="arabicPeriod"/>
            </a:pPr>
            <a:r>
              <a:rPr lang="en-US" sz="2400" b="1" i="1" dirty="0" smtClean="0">
                <a:solidFill>
                  <a:srgbClr val="002664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Eighth National Development aspires to leverage private sector finance</a:t>
            </a:r>
          </a:p>
          <a:p>
            <a:pPr marL="457200" indent="-457200" algn="just" defTabSz="304770">
              <a:lnSpc>
                <a:spcPct val="150000"/>
              </a:lnSpc>
              <a:buSzPts val="1600"/>
              <a:buAutoNum type="arabicPeriod"/>
            </a:pPr>
            <a:r>
              <a:rPr lang="en-US" sz="2400" b="1" i="1" dirty="0" smtClean="0">
                <a:solidFill>
                  <a:srgbClr val="002664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Through UNECA and UNCTAD support, the precedent activities have been put in place</a:t>
            </a:r>
            <a:endParaRPr lang="en-US" sz="2400" b="1" i="1" dirty="0">
              <a:solidFill>
                <a:srgbClr val="002664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pic>
        <p:nvPicPr>
          <p:cNvPr id="10" name="Graphic 9" descr="Exclamation mark with solid fill">
            <a:extLst>
              <a:ext uri="{FF2B5EF4-FFF2-40B4-BE49-F238E27FC236}">
                <a16:creationId xmlns:a16="http://schemas.microsoft.com/office/drawing/2014/main" xmlns="" id="{7F03D869-CD22-3821-91B5-881F6EEE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9210265" y="868050"/>
            <a:ext cx="1996669" cy="19966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568591-F167-0E16-5C46-1895FD1D6DAC}"/>
              </a:ext>
            </a:extLst>
          </p:cNvPr>
          <p:cNvSpPr txBox="1"/>
          <p:nvPr/>
        </p:nvSpPr>
        <p:spPr>
          <a:xfrm>
            <a:off x="0" y="6165397"/>
            <a:ext cx="1219200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8F15ECE0-E0C4-CC4C-74EB-2B5B43EAE85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custGeom>
            <a:avLst/>
            <a:gdLst>
              <a:gd name="connsiteX0" fmla="*/ 1775076 w 3550151"/>
              <a:gd name="connsiteY0" fmla="*/ 0 h 3550151"/>
              <a:gd name="connsiteX1" fmla="*/ 3540988 w 3550151"/>
              <a:gd name="connsiteY1" fmla="*/ 1593585 h 3550151"/>
              <a:gd name="connsiteX2" fmla="*/ 3550151 w 3550151"/>
              <a:gd name="connsiteY2" fmla="*/ 1775056 h 3550151"/>
              <a:gd name="connsiteX3" fmla="*/ 3550151 w 3550151"/>
              <a:gd name="connsiteY3" fmla="*/ 1775096 h 3550151"/>
              <a:gd name="connsiteX4" fmla="*/ 3540988 w 3550151"/>
              <a:gd name="connsiteY4" fmla="*/ 1956567 h 3550151"/>
              <a:gd name="connsiteX5" fmla="*/ 1956567 w 3550151"/>
              <a:gd name="connsiteY5" fmla="*/ 3540988 h 3550151"/>
              <a:gd name="connsiteX6" fmla="*/ 1775096 w 3550151"/>
              <a:gd name="connsiteY6" fmla="*/ 3550151 h 3550151"/>
              <a:gd name="connsiteX7" fmla="*/ 1775056 w 3550151"/>
              <a:gd name="connsiteY7" fmla="*/ 3550151 h 3550151"/>
              <a:gd name="connsiteX8" fmla="*/ 1593585 w 3550151"/>
              <a:gd name="connsiteY8" fmla="*/ 3540988 h 3550151"/>
              <a:gd name="connsiteX9" fmla="*/ 0 w 3550151"/>
              <a:gd name="connsiteY9" fmla="*/ 1775076 h 3550151"/>
              <a:gd name="connsiteX10" fmla="*/ 1775076 w 3550151"/>
              <a:gd name="connsiteY10" fmla="*/ 0 h 3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0151" h="3550151">
                <a:moveTo>
                  <a:pt x="1775076" y="0"/>
                </a:moveTo>
                <a:cubicBezTo>
                  <a:pt x="2694152" y="0"/>
                  <a:pt x="3450086" y="698493"/>
                  <a:pt x="3540988" y="1593585"/>
                </a:cubicBezTo>
                <a:lnTo>
                  <a:pt x="3550151" y="1775056"/>
                </a:lnTo>
                <a:lnTo>
                  <a:pt x="3550151" y="1775096"/>
                </a:lnTo>
                <a:lnTo>
                  <a:pt x="3540988" y="1956567"/>
                </a:lnTo>
                <a:cubicBezTo>
                  <a:pt x="3456146" y="2791987"/>
                  <a:pt x="2791987" y="3456146"/>
                  <a:pt x="1956567" y="3540988"/>
                </a:cubicBezTo>
                <a:lnTo>
                  <a:pt x="1775096" y="3550151"/>
                </a:lnTo>
                <a:lnTo>
                  <a:pt x="1775056" y="3550151"/>
                </a:lnTo>
                <a:lnTo>
                  <a:pt x="1593585" y="3540988"/>
                </a:lnTo>
                <a:cubicBezTo>
                  <a:pt x="698493" y="3450086"/>
                  <a:pt x="0" y="2694152"/>
                  <a:pt x="0" y="1775076"/>
                </a:cubicBezTo>
                <a:cubicBezTo>
                  <a:pt x="0" y="794729"/>
                  <a:pt x="794729" y="0"/>
                  <a:pt x="1775076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C0722274-0FAA-4649-AA4E-4210F4F32167}" type="slidenum">
              <a:rPr lang="en-US" sz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3</a:t>
            </a:fld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" y="114298"/>
            <a:ext cx="1572985" cy="86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31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9229" y="310243"/>
            <a:ext cx="11718665" cy="6450037"/>
            <a:chOff x="125277" y="117067"/>
            <a:chExt cx="11952617" cy="6643213"/>
          </a:xfrm>
        </p:grpSpPr>
        <p:sp>
          <p:nvSpPr>
            <p:cNvPr id="3" name="Down Arrow 2"/>
            <p:cNvSpPr/>
            <p:nvPr/>
          </p:nvSpPr>
          <p:spPr>
            <a:xfrm flipV="1">
              <a:off x="5601504" y="1188719"/>
              <a:ext cx="45719" cy="268822"/>
            </a:xfrm>
            <a:prstGeom prst="downArrow">
              <a:avLst/>
            </a:prstGeom>
            <a:ln w="1873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25277" y="117067"/>
              <a:ext cx="11952617" cy="6643213"/>
              <a:chOff x="125277" y="117067"/>
              <a:chExt cx="11952617" cy="664321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25277" y="117067"/>
                <a:ext cx="11952617" cy="6643213"/>
                <a:chOff x="141606" y="117067"/>
                <a:chExt cx="11952617" cy="6643213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929388" y="117067"/>
                  <a:ext cx="8606110" cy="6335424"/>
                  <a:chOff x="900383" y="213737"/>
                  <a:chExt cx="8606110" cy="6335424"/>
                </a:xfrm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1734640" y="4939319"/>
                    <a:ext cx="4015221" cy="34869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ID" sz="16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Economic </a:t>
                    </a:r>
                    <a:r>
                      <a:rPr lang="en-ID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and Governance Benefits</a:t>
                    </a:r>
                    <a:endParaRPr lang="en-GB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="" xmlns:a16="http://schemas.microsoft.com/office/drawing/2014/main" id="{F241CEA2-5284-487C-BE52-DCE583EA9E57}"/>
                      </a:ext>
                    </a:extLst>
                  </p:cNvPr>
                  <p:cNvSpPr/>
                  <p:nvPr/>
                </p:nvSpPr>
                <p:spPr>
                  <a:xfrm>
                    <a:off x="6194859" y="4746122"/>
                    <a:ext cx="3256120" cy="6022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ID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Economic, Environmental and Social </a:t>
                    </a:r>
                    <a:r>
                      <a:rPr lang="en-ID" sz="16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Benefits</a:t>
                    </a:r>
                    <a:endParaRPr lang="en-GB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="" xmlns:a16="http://schemas.microsoft.com/office/drawing/2014/main" id="{87BF2A61-BA4A-47CE-B6EC-FF4A353D1D51}"/>
                      </a:ext>
                    </a:extLst>
                  </p:cNvPr>
                  <p:cNvSpPr/>
                  <p:nvPr/>
                </p:nvSpPr>
                <p:spPr>
                  <a:xfrm>
                    <a:off x="4521736" y="5439681"/>
                    <a:ext cx="2134184" cy="110948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  <a:prstDash val="sysDash"/>
                  </a:ln>
                  <a:scene3d>
                    <a:camera prst="orthographicFront"/>
                    <a:lightRig rig="threePt" dir="t"/>
                  </a:scene3d>
                  <a:sp3d>
                    <a:bevelT w="114300" prst="artDeco"/>
                  </a:sp3d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ID" sz="1600" b="1" dirty="0">
                        <a:solidFill>
                          <a:srgbClr val="00B05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endParaRPr lang="en-ID" sz="1600" b="1" dirty="0" smtClean="0">
                      <a:solidFill>
                        <a:srgbClr val="00B05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  <a:p>
                    <a:pPr algn="ctr"/>
                    <a:r>
                      <a:rPr lang="en-ID" sz="1600" b="1" dirty="0" smtClean="0">
                        <a:solidFill>
                          <a:srgbClr val="00B050"/>
                        </a:solidFill>
                        <a:latin typeface="Century Gothic" panose="020B0502020202020204" pitchFamily="34" charset="0"/>
                        <a:ea typeface="Cambria" panose="02040503050406030204" pitchFamily="18" charset="0"/>
                      </a:rPr>
                      <a:t>Sustainable Development</a:t>
                    </a:r>
                  </a:p>
                  <a:p>
                    <a:pPr algn="ctr"/>
                    <a:endParaRPr lang="en-GB" sz="1600" b="1" dirty="0">
                      <a:solidFill>
                        <a:srgbClr val="00B050"/>
                      </a:solidFill>
                      <a:latin typeface="Century Gothic" panose="020B0502020202020204" pitchFamily="34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4" name="Rectangle 3">
                    <a:extLst>
                      <a:ext uri="{FF2B5EF4-FFF2-40B4-BE49-F238E27FC236}">
                        <a16:creationId xmlns="" xmlns:a16="http://schemas.microsoft.com/office/drawing/2014/main" id="{55CD58C8-7AC0-43C6-B449-656A935F56B5}"/>
                      </a:ext>
                    </a:extLst>
                  </p:cNvPr>
                  <p:cNvSpPr/>
                  <p:nvPr/>
                </p:nvSpPr>
                <p:spPr>
                  <a:xfrm>
                    <a:off x="2802510" y="213737"/>
                    <a:ext cx="5610355" cy="935941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8</a:t>
                    </a:r>
                    <a:r>
                      <a:rPr lang="en-US" sz="1600" b="1" baseline="30000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th</a:t>
                    </a:r>
                    <a:r>
                      <a:rPr lang="en-US" sz="16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 National Development Plan</a:t>
                    </a:r>
                    <a:endParaRPr lang="en-US" sz="16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</a:endParaRPr>
                  </a:p>
                  <a:p>
                    <a:pPr algn="ctr"/>
                    <a:r>
                      <a:rPr lang="en-US" sz="16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Financing for </a:t>
                    </a:r>
                    <a:r>
                      <a:rPr lang="en-US" sz="1600" b="1" dirty="0" err="1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programmes</a:t>
                    </a:r>
                    <a:r>
                      <a:rPr lang="en-US" sz="16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 and </a:t>
                    </a:r>
                    <a:r>
                      <a:rPr lang="en-US" sz="1600" b="1" dirty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p</a:t>
                    </a:r>
                    <a:r>
                      <a:rPr lang="en-US" sz="16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</a:rPr>
                      <a:t>rojects</a:t>
                    </a:r>
                    <a:endParaRPr lang="x-none" sz="16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6" name="Minus 5"/>
                  <p:cNvSpPr/>
                  <p:nvPr/>
                </p:nvSpPr>
                <p:spPr>
                  <a:xfrm>
                    <a:off x="2020651" y="1340155"/>
                    <a:ext cx="6975607" cy="624953"/>
                  </a:xfrm>
                  <a:prstGeom prst="mathMinus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="" xmlns:a16="http://schemas.microsoft.com/office/drawing/2014/main" id="{FA51C378-E412-4715-82A9-1E2628A2DBC0}"/>
                      </a:ext>
                    </a:extLst>
                  </p:cNvPr>
                  <p:cNvSpPr/>
                  <p:nvPr/>
                </p:nvSpPr>
                <p:spPr>
                  <a:xfrm>
                    <a:off x="900383" y="2022943"/>
                    <a:ext cx="4114800" cy="2821227"/>
                  </a:xfrm>
                  <a:prstGeom prst="rect">
                    <a:avLst/>
                  </a:prstGeom>
                  <a:solidFill>
                    <a:srgbClr val="FF012B"/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6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endParaRPr lang="en-US" sz="16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endParaRPr lang="en-US" sz="1600" b="1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Low cost finance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Impact Investment</a:t>
                    </a:r>
                    <a:endParaRPr lang="en-US" sz="16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Green Financing 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Bonds (including local authority)</a:t>
                    </a:r>
                    <a:endParaRPr lang="en-US" sz="16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Pension Funds </a:t>
                    </a:r>
                    <a:endParaRPr lang="en-US" sz="16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Public Private Partnership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Collective Investment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Peer to Peer Lending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Crowd Investment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Local Capital Market (Bonds)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1600" b="1" dirty="0" smtClean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16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Shape 44"/>
                  <p:cNvSpPr/>
                  <p:nvPr/>
                </p:nvSpPr>
                <p:spPr>
                  <a:xfrm rot="16640332">
                    <a:off x="3165056" y="3875267"/>
                    <a:ext cx="2297549" cy="2549859"/>
                  </a:xfrm>
                  <a:prstGeom prst="leftCircularArrow">
                    <a:avLst>
                      <a:gd name="adj1" fmla="val 6452"/>
                      <a:gd name="adj2" fmla="val 429999"/>
                      <a:gd name="adj3" fmla="val 10489124"/>
                      <a:gd name="adj4" fmla="val 14606799"/>
                      <a:gd name="adj5" fmla="val 6821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</p:sp>
              <p:sp>
                <p:nvSpPr>
                  <p:cNvPr id="47" name="Circular Arrow 46"/>
                  <p:cNvSpPr/>
                  <p:nvPr/>
                </p:nvSpPr>
                <p:spPr>
                  <a:xfrm rot="11926399">
                    <a:off x="4881439" y="3876531"/>
                    <a:ext cx="3088900" cy="2404292"/>
                  </a:xfrm>
                  <a:prstGeom prst="circularArrow">
                    <a:avLst>
                      <a:gd name="adj1" fmla="val 5597"/>
                      <a:gd name="adj2" fmla="val 379106"/>
                      <a:gd name="adj3" fmla="val 13439409"/>
                      <a:gd name="adj4" fmla="val 10776164"/>
                      <a:gd name="adj5" fmla="val 5520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</p:sp>
              <p:sp>
                <p:nvSpPr>
                  <p:cNvPr id="25" name="Rectangle 24">
                    <a:extLst>
                      <a:ext uri="{FF2B5EF4-FFF2-40B4-BE49-F238E27FC236}">
                        <a16:creationId xmlns="" xmlns:a16="http://schemas.microsoft.com/office/drawing/2014/main" id="{FA51C378-E412-4715-82A9-1E2628A2DBC0}"/>
                      </a:ext>
                    </a:extLst>
                  </p:cNvPr>
                  <p:cNvSpPr/>
                  <p:nvPr/>
                </p:nvSpPr>
                <p:spPr>
                  <a:xfrm>
                    <a:off x="6506159" y="2044275"/>
                    <a:ext cx="3000334" cy="2581230"/>
                  </a:xfrm>
                  <a:prstGeom prst="rect">
                    <a:avLst/>
                  </a:prstGeom>
                  <a:solidFill>
                    <a:srgbClr val="92D050"/>
                  </a:solidFill>
                  <a:scene3d>
                    <a:camera prst="orthographicFront"/>
                    <a:lightRig rig="threePt" dir="t"/>
                  </a:scene3d>
                  <a:sp3d>
                    <a:bevelT w="152400" h="50800" prst="softRound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No cost finance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Philanthropy </a:t>
                    </a:r>
                    <a:endPara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Venture Capital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Crowdfunding 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Endowment Fund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Green Financing Grants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Angel Finance</a:t>
                    </a:r>
                  </a:p>
                  <a:p>
                    <a:endParaRPr lang="x-none" sz="1600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7" name="Left Arrow Callout 6"/>
                <p:cNvSpPr/>
                <p:nvPr/>
              </p:nvSpPr>
              <p:spPr>
                <a:xfrm>
                  <a:off x="9617143" y="1281216"/>
                  <a:ext cx="2477080" cy="3975660"/>
                </a:xfrm>
                <a:prstGeom prst="leftArrowCallout">
                  <a:avLst>
                    <a:gd name="adj1" fmla="val 5570"/>
                    <a:gd name="adj2" fmla="val 7224"/>
                    <a:gd name="adj3" fmla="val 15156"/>
                    <a:gd name="adj4" fmla="val 79742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sz="1600" b="1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Finance for:</a:t>
                  </a:r>
                  <a:endParaRPr lang="en-US" sz="1600" b="1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  <a:p>
                  <a:pPr lvl="0"/>
                  <a:r>
                    <a:rPr lang="en-US" sz="160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-Hospitals </a:t>
                  </a:r>
                  <a:r>
                    <a: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&amp; Clinics</a:t>
                  </a:r>
                </a:p>
                <a:p>
                  <a:pPr lvl="0"/>
                  <a:r>
                    <a:rPr lang="en-US" sz="160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-University </a:t>
                  </a:r>
                  <a:r>
                    <a: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Infrastructure</a:t>
                  </a:r>
                </a:p>
                <a:p>
                  <a:pPr lvl="0"/>
                  <a:r>
                    <a:rPr lang="en-US" sz="160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-Farmer </a:t>
                  </a:r>
                  <a:r>
                    <a: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Input Support</a:t>
                  </a:r>
                </a:p>
                <a:p>
                  <a:pPr lvl="0"/>
                  <a:r>
                    <a:rPr lang="en-US" sz="160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-Capital </a:t>
                  </a:r>
                  <a:r>
                    <a: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for SMEs</a:t>
                  </a:r>
                </a:p>
                <a:p>
                  <a:pPr lvl="0"/>
                  <a:r>
                    <a:rPr lang="en-US" sz="160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-Community projects</a:t>
                  </a:r>
                </a:p>
                <a:p>
                  <a:pPr lvl="0"/>
                  <a:r>
                    <a:rPr lang="en-US" sz="1600" dirty="0" smtClean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-Citizen empowerment</a:t>
                  </a:r>
                  <a:endParaRPr lang="en-US" sz="1600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endParaRPr lang="en-US" sz="1600" dirty="0"/>
                </a:p>
              </p:txBody>
            </p:sp>
            <p:sp>
              <p:nvSpPr>
                <p:cNvPr id="8" name="Up Arrow Callout 7"/>
                <p:cNvSpPr/>
                <p:nvPr/>
              </p:nvSpPr>
              <p:spPr>
                <a:xfrm>
                  <a:off x="141606" y="4788349"/>
                  <a:ext cx="2888101" cy="1971931"/>
                </a:xfrm>
                <a:prstGeom prst="upArrowCallout">
                  <a:avLst>
                    <a:gd name="adj1" fmla="val 7153"/>
                    <a:gd name="adj2" fmla="val 9288"/>
                    <a:gd name="adj3" fmla="val 16777"/>
                    <a:gd name="adj4" fmla="val 74985"/>
                  </a:avLst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 smtClean="0">
                      <a:latin typeface="Century Gothic" panose="020B0502020202020204" pitchFamily="34" charset="0"/>
                    </a:rPr>
                    <a:t>Finance for:</a:t>
                  </a:r>
                </a:p>
                <a:p>
                  <a:r>
                    <a:rPr lang="en-US" sz="1600" dirty="0" smtClean="0">
                      <a:latin typeface="Century Gothic" panose="020B0502020202020204" pitchFamily="34" charset="0"/>
                    </a:rPr>
                    <a:t>Toll infrastructure, Large Agriculture Projects, Power Plants, ICT Projects, Railway, Airports</a:t>
                  </a:r>
                  <a:endParaRPr lang="en-US" sz="1600" dirty="0"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18" name="Minus 17"/>
              <p:cNvSpPr/>
              <p:nvPr/>
            </p:nvSpPr>
            <p:spPr>
              <a:xfrm rot="5400000">
                <a:off x="2756859" y="1417913"/>
                <a:ext cx="567198" cy="613799"/>
              </a:xfrm>
              <a:prstGeom prst="mathMinu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Minus 21"/>
              <p:cNvSpPr/>
              <p:nvPr/>
            </p:nvSpPr>
            <p:spPr>
              <a:xfrm rot="5400000">
                <a:off x="7735403" y="1414344"/>
                <a:ext cx="567198" cy="613799"/>
              </a:xfrm>
              <a:prstGeom prst="mathMinus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pic>
        <p:nvPicPr>
          <p:cNvPr id="26" name="Picture 25" descr="C:\Users\Kanga\Desktop\Animated Zambian Flags\Zambia flag-XL-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494" y="54907"/>
            <a:ext cx="2057400" cy="99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2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xmlns="" id="{5548AAB2-3D95-60FF-3E45-D2F4124940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custGeom>
            <a:avLst/>
            <a:gdLst>
              <a:gd name="connsiteX0" fmla="*/ 1775076 w 3550151"/>
              <a:gd name="connsiteY0" fmla="*/ 0 h 3550151"/>
              <a:gd name="connsiteX1" fmla="*/ 3540988 w 3550151"/>
              <a:gd name="connsiteY1" fmla="*/ 1593585 h 3550151"/>
              <a:gd name="connsiteX2" fmla="*/ 3550151 w 3550151"/>
              <a:gd name="connsiteY2" fmla="*/ 1775056 h 3550151"/>
              <a:gd name="connsiteX3" fmla="*/ 3550151 w 3550151"/>
              <a:gd name="connsiteY3" fmla="*/ 1775096 h 3550151"/>
              <a:gd name="connsiteX4" fmla="*/ 3540988 w 3550151"/>
              <a:gd name="connsiteY4" fmla="*/ 1956567 h 3550151"/>
              <a:gd name="connsiteX5" fmla="*/ 1956567 w 3550151"/>
              <a:gd name="connsiteY5" fmla="*/ 3540988 h 3550151"/>
              <a:gd name="connsiteX6" fmla="*/ 1775096 w 3550151"/>
              <a:gd name="connsiteY6" fmla="*/ 3550151 h 3550151"/>
              <a:gd name="connsiteX7" fmla="*/ 1775056 w 3550151"/>
              <a:gd name="connsiteY7" fmla="*/ 3550151 h 3550151"/>
              <a:gd name="connsiteX8" fmla="*/ 1593585 w 3550151"/>
              <a:gd name="connsiteY8" fmla="*/ 3540988 h 3550151"/>
              <a:gd name="connsiteX9" fmla="*/ 0 w 3550151"/>
              <a:gd name="connsiteY9" fmla="*/ 1775076 h 3550151"/>
              <a:gd name="connsiteX10" fmla="*/ 1775076 w 3550151"/>
              <a:gd name="connsiteY10" fmla="*/ 0 h 3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0151" h="3550151">
                <a:moveTo>
                  <a:pt x="1775076" y="0"/>
                </a:moveTo>
                <a:cubicBezTo>
                  <a:pt x="2694152" y="0"/>
                  <a:pt x="3450086" y="698493"/>
                  <a:pt x="3540988" y="1593585"/>
                </a:cubicBezTo>
                <a:lnTo>
                  <a:pt x="3550151" y="1775056"/>
                </a:lnTo>
                <a:lnTo>
                  <a:pt x="3550151" y="1775096"/>
                </a:lnTo>
                <a:lnTo>
                  <a:pt x="3540988" y="1956567"/>
                </a:lnTo>
                <a:cubicBezTo>
                  <a:pt x="3456146" y="2791987"/>
                  <a:pt x="2791987" y="3456146"/>
                  <a:pt x="1956567" y="3540988"/>
                </a:cubicBezTo>
                <a:lnTo>
                  <a:pt x="1775096" y="3550151"/>
                </a:lnTo>
                <a:lnTo>
                  <a:pt x="1775056" y="3550151"/>
                </a:lnTo>
                <a:lnTo>
                  <a:pt x="1593585" y="3540988"/>
                </a:lnTo>
                <a:cubicBezTo>
                  <a:pt x="698493" y="3450086"/>
                  <a:pt x="0" y="2694152"/>
                  <a:pt x="0" y="1775076"/>
                </a:cubicBezTo>
                <a:cubicBezTo>
                  <a:pt x="0" y="794729"/>
                  <a:pt x="794729" y="0"/>
                  <a:pt x="1775076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C0722274-0FAA-4649-AA4E-4210F4F32167}" type="slidenum">
              <a:rPr lang="en-US" sz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5</a:t>
            </a:fld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xmlns="" id="{32C48C70-B7E5-B62D-FB2D-28685219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668" y="344322"/>
            <a:ext cx="86623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200" b="1" dirty="0" smtClean="0"/>
              <a:t>Support received from UN Agencies</a:t>
            </a:r>
            <a:endParaRPr lang="en-US" altLang="en-US" sz="3200" b="1" dirty="0"/>
          </a:p>
        </p:txBody>
      </p:sp>
      <p:pic>
        <p:nvPicPr>
          <p:cNvPr id="43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07" y="70048"/>
            <a:ext cx="1572985" cy="107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669012" y="1600566"/>
            <a:ext cx="10924274" cy="4721553"/>
            <a:chOff x="447559" y="1699290"/>
            <a:chExt cx="10690690" cy="3627625"/>
          </a:xfrm>
        </p:grpSpPr>
        <p:grpSp>
          <p:nvGrpSpPr>
            <p:cNvPr id="32" name="Group 31"/>
            <p:cNvGrpSpPr/>
            <p:nvPr/>
          </p:nvGrpSpPr>
          <p:grpSpPr>
            <a:xfrm>
              <a:off x="458449" y="1699290"/>
              <a:ext cx="10676768" cy="705951"/>
              <a:chOff x="458449" y="1699290"/>
              <a:chExt cx="10676768" cy="705951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2D003E6D-1A8F-086F-04AD-79919D9F446E}"/>
                  </a:ext>
                </a:extLst>
              </p:cNvPr>
              <p:cNvGrpSpPr/>
              <p:nvPr/>
            </p:nvGrpSpPr>
            <p:grpSpPr>
              <a:xfrm>
                <a:off x="2735697" y="1711156"/>
                <a:ext cx="8399520" cy="694085"/>
                <a:chOff x="2442596" y="1597001"/>
                <a:chExt cx="8399520" cy="69408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xmlns="" id="{0DE1A094-9CF5-496B-777E-261E31666F44}"/>
                    </a:ext>
                  </a:extLst>
                </p:cNvPr>
                <p:cNvGrpSpPr/>
                <p:nvPr/>
              </p:nvGrpSpPr>
              <p:grpSpPr>
                <a:xfrm>
                  <a:off x="2442596" y="1603522"/>
                  <a:ext cx="8318495" cy="687564"/>
                  <a:chOff x="2377747" y="3746624"/>
                  <a:chExt cx="8318495" cy="687564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xmlns="" id="{03C088F3-1154-704F-96F8-300061A7ECA3}"/>
                      </a:ext>
                    </a:extLst>
                  </p:cNvPr>
                  <p:cNvSpPr/>
                  <p:nvPr/>
                </p:nvSpPr>
                <p:spPr>
                  <a:xfrm>
                    <a:off x="2443046" y="3746624"/>
                    <a:ext cx="3295205" cy="687564"/>
                  </a:xfrm>
                  <a:prstGeom prst="rect">
                    <a:avLst/>
                  </a:prstGeom>
                  <a:solidFill>
                    <a:srgbClr val="BB133E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sz="1500">
                      <a:solidFill>
                        <a:prstClr val="white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xmlns="" id="{24CF2B3B-A563-4849-A770-7F76DDCD5FF5}"/>
                      </a:ext>
                    </a:extLst>
                  </p:cNvPr>
                  <p:cNvSpPr/>
                  <p:nvPr/>
                </p:nvSpPr>
                <p:spPr>
                  <a:xfrm>
                    <a:off x="2377747" y="3925056"/>
                    <a:ext cx="3295205" cy="3231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5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UNECA and UNCTAD</a:t>
                    </a:r>
                    <a:endParaRPr lang="en-US" sz="15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xmlns="" id="{8D3391A4-98AC-AF47-9F3C-7BC1D467BF11}"/>
                      </a:ext>
                    </a:extLst>
                  </p:cNvPr>
                  <p:cNvSpPr txBox="1"/>
                  <p:nvPr/>
                </p:nvSpPr>
                <p:spPr>
                  <a:xfrm>
                    <a:off x="5836284" y="3821015"/>
                    <a:ext cx="4859958" cy="449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Capacity building on enhancing domestic resource </a:t>
                    </a:r>
                    <a:r>
                      <a:rPr lang="en-US" sz="1600" dirty="0" err="1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mobilisation</a:t>
                    </a:r>
                    <a:endPara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Lato Light" panose="020F0502020204030203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A83E3BC6-7B26-FE4A-DBB5-795DEB341BC9}"/>
                    </a:ext>
                  </a:extLst>
                </p:cNvPr>
                <p:cNvSpPr/>
                <p:nvPr/>
              </p:nvSpPr>
              <p:spPr>
                <a:xfrm>
                  <a:off x="5786818" y="1597001"/>
                  <a:ext cx="5055298" cy="687564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50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03C088F3-1154-704F-96F8-300061A7ECA3}"/>
                  </a:ext>
                </a:extLst>
              </p:cNvPr>
              <p:cNvSpPr/>
              <p:nvPr/>
            </p:nvSpPr>
            <p:spPr>
              <a:xfrm>
                <a:off x="458449" y="1699290"/>
                <a:ext cx="2275433" cy="68756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March 2022</a:t>
                </a:r>
                <a:endParaRPr lang="x-none" sz="15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55883" y="2546032"/>
              <a:ext cx="10682366" cy="1074184"/>
              <a:chOff x="455883" y="2546032"/>
              <a:chExt cx="10682366" cy="1074184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3EDF608F-8A89-E294-0636-3ECF027936DA}"/>
                  </a:ext>
                </a:extLst>
              </p:cNvPr>
              <p:cNvGrpSpPr/>
              <p:nvPr/>
            </p:nvGrpSpPr>
            <p:grpSpPr>
              <a:xfrm>
                <a:off x="2127818" y="2546032"/>
                <a:ext cx="9010431" cy="1074184"/>
                <a:chOff x="2127827" y="2526711"/>
                <a:chExt cx="9010431" cy="1074184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xmlns="" id="{B5384993-F1B5-F998-3AF0-3DA5F9554268}"/>
                    </a:ext>
                  </a:extLst>
                </p:cNvPr>
                <p:cNvGrpSpPr/>
                <p:nvPr/>
              </p:nvGrpSpPr>
              <p:grpSpPr>
                <a:xfrm>
                  <a:off x="2127827" y="2526711"/>
                  <a:ext cx="8931519" cy="1074184"/>
                  <a:chOff x="2062978" y="2553335"/>
                  <a:chExt cx="8931519" cy="1074184"/>
                </a:xfrm>
              </p:grpSpPr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xmlns="" id="{D53D14FF-9D18-0541-B939-A4B57156189F}"/>
                      </a:ext>
                    </a:extLst>
                  </p:cNvPr>
                  <p:cNvSpPr/>
                  <p:nvPr/>
                </p:nvSpPr>
                <p:spPr>
                  <a:xfrm>
                    <a:off x="2768815" y="2553335"/>
                    <a:ext cx="3278922" cy="1074184"/>
                  </a:xfrm>
                  <a:prstGeom prst="rect">
                    <a:avLst/>
                  </a:prstGeom>
                  <a:solidFill>
                    <a:srgbClr val="BB133E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sz="1500">
                      <a:solidFill>
                        <a:prstClr val="white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xmlns="" id="{1AB3CE0F-CDCD-9948-903B-E6454887A53D}"/>
                      </a:ext>
                    </a:extLst>
                  </p:cNvPr>
                  <p:cNvSpPr/>
                  <p:nvPr/>
                </p:nvSpPr>
                <p:spPr>
                  <a:xfrm>
                    <a:off x="2973493" y="2887571"/>
                    <a:ext cx="2699459" cy="3231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5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UNECA </a:t>
                    </a:r>
                    <a:endParaRPr lang="en-US" sz="15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xmlns="" id="{BF62FC7E-A358-6E45-8CA8-2D230E36A3A7}"/>
                      </a:ext>
                    </a:extLst>
                  </p:cNvPr>
                  <p:cNvSpPr txBox="1"/>
                  <p:nvPr/>
                </p:nvSpPr>
                <p:spPr>
                  <a:xfrm>
                    <a:off x="6059615" y="2573958"/>
                    <a:ext cx="4934882" cy="10168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42900" indent="-342900">
                      <a:buAutoNum type="arabicPeriod"/>
                    </a:pP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Policy Manual on Domestic Resource mobilization-First draft</a:t>
                    </a:r>
                  </a:p>
                  <a:p>
                    <a:pPr marL="342900" indent="-342900">
                      <a:buAutoNum type="arabicPeriod"/>
                    </a:pP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In-progress-Handbook </a:t>
                    </a:r>
                    <a:r>
                      <a:rPr lang="en-US" sz="1600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on innovative finance for promoting inclusive industrialization and private </a:t>
                    </a: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sector</a:t>
                    </a:r>
                    <a:endPara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Lato Light" panose="020F0502020204030203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41" name="Graphic 40" descr="Money with solid fill">
                    <a:extLst>
                      <a:ext uri="{FF2B5EF4-FFF2-40B4-BE49-F238E27FC236}">
                        <a16:creationId xmlns:a16="http://schemas.microsoft.com/office/drawing/2014/main" xmlns="" id="{8BF95084-2BED-6235-1F18-8E7FE6A2C1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2062978" y="2721209"/>
                    <a:ext cx="682078" cy="68207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A08AEE8B-DB2D-D196-EBB5-BB54D7B155A1}"/>
                    </a:ext>
                  </a:extLst>
                </p:cNvPr>
                <p:cNvSpPr/>
                <p:nvPr/>
              </p:nvSpPr>
              <p:spPr>
                <a:xfrm>
                  <a:off x="6082960" y="2551542"/>
                  <a:ext cx="5055298" cy="1037407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60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3C088F3-1154-704F-96F8-300061A7ECA3}"/>
                  </a:ext>
                </a:extLst>
              </p:cNvPr>
              <p:cNvSpPr/>
              <p:nvPr/>
            </p:nvSpPr>
            <p:spPr>
              <a:xfrm>
                <a:off x="455883" y="2558316"/>
                <a:ext cx="2277999" cy="10013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March 2022</a:t>
                </a:r>
                <a:endParaRPr lang="x-none" sz="15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63888" y="3758538"/>
              <a:ext cx="10674360" cy="695692"/>
              <a:chOff x="463888" y="3742209"/>
              <a:chExt cx="10674360" cy="69569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0614C7EE-CBF1-23DD-F913-A9AA8ED05CCA}"/>
                  </a:ext>
                </a:extLst>
              </p:cNvPr>
              <p:cNvGrpSpPr/>
              <p:nvPr/>
            </p:nvGrpSpPr>
            <p:grpSpPr>
              <a:xfrm>
                <a:off x="2548637" y="3742209"/>
                <a:ext cx="8589611" cy="695692"/>
                <a:chOff x="2372731" y="4013904"/>
                <a:chExt cx="8718948" cy="695692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xmlns="" id="{010FF310-5980-0A3F-19BC-C3884F101DD0}"/>
                    </a:ext>
                  </a:extLst>
                </p:cNvPr>
                <p:cNvGrpSpPr/>
                <p:nvPr/>
              </p:nvGrpSpPr>
              <p:grpSpPr>
                <a:xfrm>
                  <a:off x="2372731" y="4013904"/>
                  <a:ext cx="8554033" cy="695692"/>
                  <a:chOff x="2307883" y="1936624"/>
                  <a:chExt cx="8554033" cy="695692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xmlns="" id="{B1197F64-3689-CA47-94EB-7E5D5B5A26BC}"/>
                      </a:ext>
                    </a:extLst>
                  </p:cNvPr>
                  <p:cNvSpPr/>
                  <p:nvPr/>
                </p:nvSpPr>
                <p:spPr>
                  <a:xfrm>
                    <a:off x="2590089" y="1936624"/>
                    <a:ext cx="3295205" cy="695692"/>
                  </a:xfrm>
                  <a:prstGeom prst="rect">
                    <a:avLst/>
                  </a:prstGeom>
                  <a:solidFill>
                    <a:srgbClr val="BB133E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sz="1500">
                      <a:solidFill>
                        <a:prstClr val="white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xmlns="" id="{E452FBA3-C16F-0C4D-AF14-33AC3E15FF3A}"/>
                      </a:ext>
                    </a:extLst>
                  </p:cNvPr>
                  <p:cNvSpPr/>
                  <p:nvPr/>
                </p:nvSpPr>
                <p:spPr>
                  <a:xfrm>
                    <a:off x="2307883" y="2109310"/>
                    <a:ext cx="3344221" cy="3231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5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UNECA and UNCTAD</a:t>
                    </a:r>
                    <a:endParaRPr lang="en-US" sz="15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8546EAB1-5D83-B649-813D-5BE03E5CE283}"/>
                      </a:ext>
                    </a:extLst>
                  </p:cNvPr>
                  <p:cNvSpPr txBox="1"/>
                  <p:nvPr/>
                </p:nvSpPr>
                <p:spPr>
                  <a:xfrm>
                    <a:off x="5986008" y="1999062"/>
                    <a:ext cx="4875908" cy="4492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Century Gothic" panose="020B0502020202020204" pitchFamily="34" charset="0"/>
                        <a:ea typeface="DengXian"/>
                      </a:rPr>
                      <a:t>Capacity building </a:t>
                    </a:r>
                    <a:r>
                      <a:rPr lang="en-US" sz="1600" dirty="0">
                        <a:latin typeface="Century Gothic" panose="020B0502020202020204" pitchFamily="34" charset="0"/>
                        <a:ea typeface="DengXian"/>
                      </a:rPr>
                      <a:t>workshop on innovative finance within PPPs </a:t>
                    </a:r>
                    <a:endPara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Lato Light" panose="020F0502020204030203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2AD7D097-29F8-7129-6ECF-546D12054237}"/>
                    </a:ext>
                  </a:extLst>
                </p:cNvPr>
                <p:cNvSpPr/>
                <p:nvPr/>
              </p:nvSpPr>
              <p:spPr>
                <a:xfrm>
                  <a:off x="5923783" y="4013904"/>
                  <a:ext cx="5167896" cy="687564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50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03C088F3-1154-704F-96F8-300061A7ECA3}"/>
                  </a:ext>
                </a:extLst>
              </p:cNvPr>
              <p:cNvSpPr/>
              <p:nvPr/>
            </p:nvSpPr>
            <p:spPr>
              <a:xfrm>
                <a:off x="463888" y="3745809"/>
                <a:ext cx="2275433" cy="68756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February 2024</a:t>
                </a:r>
                <a:endParaRPr lang="x-none" sz="15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47559" y="4611226"/>
              <a:ext cx="10671299" cy="715689"/>
              <a:chOff x="447559" y="4545910"/>
              <a:chExt cx="10671299" cy="71568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202F6DC3-3497-4642-F463-85735659D96D}"/>
                  </a:ext>
                </a:extLst>
              </p:cNvPr>
              <p:cNvGrpSpPr/>
              <p:nvPr/>
            </p:nvGrpSpPr>
            <p:grpSpPr>
              <a:xfrm>
                <a:off x="1875597" y="4558203"/>
                <a:ext cx="9243261" cy="703396"/>
                <a:chOff x="2101557" y="4830812"/>
                <a:chExt cx="9243261" cy="703396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0596F8A2-8EC3-5E07-7089-F4AAA1A4528D}"/>
                    </a:ext>
                  </a:extLst>
                </p:cNvPr>
                <p:cNvGrpSpPr/>
                <p:nvPr/>
              </p:nvGrpSpPr>
              <p:grpSpPr>
                <a:xfrm>
                  <a:off x="2101557" y="4830812"/>
                  <a:ext cx="9203825" cy="694397"/>
                  <a:chOff x="2036709" y="4762527"/>
                  <a:chExt cx="9203825" cy="694397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xmlns="" id="{E470C3A8-58EC-F94E-949B-50A7DE57E529}"/>
                      </a:ext>
                    </a:extLst>
                  </p:cNvPr>
                  <p:cNvSpPr/>
                  <p:nvPr/>
                </p:nvSpPr>
                <p:spPr>
                  <a:xfrm>
                    <a:off x="2973490" y="4762527"/>
                    <a:ext cx="3260603" cy="694397"/>
                  </a:xfrm>
                  <a:prstGeom prst="rect">
                    <a:avLst/>
                  </a:prstGeom>
                  <a:solidFill>
                    <a:srgbClr val="BB133E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 sz="1500">
                      <a:solidFill>
                        <a:prstClr val="white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xmlns="" id="{F39C205F-1FA6-4449-AA33-43783AAC3FD1}"/>
                      </a:ext>
                    </a:extLst>
                  </p:cNvPr>
                  <p:cNvSpPr/>
                  <p:nvPr/>
                </p:nvSpPr>
                <p:spPr>
                  <a:xfrm>
                    <a:off x="2980104" y="4953595"/>
                    <a:ext cx="2692845" cy="3231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500" b="1" dirty="0" smtClean="0">
                        <a:solidFill>
                          <a:prstClr val="white"/>
                        </a:solidFill>
                        <a:latin typeface="Century Gothic" panose="020B0502020202020204" pitchFamily="34" charset="0"/>
                        <a:ea typeface="Roboto Medium" panose="02000000000000000000" pitchFamily="2" charset="0"/>
                        <a:cs typeface="Arial" panose="020B0604020202020204" pitchFamily="34" charset="0"/>
                      </a:rPr>
                      <a:t>UNECA and UNCTAD</a:t>
                    </a:r>
                    <a:endParaRPr lang="en-US" sz="1500" b="1" dirty="0">
                      <a:solidFill>
                        <a:prstClr val="white"/>
                      </a:solidFill>
                      <a:latin typeface="Century Gothic" panose="020B0502020202020204" pitchFamily="34" charset="0"/>
                      <a:ea typeface="Roboto Medium" panose="020000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xmlns="" id="{19092388-B135-BB4C-807E-4B4878F1E348}"/>
                      </a:ext>
                    </a:extLst>
                  </p:cNvPr>
                  <p:cNvSpPr txBox="1"/>
                  <p:nvPr/>
                </p:nvSpPr>
                <p:spPr>
                  <a:xfrm>
                    <a:off x="6277151" y="4896217"/>
                    <a:ext cx="4963383" cy="4492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err="1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Sensitisation</a:t>
                    </a:r>
                    <a:r>
                      <a:rPr lang="en-US" sz="1600" dirty="0" smtClean="0">
                        <a:solidFill>
                          <a:prstClr val="black"/>
                        </a:solidFill>
                        <a:latin typeface="Century Gothic" panose="020B0502020202020204" pitchFamily="34" charset="0"/>
                        <a:ea typeface="Lato Light" panose="020F0502020204030203" pitchFamily="34" charset="0"/>
                        <a:cs typeface="Arial" panose="020B0604020202020204" pitchFamily="34" charset="0"/>
                      </a:rPr>
                      <a:t> and capacity building to the private sector on Impact investing</a:t>
                    </a:r>
                    <a:endParaRPr lang="en-US" sz="160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Lato Light" panose="020F0502020204030203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8" name="Graphic 7" descr="Management with solid fill">
                    <a:extLst>
                      <a:ext uri="{FF2B5EF4-FFF2-40B4-BE49-F238E27FC236}">
                        <a16:creationId xmlns:a16="http://schemas.microsoft.com/office/drawing/2014/main" xmlns="" id="{93F69E14-9F96-C89B-410A-84F9C68B7C1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36709" y="4766861"/>
                    <a:ext cx="682078" cy="68207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BE3685D7-0B76-B803-E47A-A639D34160EC}"/>
                    </a:ext>
                  </a:extLst>
                </p:cNvPr>
                <p:cNvSpPr/>
                <p:nvPr/>
              </p:nvSpPr>
              <p:spPr>
                <a:xfrm>
                  <a:off x="6289520" y="4846644"/>
                  <a:ext cx="5055298" cy="687564"/>
                </a:xfrm>
                <a:prstGeom prst="rect">
                  <a:avLst/>
                </a:prstGeom>
                <a:noFill/>
                <a:ln>
                  <a:solidFill>
                    <a:srgbClr val="002060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sz="1500">
                    <a:solidFill>
                      <a:prstClr val="white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03C088F3-1154-704F-96F8-300061A7ECA3}"/>
                  </a:ext>
                </a:extLst>
              </p:cNvPr>
              <p:cNvSpPr/>
              <p:nvPr/>
            </p:nvSpPr>
            <p:spPr>
              <a:xfrm>
                <a:off x="447559" y="4545910"/>
                <a:ext cx="2275433" cy="68756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March </a:t>
                </a:r>
                <a:r>
                  <a:rPr lang="en-US" sz="15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2023</a:t>
                </a:r>
                <a:endParaRPr lang="x-none" sz="15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8103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xmlns="" id="{5548AAB2-3D95-60FF-3E45-D2F4124940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custGeom>
            <a:avLst/>
            <a:gdLst>
              <a:gd name="connsiteX0" fmla="*/ 1775076 w 3550151"/>
              <a:gd name="connsiteY0" fmla="*/ 0 h 3550151"/>
              <a:gd name="connsiteX1" fmla="*/ 3540988 w 3550151"/>
              <a:gd name="connsiteY1" fmla="*/ 1593585 h 3550151"/>
              <a:gd name="connsiteX2" fmla="*/ 3550151 w 3550151"/>
              <a:gd name="connsiteY2" fmla="*/ 1775056 h 3550151"/>
              <a:gd name="connsiteX3" fmla="*/ 3550151 w 3550151"/>
              <a:gd name="connsiteY3" fmla="*/ 1775096 h 3550151"/>
              <a:gd name="connsiteX4" fmla="*/ 3540988 w 3550151"/>
              <a:gd name="connsiteY4" fmla="*/ 1956567 h 3550151"/>
              <a:gd name="connsiteX5" fmla="*/ 1956567 w 3550151"/>
              <a:gd name="connsiteY5" fmla="*/ 3540988 h 3550151"/>
              <a:gd name="connsiteX6" fmla="*/ 1775096 w 3550151"/>
              <a:gd name="connsiteY6" fmla="*/ 3550151 h 3550151"/>
              <a:gd name="connsiteX7" fmla="*/ 1775056 w 3550151"/>
              <a:gd name="connsiteY7" fmla="*/ 3550151 h 3550151"/>
              <a:gd name="connsiteX8" fmla="*/ 1593585 w 3550151"/>
              <a:gd name="connsiteY8" fmla="*/ 3540988 h 3550151"/>
              <a:gd name="connsiteX9" fmla="*/ 0 w 3550151"/>
              <a:gd name="connsiteY9" fmla="*/ 1775076 h 3550151"/>
              <a:gd name="connsiteX10" fmla="*/ 1775076 w 3550151"/>
              <a:gd name="connsiteY10" fmla="*/ 0 h 3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0151" h="3550151">
                <a:moveTo>
                  <a:pt x="1775076" y="0"/>
                </a:moveTo>
                <a:cubicBezTo>
                  <a:pt x="2694152" y="0"/>
                  <a:pt x="3450086" y="698493"/>
                  <a:pt x="3540988" y="1593585"/>
                </a:cubicBezTo>
                <a:lnTo>
                  <a:pt x="3550151" y="1775056"/>
                </a:lnTo>
                <a:lnTo>
                  <a:pt x="3550151" y="1775096"/>
                </a:lnTo>
                <a:lnTo>
                  <a:pt x="3540988" y="1956567"/>
                </a:lnTo>
                <a:cubicBezTo>
                  <a:pt x="3456146" y="2791987"/>
                  <a:pt x="2791987" y="3456146"/>
                  <a:pt x="1956567" y="3540988"/>
                </a:cubicBezTo>
                <a:lnTo>
                  <a:pt x="1775096" y="3550151"/>
                </a:lnTo>
                <a:lnTo>
                  <a:pt x="1775056" y="3550151"/>
                </a:lnTo>
                <a:lnTo>
                  <a:pt x="1593585" y="3540988"/>
                </a:lnTo>
                <a:cubicBezTo>
                  <a:pt x="698493" y="3450086"/>
                  <a:pt x="0" y="2694152"/>
                  <a:pt x="0" y="1775076"/>
                </a:cubicBezTo>
                <a:cubicBezTo>
                  <a:pt x="0" y="794729"/>
                  <a:pt x="794729" y="0"/>
                  <a:pt x="1775076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C0722274-0FAA-4649-AA4E-4210F4F32167}" type="slidenum">
              <a:rPr lang="en-US" sz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6</a:t>
            </a:fld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">
            <a:extLst>
              <a:ext uri="{FF2B5EF4-FFF2-40B4-BE49-F238E27FC236}">
                <a16:creationId xmlns:a16="http://schemas.microsoft.com/office/drawing/2014/main" xmlns="" id="{32C48C70-B7E5-B62D-FB2D-28685219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6" y="440870"/>
            <a:ext cx="9727304" cy="8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2664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2400" b="1" dirty="0" smtClean="0">
                <a:latin typeface="Century Gothic" panose="020B0502020202020204" pitchFamily="34" charset="0"/>
              </a:rPr>
              <a:t>Anticipated support</a:t>
            </a:r>
            <a:endParaRPr lang="en-US" alt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43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800" y="308875"/>
            <a:ext cx="1572985" cy="11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3878474"/>
              </p:ext>
            </p:extLst>
          </p:nvPr>
        </p:nvGraphicFramePr>
        <p:xfrm>
          <a:off x="2069194" y="11359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2339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179F66-A68E-4D4E-A787-A31526CF8FC4}"/>
              </a:ext>
            </a:extLst>
          </p:cNvPr>
          <p:cNvSpPr/>
          <p:nvPr/>
        </p:nvSpPr>
        <p:spPr>
          <a:xfrm>
            <a:off x="14920" y="71903"/>
            <a:ext cx="12190117" cy="1020892"/>
          </a:xfrm>
          <a:prstGeom prst="rect">
            <a:avLst/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04770"/>
            <a:endParaRPr lang="ru-RU" sz="1200" dirty="0">
              <a:solidFill>
                <a:srgbClr val="C9CBC7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7C210E-CFCF-46C4-8B8A-3D9F25033352}"/>
              </a:ext>
            </a:extLst>
          </p:cNvPr>
          <p:cNvSpPr txBox="1"/>
          <p:nvPr/>
        </p:nvSpPr>
        <p:spPr>
          <a:xfrm>
            <a:off x="145552" y="169877"/>
            <a:ext cx="11061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770"/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Capacity building workshop on innovative finance within </a:t>
            </a:r>
            <a:r>
              <a:rPr lang="en-US" sz="2400" dirty="0" smtClean="0">
                <a:solidFill>
                  <a:prstClr val="white"/>
                </a:solidFill>
                <a:latin typeface="Century Gothic" panose="020B0502020202020204" pitchFamily="34" charset="0"/>
                <a:ea typeface="Lato Heavy" panose="020F0502020204030203" pitchFamily="34" charset="0"/>
                <a:cs typeface="Arial" panose="020B0604020202020204" pitchFamily="34" charset="0"/>
              </a:rPr>
              <a:t>PPPs – key Highlights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17585CE-A080-4AF8-B527-11BDC2F2E6FA}"/>
              </a:ext>
            </a:extLst>
          </p:cNvPr>
          <p:cNvCxnSpPr>
            <a:cxnSpLocks/>
          </p:cNvCxnSpPr>
          <p:nvPr/>
        </p:nvCxnSpPr>
        <p:spPr>
          <a:xfrm flipH="1" flipV="1">
            <a:off x="129223" y="132691"/>
            <a:ext cx="5312" cy="899783"/>
          </a:xfrm>
          <a:prstGeom prst="line">
            <a:avLst/>
          </a:prstGeom>
          <a:ln w="57150">
            <a:solidFill>
              <a:srgbClr val="BB1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0B31FE-30A4-4F38-9E72-2BB7934B9F4C}"/>
              </a:ext>
            </a:extLst>
          </p:cNvPr>
          <p:cNvSpPr txBox="1"/>
          <p:nvPr/>
        </p:nvSpPr>
        <p:spPr>
          <a:xfrm>
            <a:off x="145552" y="1283748"/>
            <a:ext cx="702269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 defTabSz="304770">
              <a:buSzPts val="1600"/>
            </a:pPr>
            <a:r>
              <a:rPr lang="en-US" sz="2000" b="1" i="1" dirty="0">
                <a:solidFill>
                  <a:srgbClr val="002664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A</a:t>
            </a:r>
            <a:r>
              <a:rPr lang="en-US" sz="2000" b="1" i="1" dirty="0" smtClean="0">
                <a:solidFill>
                  <a:srgbClr val="002664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imed </a:t>
            </a:r>
            <a:r>
              <a:rPr lang="en-US" sz="2000" b="1" i="1" dirty="0">
                <a:solidFill>
                  <a:srgbClr val="002664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at further developing the institutional </a:t>
            </a:r>
            <a:r>
              <a:rPr lang="en-US" sz="2000" b="1" i="1" dirty="0" smtClean="0">
                <a:solidFill>
                  <a:srgbClr val="002664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capacity of agencies</a:t>
            </a:r>
            <a:endParaRPr lang="en-US" sz="2000" b="1" i="1" dirty="0">
              <a:solidFill>
                <a:srgbClr val="002664"/>
              </a:solidFill>
              <a:latin typeface="Century Gothic" panose="020B0502020202020204" pitchFamily="34" charset="0"/>
              <a:ea typeface="Karla"/>
              <a:cs typeface="Arial" panose="020B0604020202020204" pitchFamily="34" charset="0"/>
              <a:sym typeface="Karla"/>
            </a:endParaRPr>
          </a:p>
          <a:p>
            <a:pPr marL="457200" indent="-457200" algn="just" defTabSz="304770">
              <a:lnSpc>
                <a:spcPct val="150000"/>
              </a:lnSpc>
              <a:buSzPts val="1600"/>
              <a:buFontTx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56 </a:t>
            </a:r>
            <a:r>
              <a:rPr lang="en-US" sz="2000" dirty="0">
                <a:latin typeface="Century Gothic" panose="020B0502020202020204" pitchFamily="34" charset="0"/>
              </a:rPr>
              <a:t>participants from 24 institutions attended </a:t>
            </a:r>
            <a:r>
              <a:rPr lang="en-US" sz="2000" dirty="0" smtClean="0">
                <a:latin typeface="Century Gothic" panose="020B0502020202020204" pitchFamily="34" charset="0"/>
              </a:rPr>
              <a:t>the 3-day technical training</a:t>
            </a:r>
          </a:p>
          <a:p>
            <a:pPr marL="914400" lvl="1" indent="-457200" algn="just" defTabSz="304770">
              <a:lnSpc>
                <a:spcPct val="150000"/>
              </a:lnSpc>
              <a:buSzPts val="1600"/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entury Gothic" panose="020B0502020202020204" pitchFamily="34" charset="0"/>
              </a:rPr>
              <a:t>90</a:t>
            </a:r>
            <a:r>
              <a:rPr lang="en-US" sz="2000" dirty="0">
                <a:latin typeface="Century Gothic" panose="020B0502020202020204" pitchFamily="34" charset="0"/>
              </a:rPr>
              <a:t>% of the </a:t>
            </a:r>
            <a:r>
              <a:rPr lang="en-US" sz="2000" dirty="0" smtClean="0">
                <a:latin typeface="Century Gothic" panose="020B0502020202020204" pitchFamily="34" charset="0"/>
              </a:rPr>
              <a:t>participants were either </a:t>
            </a:r>
            <a:r>
              <a:rPr lang="en-US" sz="2000" dirty="0">
                <a:latin typeface="Century Gothic" panose="020B0502020202020204" pitchFamily="34" charset="0"/>
              </a:rPr>
              <a:t>high/very high or </a:t>
            </a:r>
            <a:r>
              <a:rPr lang="en-US" sz="2000" dirty="0" smtClean="0">
                <a:latin typeface="Century Gothic" panose="020B0502020202020204" pitchFamily="34" charset="0"/>
              </a:rPr>
              <a:t>fully satisfied.</a:t>
            </a:r>
          </a:p>
          <a:p>
            <a:pPr marL="457200" indent="-457200" algn="just" defTabSz="304770">
              <a:lnSpc>
                <a:spcPct val="150000"/>
              </a:lnSpc>
              <a:buSzPts val="1600"/>
              <a:buFontTx/>
              <a:buAutoNum type="arabicPeriod"/>
            </a:pPr>
            <a:r>
              <a:rPr lang="en-US" sz="2000" i="1" dirty="0" smtClean="0"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High level meeting held with PPP Council which is made up of 9 members (5 Cabinet Ministers and 4 private members). 4 of 5 Ministers attended and 4 private members of the council</a:t>
            </a:r>
            <a:endParaRPr lang="en-US" sz="2000" i="1" dirty="0">
              <a:latin typeface="Century Gothic" panose="020B0502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8F15ECE0-E0C4-CC4C-74EB-2B5B43EAE85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custGeom>
            <a:avLst/>
            <a:gdLst>
              <a:gd name="connsiteX0" fmla="*/ 1775076 w 3550151"/>
              <a:gd name="connsiteY0" fmla="*/ 0 h 3550151"/>
              <a:gd name="connsiteX1" fmla="*/ 3540988 w 3550151"/>
              <a:gd name="connsiteY1" fmla="*/ 1593585 h 3550151"/>
              <a:gd name="connsiteX2" fmla="*/ 3550151 w 3550151"/>
              <a:gd name="connsiteY2" fmla="*/ 1775056 h 3550151"/>
              <a:gd name="connsiteX3" fmla="*/ 3550151 w 3550151"/>
              <a:gd name="connsiteY3" fmla="*/ 1775096 h 3550151"/>
              <a:gd name="connsiteX4" fmla="*/ 3540988 w 3550151"/>
              <a:gd name="connsiteY4" fmla="*/ 1956567 h 3550151"/>
              <a:gd name="connsiteX5" fmla="*/ 1956567 w 3550151"/>
              <a:gd name="connsiteY5" fmla="*/ 3540988 h 3550151"/>
              <a:gd name="connsiteX6" fmla="*/ 1775096 w 3550151"/>
              <a:gd name="connsiteY6" fmla="*/ 3550151 h 3550151"/>
              <a:gd name="connsiteX7" fmla="*/ 1775056 w 3550151"/>
              <a:gd name="connsiteY7" fmla="*/ 3550151 h 3550151"/>
              <a:gd name="connsiteX8" fmla="*/ 1593585 w 3550151"/>
              <a:gd name="connsiteY8" fmla="*/ 3540988 h 3550151"/>
              <a:gd name="connsiteX9" fmla="*/ 0 w 3550151"/>
              <a:gd name="connsiteY9" fmla="*/ 1775076 h 3550151"/>
              <a:gd name="connsiteX10" fmla="*/ 1775076 w 3550151"/>
              <a:gd name="connsiteY10" fmla="*/ 0 h 3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0151" h="3550151">
                <a:moveTo>
                  <a:pt x="1775076" y="0"/>
                </a:moveTo>
                <a:cubicBezTo>
                  <a:pt x="2694152" y="0"/>
                  <a:pt x="3450086" y="698493"/>
                  <a:pt x="3540988" y="1593585"/>
                </a:cubicBezTo>
                <a:lnTo>
                  <a:pt x="3550151" y="1775056"/>
                </a:lnTo>
                <a:lnTo>
                  <a:pt x="3550151" y="1775096"/>
                </a:lnTo>
                <a:lnTo>
                  <a:pt x="3540988" y="1956567"/>
                </a:lnTo>
                <a:cubicBezTo>
                  <a:pt x="3456146" y="2791987"/>
                  <a:pt x="2791987" y="3456146"/>
                  <a:pt x="1956567" y="3540988"/>
                </a:cubicBezTo>
                <a:lnTo>
                  <a:pt x="1775096" y="3550151"/>
                </a:lnTo>
                <a:lnTo>
                  <a:pt x="1775056" y="3550151"/>
                </a:lnTo>
                <a:lnTo>
                  <a:pt x="1593585" y="3540988"/>
                </a:lnTo>
                <a:cubicBezTo>
                  <a:pt x="698493" y="3450086"/>
                  <a:pt x="0" y="2694152"/>
                  <a:pt x="0" y="1775076"/>
                </a:cubicBezTo>
                <a:cubicBezTo>
                  <a:pt x="0" y="794729"/>
                  <a:pt x="794729" y="0"/>
                  <a:pt x="1775076" y="0"/>
                </a:cubicBezTo>
                <a:close/>
              </a:path>
            </a:pathLst>
          </a:cu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fld id="{C0722274-0FAA-4649-AA4E-4210F4F32167}" type="slidenum">
              <a:rPr lang="en-US" sz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7</a:t>
            </a:fld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Kanga\Desktop\Animated Zambian Flags\Zambia flag-M-anim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07" y="130626"/>
            <a:ext cx="1572985" cy="8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478486" y="1092795"/>
            <a:ext cx="0" cy="5628680"/>
          </a:xfrm>
          <a:prstGeom prst="line">
            <a:avLst/>
          </a:prstGeom>
          <a:ln w="1270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0B31FE-30A4-4F38-9E72-2BB7934B9F4C}"/>
              </a:ext>
            </a:extLst>
          </p:cNvPr>
          <p:cNvSpPr txBox="1"/>
          <p:nvPr/>
        </p:nvSpPr>
        <p:spPr>
          <a:xfrm>
            <a:off x="7665981" y="1177966"/>
            <a:ext cx="4351562" cy="54784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304770">
              <a:buSzPts val="1600"/>
            </a:pPr>
            <a:r>
              <a:rPr lang="en-US" sz="2000" b="1" i="1" dirty="0" smtClean="0">
                <a:solidFill>
                  <a:srgbClr val="002664"/>
                </a:solidFill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Recommendations</a:t>
            </a:r>
            <a:endParaRPr lang="en-US" sz="2000" b="1" i="1" dirty="0">
              <a:solidFill>
                <a:srgbClr val="002664"/>
              </a:solidFill>
              <a:latin typeface="Century Gothic" panose="020B0502020202020204" pitchFamily="34" charset="0"/>
              <a:ea typeface="Karla"/>
              <a:cs typeface="Arial" panose="020B0604020202020204" pitchFamily="34" charset="0"/>
              <a:sym typeface="Karla"/>
            </a:endParaRPr>
          </a:p>
          <a:p>
            <a:pPr marL="457200" indent="-457200" algn="just" defTabSz="304770">
              <a:lnSpc>
                <a:spcPct val="150000"/>
              </a:lnSpc>
              <a:buSzPts val="1600"/>
              <a:buFontTx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Establish </a:t>
            </a:r>
            <a:r>
              <a:rPr lang="en-US" sz="2000" dirty="0">
                <a:latin typeface="Century Gothic" panose="020B0502020202020204" pitchFamily="34" charset="0"/>
              </a:rPr>
              <a:t>guidelines to evaluate </a:t>
            </a:r>
            <a:r>
              <a:rPr lang="en-US" sz="2000" dirty="0" smtClean="0">
                <a:latin typeface="Century Gothic" panose="020B0502020202020204" pitchFamily="34" charset="0"/>
              </a:rPr>
              <a:t>and select </a:t>
            </a:r>
            <a:r>
              <a:rPr lang="en-US" sz="2000" dirty="0">
                <a:latin typeface="Century Gothic" panose="020B0502020202020204" pitchFamily="34" charset="0"/>
              </a:rPr>
              <a:t>potential </a:t>
            </a:r>
            <a:r>
              <a:rPr lang="en-US" sz="2000" dirty="0" smtClean="0">
                <a:latin typeface="Century Gothic" panose="020B0502020202020204" pitchFamily="34" charset="0"/>
              </a:rPr>
              <a:t>PPPs</a:t>
            </a:r>
          </a:p>
          <a:p>
            <a:pPr marL="457200" indent="-457200" algn="just" defTabSz="304770">
              <a:lnSpc>
                <a:spcPct val="150000"/>
              </a:lnSpc>
              <a:buSzPts val="1600"/>
              <a:buFontTx/>
              <a:buAutoNum type="arabicPeriod"/>
            </a:pPr>
            <a:r>
              <a:rPr lang="en-US" sz="2000" dirty="0" smtClean="0">
                <a:latin typeface="Century Gothic" panose="020B0502020202020204" pitchFamily="34" charset="0"/>
              </a:rPr>
              <a:t>Involve all stakeholders during project development</a:t>
            </a:r>
          </a:p>
          <a:p>
            <a:pPr marL="457200" indent="-457200" algn="just" defTabSz="304770">
              <a:lnSpc>
                <a:spcPct val="150000"/>
              </a:lnSpc>
              <a:buSzPts val="1600"/>
              <a:buFontTx/>
              <a:buAutoNum type="arabicPeriod"/>
            </a:pPr>
            <a:r>
              <a:rPr lang="en-US" sz="2000" i="1" dirty="0" smtClean="0"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Capacity build Contracting Authorities in project structuring</a:t>
            </a:r>
          </a:p>
          <a:p>
            <a:pPr marL="457200" indent="-457200" algn="just" defTabSz="304770">
              <a:lnSpc>
                <a:spcPct val="150000"/>
              </a:lnSpc>
              <a:buSzPts val="1600"/>
              <a:buFontTx/>
              <a:buAutoNum type="arabicPeriod"/>
            </a:pPr>
            <a:r>
              <a:rPr lang="en-US" sz="2000" i="1" dirty="0" smtClean="0">
                <a:latin typeface="Century Gothic" panose="020B0502020202020204" pitchFamily="34" charset="0"/>
                <a:ea typeface="Karla"/>
                <a:cs typeface="Arial" panose="020B0604020202020204" pitchFamily="34" charset="0"/>
                <a:sym typeface="Karla"/>
              </a:rPr>
              <a:t>Conduct robust feasibility studies with focus on financial feasibility</a:t>
            </a:r>
            <a:endParaRPr lang="en-US" sz="2000" i="1" dirty="0">
              <a:latin typeface="Century Gothic" panose="020B0502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164305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6394" y="506185"/>
            <a:ext cx="11880420" cy="6135525"/>
            <a:chOff x="186394" y="506185"/>
            <a:chExt cx="11880420" cy="6135525"/>
          </a:xfrm>
        </p:grpSpPr>
        <p:grpSp>
          <p:nvGrpSpPr>
            <p:cNvPr id="31" name="Group 30"/>
            <p:cNvGrpSpPr/>
            <p:nvPr/>
          </p:nvGrpSpPr>
          <p:grpSpPr>
            <a:xfrm>
              <a:off x="186394" y="506185"/>
              <a:ext cx="11880420" cy="6135525"/>
              <a:chOff x="53067" y="781562"/>
              <a:chExt cx="12087249" cy="5892801"/>
            </a:xfrm>
          </p:grpSpPr>
          <p:sp>
            <p:nvSpPr>
              <p:cNvPr id="22" name="Pentagon 21"/>
              <p:cNvSpPr/>
              <p:nvPr/>
            </p:nvSpPr>
            <p:spPr>
              <a:xfrm>
                <a:off x="53067" y="781562"/>
                <a:ext cx="12081805" cy="710529"/>
              </a:xfrm>
              <a:prstGeom prst="homePlat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prstClr val="white"/>
                    </a:solidFill>
                    <a:latin typeface="Century Gothic" panose="020B0502020202020204" pitchFamily="34" charset="0"/>
                  </a:rPr>
                  <a:t>Sample of projects implemented through PPPs at different stages as a way of leveraging private sector participation ($734.5 mil)</a:t>
                </a:r>
                <a:endParaRPr lang="en-US" sz="2000" dirty="0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3067" y="1608594"/>
                <a:ext cx="12087249" cy="5065769"/>
                <a:chOff x="151041" y="1657581"/>
                <a:chExt cx="12087249" cy="5065769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151041" y="1657581"/>
                  <a:ext cx="2344509" cy="4838693"/>
                  <a:chOff x="363312" y="432938"/>
                  <a:chExt cx="2344509" cy="4838693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363312" y="2888229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Investment: $9 million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Financial </a:t>
                    </a: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Close: </a:t>
                    </a: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Yes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Status: Handed back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" name="Rectangle 3"/>
                  <p:cNvSpPr/>
                  <p:nvPr/>
                </p:nvSpPr>
                <p:spPr>
                  <a:xfrm>
                    <a:off x="363312" y="4128632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Model: Build and Transfer</a:t>
                    </a:r>
                  </a:p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Sector: Security</a:t>
                    </a:r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>
                  <a:xfrm>
                    <a:off x="383721" y="1652138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CA: Zambia Correctional Services-MHAIS</a:t>
                    </a:r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372831" y="432938"/>
                    <a:ext cx="2324100" cy="1142999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Project: Correctional Facility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Lusaka Province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5042820" y="1701430"/>
                  <a:ext cx="2324100" cy="5001751"/>
                  <a:chOff x="209550" y="1734088"/>
                  <a:chExt cx="2324100" cy="5001751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09550" y="4159220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Investment: $20 mill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Financial </a:t>
                    </a: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Close: </a:t>
                    </a: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Yes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Status: In operation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209550" y="5383289"/>
                    <a:ext cx="2324100" cy="1352550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Model: </a:t>
                    </a: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(2035) Design</a:t>
                    </a: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 Finance, Build Operate Maintain and Transfer</a:t>
                    </a:r>
                  </a:p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Sector: Real Estate</a:t>
                    </a: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209550" y="1734088"/>
                    <a:ext cx="2324100" cy="1142999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Project: East Park Shopping Mall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209550" y="2931078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CA: University of Zambia-</a:t>
                    </a:r>
                    <a:r>
                      <a:rPr lang="en-US" kern="0" dirty="0" err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MoEd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9908746" y="1701430"/>
                  <a:ext cx="2329544" cy="5021920"/>
                  <a:chOff x="338818" y="1437619"/>
                  <a:chExt cx="2329544" cy="5021920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344262" y="3872710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Investment: $649.9 mil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Financial </a:t>
                    </a: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Close: Yes</a:t>
                    </a:r>
                  </a:p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Status</a:t>
                    </a: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 </a:t>
                    </a: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initial works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338818" y="5087941"/>
                    <a:ext cx="2324100" cy="1371598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Model: Design, Finance, Build, Operate, Maintain and </a:t>
                    </a: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Transfer (2048)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Sector: Transport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338818" y="1437619"/>
                    <a:ext cx="2324100" cy="1142999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Project: Construction of dual carriage way from </a:t>
                    </a:r>
                    <a:r>
                      <a:rPr lang="en-US" kern="0" dirty="0" err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Lusak</a:t>
                    </a:r>
                    <a:r>
                      <a:rPr lang="en-US" kern="0" dirty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 to Ndola</a:t>
                    </a:r>
                    <a:endParaRPr lang="en-US" kern="0" dirty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38818" y="2640674"/>
                    <a:ext cx="2324100" cy="1142999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>
                      <a:defRPr/>
                    </a:pPr>
                    <a:r>
                      <a:rPr lang="en-US" kern="0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CA: RDA-MIHUD</a:t>
                    </a:r>
                  </a:p>
                </p:txBody>
              </p:sp>
            </p:grpSp>
          </p:grpSp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29866" t="30228" r="52857" b="42377"/>
            <a:stretch/>
          </p:blipFill>
          <p:spPr>
            <a:xfrm>
              <a:off x="2676054" y="1496995"/>
              <a:ext cx="1943100" cy="173221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2277" t="28323" r="81785" b="44759"/>
            <a:stretch/>
          </p:blipFill>
          <p:spPr>
            <a:xfrm>
              <a:off x="2676053" y="3334662"/>
              <a:ext cx="1943100" cy="184512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/>
            <a:srcRect l="30469" t="38090" r="54263" b="34754"/>
            <a:stretch/>
          </p:blipFill>
          <p:spPr>
            <a:xfrm>
              <a:off x="7478486" y="1432375"/>
              <a:ext cx="1861458" cy="18614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/>
            <a:srcRect l="58214" t="38090" r="26206" b="34754"/>
            <a:stretch/>
          </p:blipFill>
          <p:spPr>
            <a:xfrm>
              <a:off x="7478486" y="3350990"/>
              <a:ext cx="1899557" cy="186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97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86394" y="506185"/>
            <a:ext cx="11875069" cy="6114525"/>
            <a:chOff x="53067" y="781562"/>
            <a:chExt cx="12081805" cy="5872632"/>
          </a:xfrm>
        </p:grpSpPr>
        <p:sp>
          <p:nvSpPr>
            <p:cNvPr id="22" name="Pentagon 21"/>
            <p:cNvSpPr/>
            <p:nvPr/>
          </p:nvSpPr>
          <p:spPr>
            <a:xfrm>
              <a:off x="53067" y="781562"/>
              <a:ext cx="12081805" cy="710529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Century Gothic" panose="020B0502020202020204" pitchFamily="34" charset="0"/>
                </a:rPr>
                <a:t>Sample of projects implemented through PPPs at different stages as a way of leveraging private sector </a:t>
              </a:r>
              <a:r>
                <a:rPr lang="en-US" sz="2000" dirty="0" smtClean="0">
                  <a:latin typeface="Century Gothic" panose="020B0502020202020204" pitchFamily="34" charset="0"/>
                </a:rPr>
                <a:t>participation ($734.5 mil)</a:t>
              </a:r>
              <a:endParaRPr lang="en-US" sz="2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511883" y="1627283"/>
              <a:ext cx="7206354" cy="5026911"/>
              <a:chOff x="2609857" y="1676270"/>
              <a:chExt cx="7206354" cy="502691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475783" y="1701430"/>
                <a:ext cx="2340428" cy="5001751"/>
                <a:chOff x="7475783" y="1701430"/>
                <a:chExt cx="2340428" cy="5001751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7475783" y="4124241"/>
                  <a:ext cx="2324100" cy="1142999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Investment: $35.6 mill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Financial 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Close: Yes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Status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: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In operation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7475783" y="5350631"/>
                  <a:ext cx="2324100" cy="1352550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Model: Design, Finance, Build, Operate, Maintain and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Transfer (2047)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Sector: Transport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7475783" y="1701430"/>
                  <a:ext cx="2324100" cy="1142999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Project: 35 km of road to board post with DR Congo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492111" y="2911491"/>
                  <a:ext cx="2324100" cy="1142999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CA: RDA-MIHUD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609857" y="1676270"/>
                <a:ext cx="2324100" cy="4820004"/>
                <a:chOff x="209550" y="1667937"/>
                <a:chExt cx="2324100" cy="4820004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09550" y="4104538"/>
                  <a:ext cx="2324100" cy="1142999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Investment: $20 mill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Financial 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Close: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Yes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Status: Handed back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09550" y="5344942"/>
                  <a:ext cx="2324100" cy="1142999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Model: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Build, Operate  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and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Transfer (12yrs-2023)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Sector: Trade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17722" y="1667937"/>
                  <a:ext cx="2315928" cy="1142999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Project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: One-Stop Border 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Post-</a:t>
                  </a:r>
                  <a:r>
                    <a:rPr kumimoji="0" lang="en-US" sz="18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Copperbelt</a:t>
                  </a: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Province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09550" y="2886237"/>
                  <a:ext cx="2324100" cy="1142999"/>
                </a:xfrm>
                <a:prstGeom prst="rect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CA: ZRA-</a:t>
                  </a:r>
                  <a:r>
                    <a:rPr kumimoji="0" lang="en-US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MoFNP</a:t>
                  </a: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/MCTI</a:t>
                  </a:r>
                </a:p>
              </p:txBody>
            </p:sp>
          </p:grpSp>
        </p:grp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/>
          <a:srcRect l="2545" t="32849" r="82532" b="40948"/>
          <a:stretch/>
        </p:blipFill>
        <p:spPr>
          <a:xfrm>
            <a:off x="629859" y="1386741"/>
            <a:ext cx="1819428" cy="1796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59012" t="31728" r="26043" b="42376"/>
          <a:stretch/>
        </p:blipFill>
        <p:spPr>
          <a:xfrm>
            <a:off x="629859" y="3399849"/>
            <a:ext cx="1822146" cy="17749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58214" t="38090" r="26206" b="34754"/>
          <a:stretch/>
        </p:blipFill>
        <p:spPr>
          <a:xfrm>
            <a:off x="5194880" y="1412937"/>
            <a:ext cx="1899557" cy="186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48397D13837C43B684B08DAD64BF8C" ma:contentTypeVersion="18" ma:contentTypeDescription="Create a new document." ma:contentTypeScope="" ma:versionID="810e17ca10e83ad5348d473f9d5a6355">
  <xsd:schema xmlns:xsd="http://www.w3.org/2001/XMLSchema" xmlns:xs="http://www.w3.org/2001/XMLSchema" xmlns:p="http://schemas.microsoft.com/office/2006/metadata/properties" xmlns:ns2="0360f195-d042-45e7-aa5c-1d93fc6d8805" xmlns:ns3="2c1232c3-bf45-45cd-a7a3-d01a7b037b08" xmlns:ns4="985ec44e-1bab-4c0b-9df0-6ba128686fc9" targetNamespace="http://schemas.microsoft.com/office/2006/metadata/properties" ma:root="true" ma:fieldsID="a176d987605f127d4c25f8d2ac5a9d68" ns2:_="" ns3:_="" ns4:_="">
    <xsd:import namespace="0360f195-d042-45e7-aa5c-1d93fc6d8805"/>
    <xsd:import namespace="2c1232c3-bf45-45cd-a7a3-d01a7b037b08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0f195-d042-45e7-aa5c-1d93fc6d8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232c3-bf45-45cd-a7a3-d01a7b037b0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d78fce9-2da3-4d03-a5f8-37ed766bb2ae}" ma:internalName="TaxCatchAll" ma:showField="CatchAllData" ma:web="2c1232c3-bf45-45cd-a7a3-d01a7b037b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AB0E05-C51A-4C64-A364-8C483FC6B752}"/>
</file>

<file path=customXml/itemProps2.xml><?xml version="1.0" encoding="utf-8"?>
<ds:datastoreItem xmlns:ds="http://schemas.openxmlformats.org/officeDocument/2006/customXml" ds:itemID="{FB9D2663-971F-4191-9231-9D266D579488}"/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965</Words>
  <Application>Microsoft Office PowerPoint</Application>
  <PresentationFormat>Widescreen</PresentationFormat>
  <Paragraphs>185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Cambria</vt:lpstr>
      <vt:lpstr>Century Gothic</vt:lpstr>
      <vt:lpstr>Corbel</vt:lpstr>
      <vt:lpstr>DengXian</vt:lpstr>
      <vt:lpstr>Gill Sans MT</vt:lpstr>
      <vt:lpstr>Karla</vt:lpstr>
      <vt:lpstr>Lato Heavy</vt:lpstr>
      <vt:lpstr>Lato Light</vt:lpstr>
      <vt:lpstr>Roboto Medium</vt:lpstr>
      <vt:lpstr>Times New Roman</vt:lpstr>
      <vt:lpstr>Wingdings</vt:lpstr>
      <vt:lpstr>Office Theme</vt:lpstr>
      <vt:lpstr>1_Office Theme</vt:lpstr>
      <vt:lpstr>Retrospect</vt:lpstr>
      <vt:lpstr>2_Office Theme</vt:lpstr>
      <vt:lpstr>3_Office Theme</vt:lpstr>
      <vt:lpstr>REPUBLIC OF ZAMBIA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collinsmudenda</dc:creator>
  <cp:lastModifiedBy>collinsmudenda</cp:lastModifiedBy>
  <cp:revision>60</cp:revision>
  <dcterms:created xsi:type="dcterms:W3CDTF">2021-07-25T09:14:24Z</dcterms:created>
  <dcterms:modified xsi:type="dcterms:W3CDTF">2024-04-24T11:02:01Z</dcterms:modified>
</cp:coreProperties>
</file>