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12192000"/>
  <p:embeddedFontLst>
    <p:embeddedFont>
      <p:font typeface="Roboto" panose="02000000000000000000" pitchFamily="2" charset="0"/>
      <p:regular r:id="rId18"/>
      <p:bold r:id="rId19"/>
      <p:italic r:id="rId20"/>
      <p:boldItalic r:id="rId21"/>
    </p:embeddedFont>
    <p:embeddedFont>
      <p:font typeface="Roboto Slab" pitchFamily="2"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58"/>
  </p:normalViewPr>
  <p:slideViewPr>
    <p:cSldViewPr snapToGrid="0" snapToObjects="1">
      <p:cViewPr varScale="1">
        <p:scale>
          <a:sx n="121" d="100"/>
          <a:sy n="121" d="100"/>
        </p:scale>
        <p:origin x="7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95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07.svg"/><Relationship Id="rId13" Type="http://schemas.openxmlformats.org/officeDocument/2006/relationships/image" Target="../media/image112.png"/><Relationship Id="rId18" Type="http://schemas.openxmlformats.org/officeDocument/2006/relationships/image" Target="../media/image117.svg"/><Relationship Id="rId3" Type="http://schemas.openxmlformats.org/officeDocument/2006/relationships/image" Target="../media/image30.png"/><Relationship Id="rId7" Type="http://schemas.openxmlformats.org/officeDocument/2006/relationships/image" Target="../media/image106.png"/><Relationship Id="rId12" Type="http://schemas.openxmlformats.org/officeDocument/2006/relationships/image" Target="../media/image111.svg"/><Relationship Id="rId17" Type="http://schemas.openxmlformats.org/officeDocument/2006/relationships/image" Target="../media/image116.png"/><Relationship Id="rId2" Type="http://schemas.openxmlformats.org/officeDocument/2006/relationships/notesSlide" Target="../notesSlides/notesSlide10.xml"/><Relationship Id="rId16" Type="http://schemas.openxmlformats.org/officeDocument/2006/relationships/image" Target="../media/image115.svg"/><Relationship Id="rId1" Type="http://schemas.openxmlformats.org/officeDocument/2006/relationships/slideLayout" Target="../slideLayouts/slideLayout1.xml"/><Relationship Id="rId6" Type="http://schemas.openxmlformats.org/officeDocument/2006/relationships/image" Target="../media/image105.sv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114.png"/><Relationship Id="rId10" Type="http://schemas.openxmlformats.org/officeDocument/2006/relationships/image" Target="../media/image109.svg"/><Relationship Id="rId19" Type="http://schemas.openxmlformats.org/officeDocument/2006/relationships/image" Target="../media/image4.png"/><Relationship Id="rId4" Type="http://schemas.openxmlformats.org/officeDocument/2006/relationships/image" Target="../media/image31.svg"/><Relationship Id="rId9" Type="http://schemas.openxmlformats.org/officeDocument/2006/relationships/image" Target="../media/image108.png"/><Relationship Id="rId14" Type="http://schemas.openxmlformats.org/officeDocument/2006/relationships/image" Target="../media/image113.svg"/></Relationships>
</file>

<file path=ppt/slides/_rels/slide1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9.sv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8.png"/><Relationship Id="rId7" Type="http://schemas.openxmlformats.org/officeDocument/2006/relationships/image" Target="../media/image1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99.svg"/></Relationships>
</file>

<file path=ppt/slides/_rels/slide13.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sv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30.png"/></Relationships>
</file>

<file path=ppt/slides/_rels/slide1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3.png"/><Relationship Id="rId4" Type="http://schemas.openxmlformats.org/officeDocument/2006/relationships/image" Target="../media/image132.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svg"/><Relationship Id="rId11" Type="http://schemas.openxmlformats.org/officeDocument/2006/relationships/image" Target="../media/image4.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15.sv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13" Type="http://schemas.openxmlformats.org/officeDocument/2006/relationships/image" Target="../media/image50.svg"/><Relationship Id="rId18" Type="http://schemas.openxmlformats.org/officeDocument/2006/relationships/image" Target="../media/image55.png"/><Relationship Id="rId26" Type="http://schemas.openxmlformats.org/officeDocument/2006/relationships/image" Target="../media/image63.png"/><Relationship Id="rId39" Type="http://schemas.openxmlformats.org/officeDocument/2006/relationships/image" Target="../media/image76.svg"/><Relationship Id="rId21" Type="http://schemas.openxmlformats.org/officeDocument/2006/relationships/image" Target="../media/image58.svg"/><Relationship Id="rId34" Type="http://schemas.openxmlformats.org/officeDocument/2006/relationships/image" Target="../media/image71.png"/><Relationship Id="rId42" Type="http://schemas.openxmlformats.org/officeDocument/2006/relationships/image" Target="../media/image79.png"/><Relationship Id="rId47" Type="http://schemas.openxmlformats.org/officeDocument/2006/relationships/image" Target="../media/image84.svg"/><Relationship Id="rId50" Type="http://schemas.openxmlformats.org/officeDocument/2006/relationships/image" Target="../media/image87.png"/><Relationship Id="rId55" Type="http://schemas.openxmlformats.org/officeDocument/2006/relationships/image" Target="../media/image92.svg"/><Relationship Id="rId7" Type="http://schemas.openxmlformats.org/officeDocument/2006/relationships/image" Target="../media/image44.png"/><Relationship Id="rId2" Type="http://schemas.openxmlformats.org/officeDocument/2006/relationships/notesSlide" Target="../notesSlides/notesSlide8.xml"/><Relationship Id="rId16" Type="http://schemas.openxmlformats.org/officeDocument/2006/relationships/image" Target="../media/image53.png"/><Relationship Id="rId29" Type="http://schemas.openxmlformats.org/officeDocument/2006/relationships/image" Target="../media/image66.svg"/><Relationship Id="rId11" Type="http://schemas.openxmlformats.org/officeDocument/2006/relationships/image" Target="../media/image48.svg"/><Relationship Id="rId24" Type="http://schemas.openxmlformats.org/officeDocument/2006/relationships/image" Target="../media/image61.png"/><Relationship Id="rId32" Type="http://schemas.openxmlformats.org/officeDocument/2006/relationships/image" Target="../media/image69.png"/><Relationship Id="rId37" Type="http://schemas.openxmlformats.org/officeDocument/2006/relationships/image" Target="../media/image74.svg"/><Relationship Id="rId40" Type="http://schemas.openxmlformats.org/officeDocument/2006/relationships/image" Target="../media/image77.png"/><Relationship Id="rId45" Type="http://schemas.openxmlformats.org/officeDocument/2006/relationships/image" Target="../media/image82.svg"/><Relationship Id="rId53" Type="http://schemas.openxmlformats.org/officeDocument/2006/relationships/image" Target="../media/image90.svg"/><Relationship Id="rId58" Type="http://schemas.openxmlformats.org/officeDocument/2006/relationships/image" Target="../media/image95.png"/><Relationship Id="rId5" Type="http://schemas.openxmlformats.org/officeDocument/2006/relationships/image" Target="../media/image42.png"/><Relationship Id="rId19" Type="http://schemas.openxmlformats.org/officeDocument/2006/relationships/image" Target="../media/image56.svg"/><Relationship Id="rId4" Type="http://schemas.openxmlformats.org/officeDocument/2006/relationships/image" Target="../media/image41.svg"/><Relationship Id="rId9" Type="http://schemas.openxmlformats.org/officeDocument/2006/relationships/image" Target="../media/image46.sv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64.svg"/><Relationship Id="rId30" Type="http://schemas.openxmlformats.org/officeDocument/2006/relationships/image" Target="../media/image67.png"/><Relationship Id="rId35" Type="http://schemas.openxmlformats.org/officeDocument/2006/relationships/image" Target="../media/image72.svg"/><Relationship Id="rId43" Type="http://schemas.openxmlformats.org/officeDocument/2006/relationships/image" Target="../media/image80.svg"/><Relationship Id="rId48" Type="http://schemas.openxmlformats.org/officeDocument/2006/relationships/image" Target="../media/image85.png"/><Relationship Id="rId56" Type="http://schemas.openxmlformats.org/officeDocument/2006/relationships/image" Target="../media/image93.png"/><Relationship Id="rId8" Type="http://schemas.openxmlformats.org/officeDocument/2006/relationships/image" Target="../media/image45.svg"/><Relationship Id="rId51" Type="http://schemas.openxmlformats.org/officeDocument/2006/relationships/image" Target="../media/image88.svg"/><Relationship Id="rId3" Type="http://schemas.openxmlformats.org/officeDocument/2006/relationships/image" Target="../media/image40.png"/><Relationship Id="rId12" Type="http://schemas.openxmlformats.org/officeDocument/2006/relationships/image" Target="../media/image49.png"/><Relationship Id="rId17" Type="http://schemas.openxmlformats.org/officeDocument/2006/relationships/image" Target="../media/image54.svg"/><Relationship Id="rId25" Type="http://schemas.openxmlformats.org/officeDocument/2006/relationships/image" Target="../media/image62.svg"/><Relationship Id="rId33" Type="http://schemas.openxmlformats.org/officeDocument/2006/relationships/image" Target="../media/image70.svg"/><Relationship Id="rId38" Type="http://schemas.openxmlformats.org/officeDocument/2006/relationships/image" Target="../media/image75.png"/><Relationship Id="rId46" Type="http://schemas.openxmlformats.org/officeDocument/2006/relationships/image" Target="../media/image83.png"/><Relationship Id="rId59" Type="http://schemas.openxmlformats.org/officeDocument/2006/relationships/image" Target="../media/image96.png"/><Relationship Id="rId20" Type="http://schemas.openxmlformats.org/officeDocument/2006/relationships/image" Target="../media/image57.png"/><Relationship Id="rId41" Type="http://schemas.openxmlformats.org/officeDocument/2006/relationships/image" Target="../media/image78.svg"/><Relationship Id="rId54" Type="http://schemas.openxmlformats.org/officeDocument/2006/relationships/image" Target="../media/image91.png"/><Relationship Id="rId1" Type="http://schemas.openxmlformats.org/officeDocument/2006/relationships/slideLayout" Target="../slideLayouts/slideLayout1.xml"/><Relationship Id="rId6" Type="http://schemas.openxmlformats.org/officeDocument/2006/relationships/image" Target="../media/image43.svg"/><Relationship Id="rId15" Type="http://schemas.openxmlformats.org/officeDocument/2006/relationships/image" Target="../media/image52.svg"/><Relationship Id="rId23" Type="http://schemas.openxmlformats.org/officeDocument/2006/relationships/image" Target="../media/image60.svg"/><Relationship Id="rId28" Type="http://schemas.openxmlformats.org/officeDocument/2006/relationships/image" Target="../media/image65.png"/><Relationship Id="rId36" Type="http://schemas.openxmlformats.org/officeDocument/2006/relationships/image" Target="../media/image73.png"/><Relationship Id="rId49" Type="http://schemas.openxmlformats.org/officeDocument/2006/relationships/image" Target="../media/image86.svg"/><Relationship Id="rId57" Type="http://schemas.openxmlformats.org/officeDocument/2006/relationships/image" Target="../media/image94.svg"/><Relationship Id="rId10" Type="http://schemas.openxmlformats.org/officeDocument/2006/relationships/image" Target="../media/image47.png"/><Relationship Id="rId31" Type="http://schemas.openxmlformats.org/officeDocument/2006/relationships/image" Target="../media/image68.svg"/><Relationship Id="rId44" Type="http://schemas.openxmlformats.org/officeDocument/2006/relationships/image" Target="../media/image81.png"/><Relationship Id="rId52" Type="http://schemas.openxmlformats.org/officeDocument/2006/relationships/image" Target="../media/image89.png"/><Relationship Id="rId60" Type="http://schemas.openxmlformats.org/officeDocument/2006/relationships/image" Target="../media/image97.svg"/></Relationships>
</file>

<file path=ppt/slides/_rels/slide9.xml.rels><?xml version="1.0" encoding="UTF-8" standalone="yes"?>
<Relationships xmlns="http://schemas.openxmlformats.org/package/2006/relationships"><Relationship Id="rId8" Type="http://schemas.openxmlformats.org/officeDocument/2006/relationships/image" Target="../media/image103.sv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1.svg"/><Relationship Id="rId5" Type="http://schemas.openxmlformats.org/officeDocument/2006/relationships/image" Target="../media/image100.png"/><Relationship Id="rId4" Type="http://schemas.openxmlformats.org/officeDocument/2006/relationships/image" Target="../media/image99.sv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Object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3794" cy="6865808"/>
          </a:xfrm>
          <a:prstGeom prst="rect">
            <a:avLst/>
          </a:prstGeom>
        </p:spPr>
      </p:pic>
      <p:sp>
        <p:nvSpPr>
          <p:cNvPr id="3" name="Object 2"/>
          <p:cNvSpPr/>
          <p:nvPr/>
        </p:nvSpPr>
        <p:spPr>
          <a:xfrm>
            <a:off x="495176" y="4571824"/>
            <a:ext cx="10066360" cy="206819"/>
          </a:xfrm>
          <a:prstGeom prst="rect">
            <a:avLst/>
          </a:prstGeom>
          <a:noFill/>
        </p:spPr>
        <p:txBody>
          <a:bodyPr wrap="square" lIns="0" tIns="0" rIns="0" bIns="0" rtlCol="0" anchor="t"/>
          <a:lstStyle/>
          <a:p>
            <a:pPr algn="l">
              <a:lnSpc>
                <a:spcPts val="1629"/>
              </a:lnSpc>
              <a:buNone/>
            </a:pPr>
            <a:r>
              <a:rPr lang="en-US" sz="1208" b="1" kern="0" spc="121" dirty="0">
                <a:solidFill>
                  <a:srgbClr val="181818">
                    <a:alpha val="80000"/>
                  </a:srgbClr>
                </a:solidFill>
                <a:latin typeface="Roboto" pitchFamily="34" charset="0"/>
                <a:ea typeface="Roboto" pitchFamily="34" charset="-122"/>
                <a:cs typeface="Roboto" pitchFamily="34" charset="-120"/>
              </a:rPr>
              <a:t>STEPPING TOWARDS SUCCESS IN INFRASTRUCTURE INVESTMENT</a:t>
            </a:r>
            <a:endParaRPr lang="en-US" dirty="0"/>
          </a:p>
        </p:txBody>
      </p:sp>
      <p:sp>
        <p:nvSpPr>
          <p:cNvPr id="4" name="Object 3"/>
          <p:cNvSpPr/>
          <p:nvPr/>
        </p:nvSpPr>
        <p:spPr>
          <a:xfrm>
            <a:off x="358544" y="4904223"/>
            <a:ext cx="10066360" cy="973539"/>
          </a:xfrm>
          <a:prstGeom prst="rect">
            <a:avLst/>
          </a:prstGeom>
          <a:noFill/>
        </p:spPr>
        <p:txBody>
          <a:bodyPr wrap="square" lIns="0" tIns="0" rIns="0" bIns="0" rtlCol="0" anchor="t"/>
          <a:lstStyle/>
          <a:p>
            <a:pPr algn="l">
              <a:lnSpc>
                <a:spcPts val="7668"/>
              </a:lnSpc>
              <a:spcBef>
                <a:spcPts val="970"/>
              </a:spcBef>
              <a:buNone/>
            </a:pPr>
            <a:r>
              <a:rPr lang="en-US" sz="6750" b="1" dirty="0">
                <a:solidFill>
                  <a:srgbClr val="181818">
                    <a:alpha val="80000"/>
                  </a:srgbClr>
                </a:solidFill>
                <a:latin typeface="Roboto Slab" pitchFamily="34" charset="0"/>
                <a:ea typeface="Roboto Slab" pitchFamily="34" charset="-122"/>
                <a:cs typeface="Roboto Slab" pitchFamily="34" charset="-120"/>
              </a:rPr>
              <a:t> STAIRS</a:t>
            </a:r>
            <a:endParaRPr lang="en-US" dirty="0"/>
          </a:p>
        </p:txBody>
      </p:sp>
      <p:sp>
        <p:nvSpPr>
          <p:cNvPr id="5" name="Object 4"/>
          <p:cNvSpPr/>
          <p:nvPr/>
        </p:nvSpPr>
        <p:spPr>
          <a:xfrm>
            <a:off x="495176" y="6007656"/>
            <a:ext cx="10066360" cy="341401"/>
          </a:xfrm>
          <a:prstGeom prst="rect">
            <a:avLst/>
          </a:prstGeom>
          <a:noFill/>
        </p:spPr>
        <p:txBody>
          <a:bodyPr wrap="square" lIns="0" tIns="0" rIns="0" bIns="0" rtlCol="0" anchor="t"/>
          <a:lstStyle/>
          <a:p>
            <a:pPr algn="l">
              <a:lnSpc>
                <a:spcPts val="2689"/>
              </a:lnSpc>
              <a:spcBef>
                <a:spcPts val="1003"/>
              </a:spcBef>
              <a:buNone/>
            </a:pPr>
            <a:r>
              <a:rPr lang="en-US" sz="1721" kern="0" spc="52" dirty="0">
                <a:solidFill>
                  <a:srgbClr val="181818">
                    <a:alpha val="80000"/>
                  </a:srgbClr>
                </a:solidFill>
                <a:latin typeface="Roboto" pitchFamily="34" charset="0"/>
                <a:ea typeface="Roboto" pitchFamily="34" charset="-122"/>
                <a:cs typeface="Roboto" pitchFamily="34" charset="-120"/>
              </a:rPr>
              <a:t>Self- Assessment Tool for Appraising Investment Readiness in Sustainable Infrastructure</a:t>
            </a:r>
            <a:endParaRPr lang="en-US" dirty="0"/>
          </a:p>
        </p:txBody>
      </p:sp>
      <p:pic>
        <p:nvPicPr>
          <p:cNvPr id="6" name="Object 5"/>
          <p:cNvPicPr>
            <a:picLocks noChangeAspect="1"/>
          </p:cNvPicPr>
          <p:nvPr/>
        </p:nvPicPr>
        <p:blipFill>
          <a:blip r:embed="rId5"/>
          <a:srcRect l="7346" t="28717" r="7346" b="28717"/>
          <a:stretch/>
        </p:blipFill>
        <p:spPr>
          <a:xfrm>
            <a:off x="114271" y="0"/>
            <a:ext cx="12074681" cy="4018545"/>
          </a:xfrm>
          <a:prstGeom prst="rect">
            <a:avLst/>
          </a:prstGeom>
        </p:spPr>
      </p:pic>
      <p:pic>
        <p:nvPicPr>
          <p:cNvPr id="7" name="Object 6"/>
          <p:cNvPicPr>
            <a:picLocks noChangeAspect="1"/>
          </p:cNvPicPr>
          <p:nvPr/>
        </p:nvPicPr>
        <p:blipFill>
          <a:blip r:embed="rId6"/>
          <a:srcRect/>
          <a:stretch/>
        </p:blipFill>
        <p:spPr>
          <a:xfrm>
            <a:off x="9875946" y="118329"/>
            <a:ext cx="2256901" cy="500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2" name="Object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85704" cy="1752162"/>
          </a:xfrm>
          <a:prstGeom prst="rect">
            <a:avLst/>
          </a:prstGeom>
        </p:spPr>
      </p:pic>
      <p:sp>
        <p:nvSpPr>
          <p:cNvPr id="3" name="Object 2"/>
          <p:cNvSpPr/>
          <p:nvPr/>
        </p:nvSpPr>
        <p:spPr>
          <a:xfrm>
            <a:off x="0" y="0"/>
            <a:ext cx="0" cy="274320"/>
          </a:xfrm>
          <a:prstGeom prst="rect">
            <a:avLst/>
          </a:prstGeom>
          <a:noFill/>
        </p:spPr>
        <p:txBody>
          <a:bodyPr/>
          <a:lstStyle/>
          <a:p>
            <a:endParaRPr lang="en-US"/>
          </a:p>
        </p:txBody>
      </p:sp>
      <p:sp>
        <p:nvSpPr>
          <p:cNvPr id="4" name="Object 3"/>
          <p:cNvSpPr/>
          <p:nvPr/>
        </p:nvSpPr>
        <p:spPr>
          <a:xfrm>
            <a:off x="476131" y="817532"/>
            <a:ext cx="12188952" cy="540855"/>
          </a:xfrm>
          <a:prstGeom prst="rect">
            <a:avLst/>
          </a:prstGeom>
          <a:noFill/>
        </p:spPr>
        <p:txBody>
          <a:bodyPr wrap="square" lIns="0" tIns="0" rIns="0" bIns="0" rtlCol="0" anchor="t"/>
          <a:lstStyle/>
          <a:p>
            <a:pPr algn="l">
              <a:lnSpc>
                <a:spcPts val="4260"/>
              </a:lnSpc>
              <a:spcBef>
                <a:spcPts val="985"/>
              </a:spcBef>
              <a:buNone/>
            </a:pPr>
            <a:r>
              <a:rPr lang="en-US" sz="3750" b="1" dirty="0">
                <a:solidFill>
                  <a:srgbClr val="181818">
                    <a:alpha val="80000"/>
                  </a:srgbClr>
                </a:solidFill>
                <a:latin typeface="Roboto Slab" pitchFamily="34" charset="0"/>
                <a:ea typeface="Roboto Slab" pitchFamily="34" charset="-122"/>
                <a:cs typeface="Roboto Slab" pitchFamily="34" charset="-120"/>
              </a:rPr>
              <a:t>Interpretation of Results </a:t>
            </a:r>
            <a:endParaRPr lang="en-US" dirty="0"/>
          </a:p>
        </p:txBody>
      </p:sp>
      <p:pic>
        <p:nvPicPr>
          <p:cNvPr id="5" name="Object 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904524"/>
            <a:ext cx="12198475" cy="3913796"/>
          </a:xfrm>
          <a:prstGeom prst="rect">
            <a:avLst/>
          </a:prstGeom>
        </p:spPr>
      </p:pic>
      <p:sp>
        <p:nvSpPr>
          <p:cNvPr id="6" name="Object 5"/>
          <p:cNvSpPr/>
          <p:nvPr/>
        </p:nvSpPr>
        <p:spPr>
          <a:xfrm>
            <a:off x="371382" y="5072952"/>
            <a:ext cx="1256986" cy="402777"/>
          </a:xfrm>
          <a:prstGeom prst="rect">
            <a:avLst/>
          </a:prstGeom>
          <a:noFill/>
        </p:spPr>
        <p:txBody>
          <a:bodyPr wrap="square" lIns="0" tIns="0" rIns="0" bIns="0" rtlCol="0" anchor="ctr"/>
          <a:lstStyle/>
          <a:p>
            <a:pPr algn="ctr">
              <a:lnSpc>
                <a:spcPts val="1586"/>
              </a:lnSpc>
              <a:buNone/>
            </a:pPr>
            <a:r>
              <a:rPr lang="en-US" sz="1176" b="1" kern="0" spc="118" dirty="0">
                <a:solidFill>
                  <a:srgbClr val="181818">
                    <a:alpha val="80000"/>
                  </a:srgbClr>
                </a:solidFill>
                <a:latin typeface="Roboto" pitchFamily="34" charset="0"/>
                <a:ea typeface="Roboto" pitchFamily="34" charset="-122"/>
                <a:cs typeface="Roboto" pitchFamily="34" charset="-120"/>
              </a:rPr>
              <a:t>PROJECT PROPOSAL</a:t>
            </a:r>
            <a:endParaRPr lang="en-US" dirty="0"/>
          </a:p>
        </p:txBody>
      </p:sp>
      <p:sp>
        <p:nvSpPr>
          <p:cNvPr id="7" name="Object 6"/>
          <p:cNvSpPr/>
          <p:nvPr/>
        </p:nvSpPr>
        <p:spPr>
          <a:xfrm>
            <a:off x="10617720" y="2389359"/>
            <a:ext cx="1256986" cy="345195"/>
          </a:xfrm>
          <a:prstGeom prst="rect">
            <a:avLst/>
          </a:prstGeom>
          <a:noFill/>
        </p:spPr>
        <p:txBody>
          <a:bodyPr wrap="square" lIns="0" tIns="0" rIns="0" bIns="0" rtlCol="0" anchor="t"/>
          <a:lstStyle/>
          <a:p>
            <a:pPr algn="l">
              <a:lnSpc>
                <a:spcPts val="1360"/>
              </a:lnSpc>
              <a:buNone/>
            </a:pPr>
            <a:r>
              <a:rPr lang="en-US" sz="1008" b="1" kern="0" spc="101" dirty="0">
                <a:solidFill>
                  <a:srgbClr val="181818">
                    <a:alpha val="80000"/>
                  </a:srgbClr>
                </a:solidFill>
                <a:latin typeface="Roboto" pitchFamily="34" charset="0"/>
                <a:ea typeface="Roboto" pitchFamily="34" charset="-122"/>
                <a:cs typeface="Roboto" pitchFamily="34" charset="-120"/>
              </a:rPr>
              <a:t>BANKABLE PROJECT</a:t>
            </a:r>
            <a:endParaRPr lang="en-US" dirty="0"/>
          </a:p>
        </p:txBody>
      </p:sp>
      <p:pic>
        <p:nvPicPr>
          <p:cNvPr id="8" name="Object 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36786" y="2056886"/>
            <a:ext cx="371382" cy="495176"/>
          </a:xfrm>
          <a:prstGeom prst="rect">
            <a:avLst/>
          </a:prstGeom>
        </p:spPr>
      </p:pic>
      <p:sp>
        <p:nvSpPr>
          <p:cNvPr id="9" name="Object 8"/>
          <p:cNvSpPr/>
          <p:nvPr/>
        </p:nvSpPr>
        <p:spPr>
          <a:xfrm>
            <a:off x="3218645" y="4724781"/>
            <a:ext cx="1675981" cy="161810"/>
          </a:xfrm>
          <a:prstGeom prst="rect">
            <a:avLst/>
          </a:prstGeom>
          <a:noFill/>
        </p:spPr>
        <p:txBody>
          <a:bodyPr wrap="square" lIns="0" tIns="0" rIns="0" bIns="0" rtlCol="0" anchor="t"/>
          <a:lstStyle/>
          <a:p>
            <a:pPr algn="l">
              <a:lnSpc>
                <a:spcPts val="1275"/>
              </a:lnSpc>
              <a:buNone/>
            </a:pPr>
            <a:r>
              <a:rPr lang="en-US" sz="945" b="1" kern="0" spc="95" dirty="0">
                <a:solidFill>
                  <a:srgbClr val="181818">
                    <a:alpha val="80000"/>
                  </a:srgbClr>
                </a:solidFill>
                <a:latin typeface="Roboto" pitchFamily="34" charset="0"/>
                <a:ea typeface="Roboto" pitchFamily="34" charset="-122"/>
                <a:cs typeface="Roboto" pitchFamily="34" charset="-120"/>
              </a:rPr>
              <a:t>IDEATION</a:t>
            </a:r>
            <a:endParaRPr lang="en-US" dirty="0"/>
          </a:p>
        </p:txBody>
      </p:sp>
      <p:sp>
        <p:nvSpPr>
          <p:cNvPr id="10" name="Object 9"/>
          <p:cNvSpPr/>
          <p:nvPr/>
        </p:nvSpPr>
        <p:spPr>
          <a:xfrm>
            <a:off x="3218645" y="4969914"/>
            <a:ext cx="1675981" cy="182046"/>
          </a:xfrm>
          <a:prstGeom prst="rect">
            <a:avLst/>
          </a:prstGeom>
          <a:noFill/>
        </p:spPr>
        <p:txBody>
          <a:bodyPr wrap="square" lIns="0" tIns="0" rIns="0" bIns="0" rtlCol="0" anchor="t"/>
          <a:lstStyle/>
          <a:p>
            <a:pPr algn="l">
              <a:lnSpc>
                <a:spcPts val="1434"/>
              </a:lnSpc>
              <a:spcBef>
                <a:spcPts val="643"/>
              </a:spcBef>
              <a:buNone/>
            </a:pPr>
            <a:r>
              <a:rPr lang="en-US" sz="918" kern="0" spc="28" dirty="0">
                <a:solidFill>
                  <a:srgbClr val="181818">
                    <a:alpha val="80000"/>
                  </a:srgbClr>
                </a:solidFill>
                <a:latin typeface="Roboto" pitchFamily="34" charset="0"/>
                <a:ea typeface="Roboto" pitchFamily="34" charset="-122"/>
                <a:cs typeface="Roboto" pitchFamily="34" charset="-120"/>
              </a:rPr>
              <a:t>Score Rang 0-1</a:t>
            </a:r>
            <a:endParaRPr lang="en-US" dirty="0"/>
          </a:p>
        </p:txBody>
      </p:sp>
      <p:sp>
        <p:nvSpPr>
          <p:cNvPr id="11" name="Object 10"/>
          <p:cNvSpPr/>
          <p:nvPr/>
        </p:nvSpPr>
        <p:spPr>
          <a:xfrm>
            <a:off x="3218645" y="5224049"/>
            <a:ext cx="1675981" cy="364091"/>
          </a:xfrm>
          <a:prstGeom prst="rect">
            <a:avLst/>
          </a:prstGeom>
          <a:noFill/>
        </p:spPr>
        <p:txBody>
          <a:bodyPr wrap="square" lIns="0" tIns="0" rIns="0" bIns="0" rtlCol="0" anchor="t"/>
          <a:lstStyle/>
          <a:p>
            <a:pPr algn="l">
              <a:lnSpc>
                <a:spcPts val="1434"/>
              </a:lnSpc>
              <a:spcBef>
                <a:spcPts val="557"/>
              </a:spcBef>
              <a:buNone/>
            </a:pPr>
            <a:r>
              <a:rPr lang="en-US" sz="918" kern="0" spc="28" dirty="0">
                <a:solidFill>
                  <a:srgbClr val="181818">
                    <a:alpha val="80000"/>
                  </a:srgbClr>
                </a:solidFill>
                <a:latin typeface="Roboto" pitchFamily="34" charset="0"/>
                <a:ea typeface="Roboto" pitchFamily="34" charset="-122"/>
                <a:cs typeface="Roboto" pitchFamily="34" charset="-120"/>
              </a:rPr>
              <a:t>Lowest level of preparedness</a:t>
            </a:r>
            <a:endParaRPr lang="en-US" dirty="0"/>
          </a:p>
        </p:txBody>
      </p:sp>
      <p:sp>
        <p:nvSpPr>
          <p:cNvPr id="12" name="Object 11"/>
          <p:cNvSpPr/>
          <p:nvPr/>
        </p:nvSpPr>
        <p:spPr>
          <a:xfrm>
            <a:off x="2580630" y="4608947"/>
            <a:ext cx="495176" cy="495176"/>
          </a:xfrm>
          <a:prstGeom prst="ellipse">
            <a:avLst/>
          </a:prstGeom>
          <a:solidFill>
            <a:srgbClr val="004F98"/>
          </a:solidFill>
          <a:ln w="25400">
            <a:solidFill>
              <a:srgbClr val="FFFFFF"/>
            </a:solidFill>
            <a:prstDash val="solid"/>
            <a:miter lim="800000"/>
          </a:ln>
        </p:spPr>
        <p:txBody>
          <a:bodyPr/>
          <a:lstStyle/>
          <a:p>
            <a:endParaRPr lang="en-US"/>
          </a:p>
        </p:txBody>
      </p:sp>
      <p:sp>
        <p:nvSpPr>
          <p:cNvPr id="13" name="Object 12"/>
          <p:cNvSpPr/>
          <p:nvPr/>
        </p:nvSpPr>
        <p:spPr>
          <a:xfrm>
            <a:off x="2580630" y="4608947"/>
            <a:ext cx="495176" cy="495176"/>
          </a:xfrm>
          <a:prstGeom prst="ellipse">
            <a:avLst/>
          </a:prstGeom>
          <a:noFill/>
          <a:ln w="25400">
            <a:solidFill>
              <a:srgbClr val="FFFFFF"/>
            </a:solidFill>
            <a:prstDash val="solid"/>
            <a:miter lim="800000"/>
          </a:ln>
        </p:spPr>
        <p:txBody>
          <a:bodyPr/>
          <a:lstStyle/>
          <a:p>
            <a:endParaRPr lang="en-US"/>
          </a:p>
        </p:txBody>
      </p:sp>
      <p:pic>
        <p:nvPicPr>
          <p:cNvPr id="14" name="Object 13"/>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44075" y="4734676"/>
            <a:ext cx="171407" cy="247588"/>
          </a:xfrm>
          <a:prstGeom prst="rect">
            <a:avLst/>
          </a:prstGeom>
        </p:spPr>
      </p:pic>
      <p:sp>
        <p:nvSpPr>
          <p:cNvPr id="15" name="Object 14"/>
          <p:cNvSpPr/>
          <p:nvPr/>
        </p:nvSpPr>
        <p:spPr>
          <a:xfrm>
            <a:off x="3856661" y="2944051"/>
            <a:ext cx="1675981" cy="161810"/>
          </a:xfrm>
          <a:prstGeom prst="rect">
            <a:avLst/>
          </a:prstGeom>
          <a:noFill/>
        </p:spPr>
        <p:txBody>
          <a:bodyPr wrap="square" lIns="0" tIns="0" rIns="0" bIns="0" rtlCol="0" anchor="t"/>
          <a:lstStyle/>
          <a:p>
            <a:pPr algn="l">
              <a:lnSpc>
                <a:spcPts val="1275"/>
              </a:lnSpc>
              <a:buNone/>
            </a:pPr>
            <a:r>
              <a:rPr lang="en-US" sz="945" b="1" kern="0" spc="95" dirty="0">
                <a:solidFill>
                  <a:srgbClr val="181818">
                    <a:alpha val="80000"/>
                  </a:srgbClr>
                </a:solidFill>
                <a:latin typeface="Roboto" pitchFamily="34" charset="0"/>
                <a:ea typeface="Roboto" pitchFamily="34" charset="-122"/>
                <a:cs typeface="Roboto" pitchFamily="34" charset="-120"/>
              </a:rPr>
              <a:t>MAPPING</a:t>
            </a:r>
            <a:endParaRPr lang="en-US" dirty="0"/>
          </a:p>
        </p:txBody>
      </p:sp>
      <p:sp>
        <p:nvSpPr>
          <p:cNvPr id="16" name="Object 15"/>
          <p:cNvSpPr/>
          <p:nvPr/>
        </p:nvSpPr>
        <p:spPr>
          <a:xfrm>
            <a:off x="3856661" y="3189185"/>
            <a:ext cx="1675981" cy="182046"/>
          </a:xfrm>
          <a:prstGeom prst="rect">
            <a:avLst/>
          </a:prstGeom>
          <a:noFill/>
        </p:spPr>
        <p:txBody>
          <a:bodyPr wrap="square" lIns="0" tIns="0" rIns="0" bIns="0" rtlCol="0" anchor="t"/>
          <a:lstStyle/>
          <a:p>
            <a:pPr algn="l">
              <a:lnSpc>
                <a:spcPts val="1434"/>
              </a:lnSpc>
              <a:spcBef>
                <a:spcPts val="643"/>
              </a:spcBef>
              <a:buNone/>
            </a:pPr>
            <a:r>
              <a:rPr lang="en-US" sz="918" kern="0" spc="28" dirty="0">
                <a:solidFill>
                  <a:srgbClr val="181818">
                    <a:alpha val="80000"/>
                  </a:srgbClr>
                </a:solidFill>
                <a:latin typeface="Roboto" pitchFamily="34" charset="0"/>
                <a:ea typeface="Roboto" pitchFamily="34" charset="-122"/>
                <a:cs typeface="Roboto" pitchFamily="34" charset="-120"/>
              </a:rPr>
              <a:t>Score Range 1.1-2</a:t>
            </a:r>
            <a:endParaRPr lang="en-US" dirty="0"/>
          </a:p>
        </p:txBody>
      </p:sp>
      <p:sp>
        <p:nvSpPr>
          <p:cNvPr id="17" name="Object 16"/>
          <p:cNvSpPr/>
          <p:nvPr/>
        </p:nvSpPr>
        <p:spPr>
          <a:xfrm>
            <a:off x="3856661" y="3443319"/>
            <a:ext cx="1675981" cy="364091"/>
          </a:xfrm>
          <a:prstGeom prst="rect">
            <a:avLst/>
          </a:prstGeom>
          <a:noFill/>
        </p:spPr>
        <p:txBody>
          <a:bodyPr wrap="square" lIns="0" tIns="0" rIns="0" bIns="0" rtlCol="0" anchor="t"/>
          <a:lstStyle/>
          <a:p>
            <a:pPr algn="l">
              <a:lnSpc>
                <a:spcPts val="1434"/>
              </a:lnSpc>
              <a:spcBef>
                <a:spcPts val="557"/>
              </a:spcBef>
              <a:buNone/>
            </a:pPr>
            <a:r>
              <a:rPr lang="en-US" sz="918" kern="0" spc="28" dirty="0">
                <a:solidFill>
                  <a:srgbClr val="181818">
                    <a:alpha val="80000"/>
                  </a:srgbClr>
                </a:solidFill>
                <a:latin typeface="Roboto" pitchFamily="34" charset="0"/>
                <a:ea typeface="Roboto" pitchFamily="34" charset="-122"/>
                <a:cs typeface="Roboto" pitchFamily="34" charset="-120"/>
              </a:rPr>
              <a:t>Below average leevel of preparedness</a:t>
            </a:r>
            <a:endParaRPr lang="en-US" dirty="0"/>
          </a:p>
        </p:txBody>
      </p:sp>
      <p:sp>
        <p:nvSpPr>
          <p:cNvPr id="18" name="Object 17"/>
          <p:cNvSpPr/>
          <p:nvPr/>
        </p:nvSpPr>
        <p:spPr>
          <a:xfrm>
            <a:off x="3599550" y="2428268"/>
            <a:ext cx="495176" cy="495176"/>
          </a:xfrm>
          <a:prstGeom prst="ellipse">
            <a:avLst/>
          </a:prstGeom>
          <a:solidFill>
            <a:srgbClr val="004F98"/>
          </a:solidFill>
          <a:ln w="25400">
            <a:solidFill>
              <a:srgbClr val="FFFFFF"/>
            </a:solidFill>
            <a:prstDash val="solid"/>
            <a:miter lim="800000"/>
          </a:ln>
        </p:spPr>
        <p:txBody>
          <a:bodyPr/>
          <a:lstStyle/>
          <a:p>
            <a:endParaRPr lang="en-US"/>
          </a:p>
        </p:txBody>
      </p:sp>
      <p:sp>
        <p:nvSpPr>
          <p:cNvPr id="19" name="Object 18"/>
          <p:cNvSpPr/>
          <p:nvPr/>
        </p:nvSpPr>
        <p:spPr>
          <a:xfrm>
            <a:off x="3599550" y="2428268"/>
            <a:ext cx="495176" cy="495176"/>
          </a:xfrm>
          <a:prstGeom prst="ellipse">
            <a:avLst/>
          </a:prstGeom>
          <a:noFill/>
          <a:ln w="25400">
            <a:solidFill>
              <a:srgbClr val="FFFFFF"/>
            </a:solidFill>
            <a:prstDash val="solid"/>
            <a:miter lim="800000"/>
          </a:ln>
        </p:spPr>
        <p:txBody>
          <a:bodyPr/>
          <a:lstStyle/>
          <a:p>
            <a:endParaRPr lang="en-US"/>
          </a:p>
        </p:txBody>
      </p:sp>
      <p:pic>
        <p:nvPicPr>
          <p:cNvPr id="20" name="Object 19"/>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31085" y="2556897"/>
            <a:ext cx="238065" cy="238065"/>
          </a:xfrm>
          <a:prstGeom prst="rect">
            <a:avLst/>
          </a:prstGeom>
        </p:spPr>
      </p:pic>
      <p:sp>
        <p:nvSpPr>
          <p:cNvPr id="21" name="Object 20"/>
          <p:cNvSpPr/>
          <p:nvPr/>
        </p:nvSpPr>
        <p:spPr>
          <a:xfrm>
            <a:off x="6456336" y="3191640"/>
            <a:ext cx="1675981" cy="161810"/>
          </a:xfrm>
          <a:prstGeom prst="rect">
            <a:avLst/>
          </a:prstGeom>
          <a:noFill/>
        </p:spPr>
        <p:txBody>
          <a:bodyPr wrap="square" lIns="0" tIns="0" rIns="0" bIns="0" rtlCol="0" anchor="t"/>
          <a:lstStyle/>
          <a:p>
            <a:pPr algn="l">
              <a:lnSpc>
                <a:spcPts val="1275"/>
              </a:lnSpc>
              <a:buNone/>
            </a:pPr>
            <a:r>
              <a:rPr lang="en-US" sz="945" b="1" kern="0" spc="95" dirty="0">
                <a:solidFill>
                  <a:srgbClr val="181818">
                    <a:alpha val="80000"/>
                  </a:srgbClr>
                </a:solidFill>
                <a:latin typeface="Roboto" pitchFamily="34" charset="0"/>
                <a:ea typeface="Roboto" pitchFamily="34" charset="-122"/>
                <a:cs typeface="Roboto" pitchFamily="34" charset="-120"/>
              </a:rPr>
              <a:t>DEVELOPMENT</a:t>
            </a:r>
            <a:endParaRPr lang="en-US" dirty="0"/>
          </a:p>
        </p:txBody>
      </p:sp>
      <p:sp>
        <p:nvSpPr>
          <p:cNvPr id="22" name="Object 21"/>
          <p:cNvSpPr/>
          <p:nvPr/>
        </p:nvSpPr>
        <p:spPr>
          <a:xfrm>
            <a:off x="6456336" y="3436773"/>
            <a:ext cx="1675981" cy="182046"/>
          </a:xfrm>
          <a:prstGeom prst="rect">
            <a:avLst/>
          </a:prstGeom>
          <a:noFill/>
        </p:spPr>
        <p:txBody>
          <a:bodyPr wrap="square" lIns="0" tIns="0" rIns="0" bIns="0" rtlCol="0" anchor="t"/>
          <a:lstStyle/>
          <a:p>
            <a:pPr algn="l">
              <a:lnSpc>
                <a:spcPts val="1434"/>
              </a:lnSpc>
              <a:spcBef>
                <a:spcPts val="643"/>
              </a:spcBef>
              <a:buNone/>
            </a:pPr>
            <a:r>
              <a:rPr lang="en-US" sz="918" kern="0" spc="28" dirty="0">
                <a:solidFill>
                  <a:srgbClr val="181818">
                    <a:alpha val="80000"/>
                  </a:srgbClr>
                </a:solidFill>
                <a:latin typeface="Roboto" pitchFamily="34" charset="0"/>
                <a:ea typeface="Roboto" pitchFamily="34" charset="-122"/>
                <a:cs typeface="Roboto" pitchFamily="34" charset="-120"/>
              </a:rPr>
              <a:t>Score Range 2.1-3</a:t>
            </a:r>
            <a:endParaRPr lang="en-US" dirty="0"/>
          </a:p>
        </p:txBody>
      </p:sp>
      <p:sp>
        <p:nvSpPr>
          <p:cNvPr id="23" name="Object 22"/>
          <p:cNvSpPr/>
          <p:nvPr/>
        </p:nvSpPr>
        <p:spPr>
          <a:xfrm>
            <a:off x="6456336" y="3690908"/>
            <a:ext cx="1675981" cy="364091"/>
          </a:xfrm>
          <a:prstGeom prst="rect">
            <a:avLst/>
          </a:prstGeom>
          <a:noFill/>
        </p:spPr>
        <p:txBody>
          <a:bodyPr wrap="square" lIns="0" tIns="0" rIns="0" bIns="0" rtlCol="0" anchor="t"/>
          <a:lstStyle/>
          <a:p>
            <a:pPr algn="l">
              <a:lnSpc>
                <a:spcPts val="1434"/>
              </a:lnSpc>
              <a:spcBef>
                <a:spcPts val="557"/>
              </a:spcBef>
              <a:buNone/>
            </a:pPr>
            <a:r>
              <a:rPr lang="en-US" sz="918" kern="0" spc="28" dirty="0">
                <a:solidFill>
                  <a:srgbClr val="181818">
                    <a:alpha val="80000"/>
                  </a:srgbClr>
                </a:solidFill>
                <a:latin typeface="Roboto" pitchFamily="34" charset="0"/>
                <a:ea typeface="Roboto" pitchFamily="34" charset="-122"/>
                <a:cs typeface="Roboto" pitchFamily="34" charset="-120"/>
              </a:rPr>
              <a:t>Average Level of Preparedness</a:t>
            </a:r>
            <a:endParaRPr lang="en-US" dirty="0"/>
          </a:p>
        </p:txBody>
      </p:sp>
      <p:sp>
        <p:nvSpPr>
          <p:cNvPr id="24" name="Object 23"/>
          <p:cNvSpPr/>
          <p:nvPr/>
        </p:nvSpPr>
        <p:spPr>
          <a:xfrm>
            <a:off x="5856411" y="3609073"/>
            <a:ext cx="495176" cy="495176"/>
          </a:xfrm>
          <a:prstGeom prst="ellipse">
            <a:avLst/>
          </a:prstGeom>
          <a:solidFill>
            <a:srgbClr val="004F98"/>
          </a:solidFill>
          <a:ln w="25400">
            <a:solidFill>
              <a:srgbClr val="FFFFFF"/>
            </a:solidFill>
            <a:prstDash val="solid"/>
            <a:miter lim="800000"/>
          </a:ln>
        </p:spPr>
        <p:txBody>
          <a:bodyPr/>
          <a:lstStyle/>
          <a:p>
            <a:endParaRPr lang="en-US"/>
          </a:p>
        </p:txBody>
      </p:sp>
      <p:sp>
        <p:nvSpPr>
          <p:cNvPr id="25" name="Object 24"/>
          <p:cNvSpPr/>
          <p:nvPr/>
        </p:nvSpPr>
        <p:spPr>
          <a:xfrm>
            <a:off x="5856411" y="3609073"/>
            <a:ext cx="495176" cy="495176"/>
          </a:xfrm>
          <a:prstGeom prst="ellipse">
            <a:avLst/>
          </a:prstGeom>
          <a:noFill/>
          <a:ln w="25400">
            <a:solidFill>
              <a:srgbClr val="FFFFFF"/>
            </a:solidFill>
            <a:prstDash val="solid"/>
            <a:miter lim="800000"/>
          </a:ln>
        </p:spPr>
        <p:txBody>
          <a:bodyPr/>
          <a:lstStyle/>
          <a:p>
            <a:endParaRPr lang="en-US"/>
          </a:p>
        </p:txBody>
      </p:sp>
      <p:pic>
        <p:nvPicPr>
          <p:cNvPr id="26" name="Object 25"/>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0953" y="3746340"/>
            <a:ext cx="190452" cy="228543"/>
          </a:xfrm>
          <a:prstGeom prst="rect">
            <a:avLst/>
          </a:prstGeom>
        </p:spPr>
      </p:pic>
      <p:sp>
        <p:nvSpPr>
          <p:cNvPr id="27" name="Object 26"/>
          <p:cNvSpPr/>
          <p:nvPr/>
        </p:nvSpPr>
        <p:spPr>
          <a:xfrm>
            <a:off x="8856035" y="4724781"/>
            <a:ext cx="1675981" cy="161810"/>
          </a:xfrm>
          <a:prstGeom prst="rect">
            <a:avLst/>
          </a:prstGeom>
          <a:noFill/>
        </p:spPr>
        <p:txBody>
          <a:bodyPr wrap="square" lIns="0" tIns="0" rIns="0" bIns="0" rtlCol="0" anchor="t"/>
          <a:lstStyle/>
          <a:p>
            <a:pPr algn="l">
              <a:lnSpc>
                <a:spcPts val="1275"/>
              </a:lnSpc>
              <a:buNone/>
            </a:pPr>
            <a:r>
              <a:rPr lang="en-US" sz="945" b="1" kern="0" spc="95" dirty="0">
                <a:solidFill>
                  <a:srgbClr val="181818">
                    <a:alpha val="80000"/>
                  </a:srgbClr>
                </a:solidFill>
                <a:latin typeface="Roboto" pitchFamily="34" charset="0"/>
                <a:ea typeface="Roboto" pitchFamily="34" charset="-122"/>
                <a:cs typeface="Roboto" pitchFamily="34" charset="-120"/>
              </a:rPr>
              <a:t>REFINEMENT</a:t>
            </a:r>
            <a:endParaRPr lang="en-US" dirty="0"/>
          </a:p>
        </p:txBody>
      </p:sp>
      <p:sp>
        <p:nvSpPr>
          <p:cNvPr id="28" name="Object 27"/>
          <p:cNvSpPr/>
          <p:nvPr/>
        </p:nvSpPr>
        <p:spPr>
          <a:xfrm>
            <a:off x="8856035" y="4969914"/>
            <a:ext cx="1675981" cy="182046"/>
          </a:xfrm>
          <a:prstGeom prst="rect">
            <a:avLst/>
          </a:prstGeom>
          <a:noFill/>
        </p:spPr>
        <p:txBody>
          <a:bodyPr wrap="square" lIns="0" tIns="0" rIns="0" bIns="0" rtlCol="0" anchor="t"/>
          <a:lstStyle/>
          <a:p>
            <a:pPr algn="l">
              <a:lnSpc>
                <a:spcPts val="1434"/>
              </a:lnSpc>
              <a:spcBef>
                <a:spcPts val="643"/>
              </a:spcBef>
              <a:buNone/>
            </a:pPr>
            <a:r>
              <a:rPr lang="en-US" sz="918" kern="0" spc="28" dirty="0">
                <a:solidFill>
                  <a:srgbClr val="181818">
                    <a:alpha val="80000"/>
                  </a:srgbClr>
                </a:solidFill>
                <a:latin typeface="Roboto" pitchFamily="34" charset="0"/>
                <a:ea typeface="Roboto" pitchFamily="34" charset="-122"/>
                <a:cs typeface="Roboto" pitchFamily="34" charset="-120"/>
              </a:rPr>
              <a:t>Score Range 3.1-4</a:t>
            </a:r>
            <a:endParaRPr lang="en-US" dirty="0"/>
          </a:p>
        </p:txBody>
      </p:sp>
      <p:sp>
        <p:nvSpPr>
          <p:cNvPr id="29" name="Object 28"/>
          <p:cNvSpPr/>
          <p:nvPr/>
        </p:nvSpPr>
        <p:spPr>
          <a:xfrm>
            <a:off x="8856035" y="5224049"/>
            <a:ext cx="1675981" cy="182046"/>
          </a:xfrm>
          <a:prstGeom prst="rect">
            <a:avLst/>
          </a:prstGeom>
          <a:noFill/>
        </p:spPr>
        <p:txBody>
          <a:bodyPr wrap="square" lIns="0" tIns="0" rIns="0" bIns="0" rtlCol="0" anchor="t"/>
          <a:lstStyle/>
          <a:p>
            <a:pPr algn="l">
              <a:lnSpc>
                <a:spcPts val="1434"/>
              </a:lnSpc>
              <a:spcBef>
                <a:spcPts val="557"/>
              </a:spcBef>
              <a:buNone/>
            </a:pPr>
            <a:r>
              <a:rPr lang="en-US" sz="918" kern="0" spc="28" dirty="0">
                <a:solidFill>
                  <a:srgbClr val="181818">
                    <a:alpha val="80000"/>
                  </a:srgbClr>
                </a:solidFill>
                <a:latin typeface="Roboto" pitchFamily="34" charset="0"/>
                <a:ea typeface="Roboto" pitchFamily="34" charset="-122"/>
                <a:cs typeface="Roboto" pitchFamily="34" charset="-120"/>
              </a:rPr>
              <a:t>High Level of Preparedness</a:t>
            </a:r>
            <a:endParaRPr lang="en-US" dirty="0"/>
          </a:p>
        </p:txBody>
      </p:sp>
      <p:sp>
        <p:nvSpPr>
          <p:cNvPr id="30" name="Object 29"/>
          <p:cNvSpPr/>
          <p:nvPr/>
        </p:nvSpPr>
        <p:spPr>
          <a:xfrm>
            <a:off x="8227543" y="4666083"/>
            <a:ext cx="495176" cy="495176"/>
          </a:xfrm>
          <a:prstGeom prst="ellipse">
            <a:avLst/>
          </a:prstGeom>
          <a:solidFill>
            <a:srgbClr val="004F98"/>
          </a:solidFill>
          <a:ln w="25400">
            <a:solidFill>
              <a:srgbClr val="FFFFFF"/>
            </a:solidFill>
            <a:prstDash val="solid"/>
            <a:miter lim="800000"/>
          </a:ln>
        </p:spPr>
        <p:txBody>
          <a:bodyPr/>
          <a:lstStyle/>
          <a:p>
            <a:endParaRPr lang="en-US"/>
          </a:p>
        </p:txBody>
      </p:sp>
      <p:sp>
        <p:nvSpPr>
          <p:cNvPr id="31" name="Object 30"/>
          <p:cNvSpPr/>
          <p:nvPr/>
        </p:nvSpPr>
        <p:spPr>
          <a:xfrm>
            <a:off x="8227543" y="4666083"/>
            <a:ext cx="495176" cy="495176"/>
          </a:xfrm>
          <a:prstGeom prst="ellipse">
            <a:avLst/>
          </a:prstGeom>
          <a:noFill/>
          <a:ln w="25400">
            <a:solidFill>
              <a:srgbClr val="FFFFFF"/>
            </a:solidFill>
            <a:prstDash val="solid"/>
            <a:miter lim="800000"/>
          </a:ln>
        </p:spPr>
        <p:txBody>
          <a:bodyPr/>
          <a:lstStyle/>
          <a:p>
            <a:endParaRPr lang="en-US"/>
          </a:p>
        </p:txBody>
      </p:sp>
      <p:pic>
        <p:nvPicPr>
          <p:cNvPr id="32" name="Object 31"/>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350373" y="4783110"/>
            <a:ext cx="257111" cy="266633"/>
          </a:xfrm>
          <a:prstGeom prst="rect">
            <a:avLst/>
          </a:prstGeom>
        </p:spPr>
      </p:pic>
      <p:sp>
        <p:nvSpPr>
          <p:cNvPr id="33" name="Object 32"/>
          <p:cNvSpPr/>
          <p:nvPr/>
        </p:nvSpPr>
        <p:spPr>
          <a:xfrm>
            <a:off x="9408347" y="3124981"/>
            <a:ext cx="1675981" cy="161810"/>
          </a:xfrm>
          <a:prstGeom prst="rect">
            <a:avLst/>
          </a:prstGeom>
          <a:noFill/>
        </p:spPr>
        <p:txBody>
          <a:bodyPr wrap="square" lIns="0" tIns="0" rIns="0" bIns="0" rtlCol="0" anchor="t"/>
          <a:lstStyle/>
          <a:p>
            <a:pPr algn="l">
              <a:lnSpc>
                <a:spcPts val="1275"/>
              </a:lnSpc>
              <a:buNone/>
            </a:pPr>
            <a:r>
              <a:rPr lang="en-US" sz="945" b="1" kern="0" spc="95" dirty="0">
                <a:solidFill>
                  <a:srgbClr val="181818">
                    <a:alpha val="80000"/>
                  </a:srgbClr>
                </a:solidFill>
                <a:latin typeface="Roboto" pitchFamily="34" charset="0"/>
                <a:ea typeface="Roboto" pitchFamily="34" charset="-122"/>
                <a:cs typeface="Roboto" pitchFamily="34" charset="-120"/>
              </a:rPr>
              <a:t>PRESENTATION READY</a:t>
            </a:r>
            <a:endParaRPr lang="en-US" dirty="0"/>
          </a:p>
        </p:txBody>
      </p:sp>
      <p:sp>
        <p:nvSpPr>
          <p:cNvPr id="34" name="Object 33"/>
          <p:cNvSpPr/>
          <p:nvPr/>
        </p:nvSpPr>
        <p:spPr>
          <a:xfrm>
            <a:off x="9408347" y="3370114"/>
            <a:ext cx="1675981" cy="182046"/>
          </a:xfrm>
          <a:prstGeom prst="rect">
            <a:avLst/>
          </a:prstGeom>
          <a:noFill/>
        </p:spPr>
        <p:txBody>
          <a:bodyPr wrap="square" lIns="0" tIns="0" rIns="0" bIns="0" rtlCol="0" anchor="t"/>
          <a:lstStyle/>
          <a:p>
            <a:pPr algn="l">
              <a:lnSpc>
                <a:spcPts val="1434"/>
              </a:lnSpc>
              <a:spcBef>
                <a:spcPts val="643"/>
              </a:spcBef>
              <a:buNone/>
            </a:pPr>
            <a:r>
              <a:rPr lang="en-US" sz="918" kern="0" spc="28" dirty="0">
                <a:solidFill>
                  <a:srgbClr val="181818">
                    <a:alpha val="80000"/>
                  </a:srgbClr>
                </a:solidFill>
                <a:latin typeface="Roboto" pitchFamily="34" charset="0"/>
                <a:ea typeface="Roboto" pitchFamily="34" charset="-122"/>
                <a:cs typeface="Roboto" pitchFamily="34" charset="-120"/>
              </a:rPr>
              <a:t>Score Range 4.1- 5</a:t>
            </a:r>
            <a:endParaRPr lang="en-US" dirty="0"/>
          </a:p>
        </p:txBody>
      </p:sp>
      <p:sp>
        <p:nvSpPr>
          <p:cNvPr id="35" name="Object 34"/>
          <p:cNvSpPr/>
          <p:nvPr/>
        </p:nvSpPr>
        <p:spPr>
          <a:xfrm>
            <a:off x="9408347" y="3624249"/>
            <a:ext cx="1675981" cy="364091"/>
          </a:xfrm>
          <a:prstGeom prst="rect">
            <a:avLst/>
          </a:prstGeom>
          <a:noFill/>
        </p:spPr>
        <p:txBody>
          <a:bodyPr wrap="square" lIns="0" tIns="0" rIns="0" bIns="0" rtlCol="0" anchor="t"/>
          <a:lstStyle/>
          <a:p>
            <a:pPr algn="l">
              <a:lnSpc>
                <a:spcPts val="1434"/>
              </a:lnSpc>
              <a:spcBef>
                <a:spcPts val="557"/>
              </a:spcBef>
              <a:buNone/>
            </a:pPr>
            <a:r>
              <a:rPr lang="en-US" sz="918" kern="0" spc="28" dirty="0">
                <a:solidFill>
                  <a:srgbClr val="181818">
                    <a:alpha val="80000"/>
                  </a:srgbClr>
                </a:solidFill>
                <a:latin typeface="Roboto" pitchFamily="34" charset="0"/>
                <a:ea typeface="Roboto" pitchFamily="34" charset="-122"/>
                <a:cs typeface="Roboto" pitchFamily="34" charset="-120"/>
              </a:rPr>
              <a:t>Very High Level of Preparedness</a:t>
            </a:r>
            <a:endParaRPr lang="en-US" dirty="0"/>
          </a:p>
        </p:txBody>
      </p:sp>
      <p:sp>
        <p:nvSpPr>
          <p:cNvPr id="36" name="Object 35"/>
          <p:cNvSpPr/>
          <p:nvPr/>
        </p:nvSpPr>
        <p:spPr>
          <a:xfrm>
            <a:off x="9141714" y="2590152"/>
            <a:ext cx="495176" cy="495176"/>
          </a:xfrm>
          <a:prstGeom prst="ellipse">
            <a:avLst/>
          </a:prstGeom>
          <a:solidFill>
            <a:srgbClr val="004F98"/>
          </a:solidFill>
          <a:ln w="25400">
            <a:solidFill>
              <a:srgbClr val="FFFFFF"/>
            </a:solidFill>
            <a:prstDash val="solid"/>
            <a:miter lim="800000"/>
          </a:ln>
        </p:spPr>
        <p:txBody>
          <a:bodyPr/>
          <a:lstStyle/>
          <a:p>
            <a:endParaRPr lang="en-US"/>
          </a:p>
        </p:txBody>
      </p:sp>
      <p:sp>
        <p:nvSpPr>
          <p:cNvPr id="37" name="Object 36"/>
          <p:cNvSpPr/>
          <p:nvPr/>
        </p:nvSpPr>
        <p:spPr>
          <a:xfrm>
            <a:off x="9141714" y="2590152"/>
            <a:ext cx="495176" cy="495176"/>
          </a:xfrm>
          <a:prstGeom prst="ellipse">
            <a:avLst/>
          </a:prstGeom>
          <a:noFill/>
          <a:ln w="25400">
            <a:solidFill>
              <a:srgbClr val="FFFFFF"/>
            </a:solidFill>
            <a:prstDash val="solid"/>
            <a:miter lim="800000"/>
          </a:ln>
        </p:spPr>
        <p:txBody>
          <a:bodyPr/>
          <a:lstStyle/>
          <a:p>
            <a:endParaRPr lang="en-US"/>
          </a:p>
        </p:txBody>
      </p:sp>
      <p:pic>
        <p:nvPicPr>
          <p:cNvPr id="38" name="Object 37"/>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287749" y="2710076"/>
            <a:ext cx="209498" cy="257111"/>
          </a:xfrm>
          <a:prstGeom prst="rect">
            <a:avLst/>
          </a:prstGeom>
        </p:spPr>
      </p:pic>
      <p:sp>
        <p:nvSpPr>
          <p:cNvPr id="39" name="Object 38"/>
          <p:cNvSpPr/>
          <p:nvPr/>
        </p:nvSpPr>
        <p:spPr>
          <a:xfrm>
            <a:off x="0" y="5675481"/>
            <a:ext cx="12188952" cy="1180805"/>
          </a:xfrm>
          <a:prstGeom prst="rect">
            <a:avLst/>
          </a:prstGeom>
          <a:solidFill>
            <a:srgbClr val="004F98"/>
          </a:solidFill>
        </p:spPr>
        <p:txBody>
          <a:bodyPr/>
          <a:lstStyle/>
          <a:p>
            <a:endParaRPr lang="en-US"/>
          </a:p>
        </p:txBody>
      </p:sp>
      <p:sp>
        <p:nvSpPr>
          <p:cNvPr id="40" name="Object 39"/>
          <p:cNvSpPr/>
          <p:nvPr/>
        </p:nvSpPr>
        <p:spPr>
          <a:xfrm>
            <a:off x="1457459" y="5995530"/>
            <a:ext cx="9274034" cy="539516"/>
          </a:xfrm>
          <a:prstGeom prst="rect">
            <a:avLst/>
          </a:prstGeom>
          <a:noFill/>
        </p:spPr>
        <p:txBody>
          <a:bodyPr wrap="square" lIns="0" tIns="0" rIns="0" bIns="0" rtlCol="0" anchor="t"/>
          <a:lstStyle/>
          <a:p>
            <a:pPr algn="ctr">
              <a:lnSpc>
                <a:spcPts val="2125"/>
              </a:lnSpc>
              <a:buNone/>
            </a:pPr>
            <a:r>
              <a:rPr lang="en-US" sz="1575" b="1" kern="0" spc="158" dirty="0">
                <a:solidFill>
                  <a:srgbClr val="FFFFFF"/>
                </a:solidFill>
                <a:latin typeface="Roboto" pitchFamily="34" charset="0"/>
                <a:ea typeface="Roboto" pitchFamily="34" charset="-122"/>
                <a:cs typeface="Roboto" pitchFamily="34" charset="-120"/>
              </a:rPr>
              <a:t>THE PROJECT PROPOSAL IS CATEGORIZED INTO VARIOUS STAGES BASED ON THE SCORES OBTAINED, CORRESPONDING TO ITS LEVEL OF PREPAREDNESS</a:t>
            </a:r>
            <a:endParaRPr lang="en-US" dirty="0"/>
          </a:p>
        </p:txBody>
      </p:sp>
      <p:pic>
        <p:nvPicPr>
          <p:cNvPr id="41" name="Object 40"/>
          <p:cNvPicPr>
            <a:picLocks noChangeAspect="1"/>
          </p:cNvPicPr>
          <p:nvPr/>
        </p:nvPicPr>
        <p:blipFill>
          <a:blip r:embed="rId19"/>
          <a:srcRect/>
          <a:stretch/>
        </p:blipFill>
        <p:spPr>
          <a:xfrm>
            <a:off x="9806858" y="233476"/>
            <a:ext cx="2256901" cy="5002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pic>
        <p:nvPicPr>
          <p:cNvPr id="2" name="Object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85704" cy="2294951"/>
          </a:xfrm>
          <a:prstGeom prst="rect">
            <a:avLst/>
          </a:prstGeom>
        </p:spPr>
      </p:pic>
      <p:sp>
        <p:nvSpPr>
          <p:cNvPr id="3" name="Object 2"/>
          <p:cNvSpPr/>
          <p:nvPr/>
        </p:nvSpPr>
        <p:spPr>
          <a:xfrm>
            <a:off x="476131" y="817532"/>
            <a:ext cx="8611416" cy="1081710"/>
          </a:xfrm>
          <a:prstGeom prst="rect">
            <a:avLst/>
          </a:prstGeom>
          <a:noFill/>
        </p:spPr>
        <p:txBody>
          <a:bodyPr wrap="square" lIns="0" tIns="0" rIns="0" bIns="0" rtlCol="0" anchor="t"/>
          <a:lstStyle/>
          <a:p>
            <a:pPr algn="l">
              <a:lnSpc>
                <a:spcPts val="4260"/>
              </a:lnSpc>
              <a:spcBef>
                <a:spcPts val="985"/>
              </a:spcBef>
              <a:buNone/>
            </a:pPr>
            <a:r>
              <a:rPr lang="en-US" sz="3750" b="1" dirty="0">
                <a:solidFill>
                  <a:srgbClr val="181818">
                    <a:alpha val="80000"/>
                  </a:srgbClr>
                </a:solidFill>
                <a:latin typeface="Roboto Slab" pitchFamily="34" charset="0"/>
                <a:ea typeface="Roboto Slab" pitchFamily="34" charset="-122"/>
                <a:cs typeface="Roboto Slab" pitchFamily="34" charset="-120"/>
              </a:rPr>
              <a:t>STAIRS: A Roadmap to Sustainable Infrastructure Investment</a:t>
            </a:r>
            <a:endParaRPr lang="en-US" dirty="0"/>
          </a:p>
        </p:txBody>
      </p:sp>
      <p:sp>
        <p:nvSpPr>
          <p:cNvPr id="4" name="Object 3"/>
          <p:cNvSpPr/>
          <p:nvPr/>
        </p:nvSpPr>
        <p:spPr>
          <a:xfrm>
            <a:off x="476131" y="2580630"/>
            <a:ext cx="3618595" cy="2352087"/>
          </a:xfrm>
          <a:prstGeom prst="rect">
            <a:avLst/>
          </a:prstGeom>
          <a:solidFill>
            <a:srgbClr val="004F98">
              <a:alpha val="30000"/>
            </a:srgbClr>
          </a:solidFill>
        </p:spPr>
        <p:txBody>
          <a:bodyPr/>
          <a:lstStyle/>
          <a:p>
            <a:endParaRPr lang="en-US"/>
          </a:p>
        </p:txBody>
      </p:sp>
      <p:sp>
        <p:nvSpPr>
          <p:cNvPr id="5" name="Object 4"/>
          <p:cNvSpPr/>
          <p:nvPr/>
        </p:nvSpPr>
        <p:spPr>
          <a:xfrm>
            <a:off x="761810" y="2818026"/>
            <a:ext cx="3456711" cy="213961"/>
          </a:xfrm>
          <a:prstGeom prst="rect">
            <a:avLst/>
          </a:prstGeom>
          <a:noFill/>
        </p:spPr>
        <p:txBody>
          <a:bodyPr wrap="square" lIns="0" tIns="0" rIns="0" bIns="0" rtlCol="0" anchor="t"/>
          <a:lstStyle/>
          <a:p>
            <a:pPr algn="l">
              <a:lnSpc>
                <a:spcPts val="1685"/>
              </a:lnSpc>
              <a:buNone/>
            </a:pPr>
            <a:r>
              <a:rPr lang="en-US" sz="1250" b="1" kern="0" spc="125" dirty="0">
                <a:solidFill>
                  <a:srgbClr val="181818">
                    <a:alpha val="80000"/>
                  </a:srgbClr>
                </a:solidFill>
                <a:latin typeface="Roboto" pitchFamily="34" charset="0"/>
                <a:ea typeface="Roboto" pitchFamily="34" charset="-122"/>
                <a:cs typeface="Roboto" pitchFamily="34" charset="-120"/>
              </a:rPr>
              <a:t>GAP ANALYSIS</a:t>
            </a:r>
            <a:endParaRPr lang="en-US" dirty="0"/>
          </a:p>
        </p:txBody>
      </p:sp>
      <p:sp>
        <p:nvSpPr>
          <p:cNvPr id="6" name="Object 5"/>
          <p:cNvSpPr/>
          <p:nvPr/>
        </p:nvSpPr>
        <p:spPr>
          <a:xfrm>
            <a:off x="761810" y="3120666"/>
            <a:ext cx="3456711" cy="1327513"/>
          </a:xfrm>
          <a:prstGeom prst="rect">
            <a:avLst/>
          </a:prstGeom>
          <a:noFill/>
        </p:spPr>
        <p:txBody>
          <a:bodyPr wrap="square" lIns="0" tIns="0" rIns="0" bIns="0" rtlCol="0" anchor="t"/>
          <a:lstStyle/>
          <a:p>
            <a:pPr algn="l">
              <a:lnSpc>
                <a:spcPts val="1742"/>
              </a:lnSpc>
              <a:spcBef>
                <a:spcPts val="685"/>
              </a:spcBef>
              <a:buNone/>
            </a:pPr>
            <a:r>
              <a:rPr lang="en-US" sz="1116" kern="0" spc="34" dirty="0">
                <a:solidFill>
                  <a:srgbClr val="181818">
                    <a:alpha val="80000"/>
                  </a:srgbClr>
                </a:solidFill>
                <a:latin typeface="Roboto" pitchFamily="34" charset="0"/>
                <a:ea typeface="Roboto" pitchFamily="34" charset="-122"/>
                <a:cs typeface="Roboto" pitchFamily="34" charset="-120"/>
              </a:rPr>
              <a:t>Analyze the weighted scores of each pillar and underlying factor to identify the gaps between actual and maximum possible scores. Use this quantitative analysis to prioritize the critical areas that end-users should address to improve the project's investment readiness.</a:t>
            </a:r>
            <a:endParaRPr lang="en-US" dirty="0"/>
          </a:p>
        </p:txBody>
      </p:sp>
      <p:sp>
        <p:nvSpPr>
          <p:cNvPr id="7" name="Object 6"/>
          <p:cNvSpPr/>
          <p:nvPr/>
        </p:nvSpPr>
        <p:spPr>
          <a:xfrm>
            <a:off x="4285178" y="2580630"/>
            <a:ext cx="3618595" cy="2352087"/>
          </a:xfrm>
          <a:prstGeom prst="rect">
            <a:avLst/>
          </a:prstGeom>
          <a:solidFill>
            <a:srgbClr val="004F98">
              <a:alpha val="30000"/>
            </a:srgbClr>
          </a:solidFill>
        </p:spPr>
        <p:txBody>
          <a:bodyPr/>
          <a:lstStyle/>
          <a:p>
            <a:endParaRPr lang="en-US"/>
          </a:p>
        </p:txBody>
      </p:sp>
      <p:sp>
        <p:nvSpPr>
          <p:cNvPr id="8" name="Object 7"/>
          <p:cNvSpPr/>
          <p:nvPr/>
        </p:nvSpPr>
        <p:spPr>
          <a:xfrm>
            <a:off x="4570857" y="2818026"/>
            <a:ext cx="3456711" cy="213961"/>
          </a:xfrm>
          <a:prstGeom prst="rect">
            <a:avLst/>
          </a:prstGeom>
          <a:noFill/>
        </p:spPr>
        <p:txBody>
          <a:bodyPr wrap="square" lIns="0" tIns="0" rIns="0" bIns="0" rtlCol="0" anchor="t"/>
          <a:lstStyle/>
          <a:p>
            <a:pPr algn="l">
              <a:lnSpc>
                <a:spcPts val="1685"/>
              </a:lnSpc>
              <a:buNone/>
            </a:pPr>
            <a:r>
              <a:rPr lang="en-US" sz="1250" b="1" kern="0" spc="125" dirty="0">
                <a:solidFill>
                  <a:srgbClr val="181818">
                    <a:alpha val="80000"/>
                  </a:srgbClr>
                </a:solidFill>
                <a:latin typeface="Roboto" pitchFamily="34" charset="0"/>
                <a:ea typeface="Roboto" pitchFamily="34" charset="-122"/>
                <a:cs typeface="Roboto" pitchFamily="34" charset="-120"/>
              </a:rPr>
              <a:t>ACTIONABLE RECOMMENDATIONS</a:t>
            </a:r>
            <a:endParaRPr lang="en-US" dirty="0"/>
          </a:p>
        </p:txBody>
      </p:sp>
      <p:sp>
        <p:nvSpPr>
          <p:cNvPr id="9" name="Object 8"/>
          <p:cNvSpPr/>
          <p:nvPr/>
        </p:nvSpPr>
        <p:spPr>
          <a:xfrm>
            <a:off x="4570858" y="3120666"/>
            <a:ext cx="3154246" cy="1327513"/>
          </a:xfrm>
          <a:prstGeom prst="rect">
            <a:avLst/>
          </a:prstGeom>
          <a:noFill/>
        </p:spPr>
        <p:txBody>
          <a:bodyPr wrap="square" lIns="0" tIns="0" rIns="0" bIns="0" rtlCol="0" anchor="t"/>
          <a:lstStyle/>
          <a:p>
            <a:pPr algn="l">
              <a:lnSpc>
                <a:spcPts val="1742"/>
              </a:lnSpc>
              <a:spcBef>
                <a:spcPts val="685"/>
              </a:spcBef>
              <a:buNone/>
            </a:pPr>
            <a:r>
              <a:rPr lang="en-US" sz="1116" kern="0" spc="34" dirty="0">
                <a:solidFill>
                  <a:srgbClr val="181818">
                    <a:alpha val="80000"/>
                  </a:srgbClr>
                </a:solidFill>
                <a:latin typeface="Roboto" pitchFamily="34" charset="0"/>
                <a:ea typeface="Roboto" pitchFamily="34" charset="-122"/>
                <a:cs typeface="Roboto" pitchFamily="34" charset="-120"/>
              </a:rPr>
              <a:t>The final report offers tailored recommendations to address the widest gaps, with a checklist of key preparatory aspects like feasibility, approvals, and risk analysis, enabling focus on the most impactful areas to enhance project readiness.</a:t>
            </a:r>
            <a:endParaRPr lang="en-US" dirty="0"/>
          </a:p>
        </p:txBody>
      </p:sp>
      <p:sp>
        <p:nvSpPr>
          <p:cNvPr id="10" name="Object 9"/>
          <p:cNvSpPr/>
          <p:nvPr/>
        </p:nvSpPr>
        <p:spPr>
          <a:xfrm>
            <a:off x="8094226" y="2580630"/>
            <a:ext cx="3618595" cy="2352087"/>
          </a:xfrm>
          <a:prstGeom prst="rect">
            <a:avLst/>
          </a:prstGeom>
          <a:solidFill>
            <a:srgbClr val="004F98">
              <a:alpha val="30000"/>
            </a:srgbClr>
          </a:solidFill>
        </p:spPr>
        <p:txBody>
          <a:bodyPr/>
          <a:lstStyle/>
          <a:p>
            <a:endParaRPr lang="en-US"/>
          </a:p>
        </p:txBody>
      </p:sp>
      <p:sp>
        <p:nvSpPr>
          <p:cNvPr id="11" name="Object 10"/>
          <p:cNvSpPr/>
          <p:nvPr/>
        </p:nvSpPr>
        <p:spPr>
          <a:xfrm>
            <a:off x="8379905" y="2818026"/>
            <a:ext cx="3456711" cy="213961"/>
          </a:xfrm>
          <a:prstGeom prst="rect">
            <a:avLst/>
          </a:prstGeom>
          <a:noFill/>
        </p:spPr>
        <p:txBody>
          <a:bodyPr wrap="square" lIns="0" tIns="0" rIns="0" bIns="0" rtlCol="0" anchor="t"/>
          <a:lstStyle/>
          <a:p>
            <a:pPr algn="l">
              <a:lnSpc>
                <a:spcPts val="1685"/>
              </a:lnSpc>
              <a:buNone/>
            </a:pPr>
            <a:r>
              <a:rPr lang="en-US" sz="1250" b="1" kern="0" spc="125" dirty="0">
                <a:solidFill>
                  <a:srgbClr val="181818">
                    <a:alpha val="80000"/>
                  </a:srgbClr>
                </a:solidFill>
                <a:latin typeface="Roboto" pitchFamily="34" charset="0"/>
                <a:ea typeface="Roboto" pitchFamily="34" charset="-122"/>
                <a:cs typeface="Roboto" pitchFamily="34" charset="-120"/>
              </a:rPr>
              <a:t>RESOURCE GUIDANCE</a:t>
            </a:r>
            <a:endParaRPr lang="en-US" dirty="0"/>
          </a:p>
        </p:txBody>
      </p:sp>
      <p:sp>
        <p:nvSpPr>
          <p:cNvPr id="12" name="Object 11"/>
          <p:cNvSpPr/>
          <p:nvPr/>
        </p:nvSpPr>
        <p:spPr>
          <a:xfrm>
            <a:off x="8379905" y="3120666"/>
            <a:ext cx="3456711" cy="1106260"/>
          </a:xfrm>
          <a:prstGeom prst="rect">
            <a:avLst/>
          </a:prstGeom>
          <a:noFill/>
        </p:spPr>
        <p:txBody>
          <a:bodyPr wrap="square" lIns="0" tIns="0" rIns="0" bIns="0" rtlCol="0" anchor="t"/>
          <a:lstStyle/>
          <a:p>
            <a:pPr algn="l">
              <a:lnSpc>
                <a:spcPts val="1742"/>
              </a:lnSpc>
              <a:spcBef>
                <a:spcPts val="685"/>
              </a:spcBef>
              <a:buNone/>
            </a:pPr>
            <a:r>
              <a:rPr lang="en-US" sz="1116" kern="0" spc="34" dirty="0">
                <a:solidFill>
                  <a:srgbClr val="181818">
                    <a:alpha val="80000"/>
                  </a:srgbClr>
                </a:solidFill>
                <a:latin typeface="Roboto" pitchFamily="34" charset="0"/>
                <a:ea typeface="Roboto" pitchFamily="34" charset="-122"/>
                <a:cs typeface="Roboto" pitchFamily="34" charset="-120"/>
              </a:rPr>
              <a:t>To bridge gaps and achieve objectives, provide country officials guidance on investment preparedness at project stages. Offer technical advice and literature to navigate concepts and procedures efficiently. </a:t>
            </a:r>
            <a:endParaRPr lang="en-US" dirty="0"/>
          </a:p>
        </p:txBody>
      </p:sp>
      <p:sp>
        <p:nvSpPr>
          <p:cNvPr id="13" name="Object 12"/>
          <p:cNvSpPr/>
          <p:nvPr/>
        </p:nvSpPr>
        <p:spPr>
          <a:xfrm>
            <a:off x="0" y="5408847"/>
            <a:ext cx="12188952" cy="1447438"/>
          </a:xfrm>
          <a:prstGeom prst="rect">
            <a:avLst/>
          </a:prstGeom>
          <a:solidFill>
            <a:srgbClr val="004F98"/>
          </a:solidFill>
        </p:spPr>
        <p:txBody>
          <a:bodyPr/>
          <a:lstStyle/>
          <a:p>
            <a:endParaRPr lang="en-US"/>
          </a:p>
        </p:txBody>
      </p:sp>
      <p:sp>
        <p:nvSpPr>
          <p:cNvPr id="14" name="Object 13"/>
          <p:cNvSpPr/>
          <p:nvPr/>
        </p:nvSpPr>
        <p:spPr>
          <a:xfrm>
            <a:off x="458350" y="5728897"/>
            <a:ext cx="11272251" cy="809274"/>
          </a:xfrm>
          <a:prstGeom prst="rect">
            <a:avLst/>
          </a:prstGeom>
          <a:noFill/>
        </p:spPr>
        <p:txBody>
          <a:bodyPr wrap="square" lIns="0" tIns="0" rIns="0" bIns="0" rtlCol="0" anchor="t"/>
          <a:lstStyle/>
          <a:p>
            <a:pPr algn="ctr">
              <a:lnSpc>
                <a:spcPts val="2125"/>
              </a:lnSpc>
              <a:buNone/>
            </a:pPr>
            <a:r>
              <a:rPr lang="en-US" sz="1575" b="1" kern="0" spc="158" dirty="0">
                <a:solidFill>
                  <a:srgbClr val="FFFFFF"/>
                </a:solidFill>
                <a:latin typeface="Roboto" pitchFamily="34" charset="0"/>
                <a:ea typeface="Roboto" pitchFamily="34" charset="-122"/>
                <a:cs typeface="Roboto" pitchFamily="34" charset="-120"/>
              </a:rPr>
              <a:t>  BY LEVERAGING STAIRS, UNDESA AIMS TO FACILITATE THE DEVELOPMENT AND IMPLEMENTATION OF HIGH-QUALITY, BANKABLE SUSTAINABLE INFRASTRUCTURE PROJECTS, CONTRIBUTING TO THE ACHIEVEMENT OF THE SUSTAINABLE DEVELOPMENT GOALS.  </a:t>
            </a:r>
            <a:endParaRPr lang="en-US" dirty="0"/>
          </a:p>
        </p:txBody>
      </p:sp>
      <p:pic>
        <p:nvPicPr>
          <p:cNvPr id="15" name="Object 14"/>
          <p:cNvPicPr>
            <a:picLocks noChangeAspect="1"/>
          </p:cNvPicPr>
          <p:nvPr/>
        </p:nvPicPr>
        <p:blipFill>
          <a:blip r:embed="rId5"/>
          <a:srcRect/>
          <a:stretch/>
        </p:blipFill>
        <p:spPr>
          <a:xfrm>
            <a:off x="9806858" y="233476"/>
            <a:ext cx="2256901" cy="5002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pic>
        <p:nvPicPr>
          <p:cNvPr id="2" name="Object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85704" cy="1895001"/>
          </a:xfrm>
          <a:prstGeom prst="rect">
            <a:avLst/>
          </a:prstGeom>
        </p:spPr>
      </p:pic>
      <p:sp>
        <p:nvSpPr>
          <p:cNvPr id="3" name="Object 2"/>
          <p:cNvSpPr/>
          <p:nvPr/>
        </p:nvSpPr>
        <p:spPr>
          <a:xfrm>
            <a:off x="476131" y="817532"/>
            <a:ext cx="12188952" cy="540855"/>
          </a:xfrm>
          <a:prstGeom prst="rect">
            <a:avLst/>
          </a:prstGeom>
          <a:noFill/>
        </p:spPr>
        <p:txBody>
          <a:bodyPr wrap="square" lIns="0" tIns="0" rIns="0" bIns="0" rtlCol="0" anchor="t"/>
          <a:lstStyle/>
          <a:p>
            <a:pPr algn="l">
              <a:lnSpc>
                <a:spcPts val="4260"/>
              </a:lnSpc>
              <a:spcBef>
                <a:spcPts val="985"/>
              </a:spcBef>
              <a:buNone/>
            </a:pPr>
            <a:r>
              <a:rPr lang="en-US" sz="3750" b="1" dirty="0">
                <a:solidFill>
                  <a:srgbClr val="181818">
                    <a:alpha val="80000"/>
                  </a:srgbClr>
                </a:solidFill>
                <a:latin typeface="Roboto Slab" pitchFamily="34" charset="0"/>
                <a:ea typeface="Roboto Slab" pitchFamily="34" charset="-122"/>
                <a:cs typeface="Roboto Slab" pitchFamily="34" charset="-120"/>
              </a:rPr>
              <a:t>Walkthrough with STAIRS</a:t>
            </a:r>
            <a:endParaRPr lang="en-US" dirty="0"/>
          </a:p>
        </p:txBody>
      </p:sp>
      <p:sp>
        <p:nvSpPr>
          <p:cNvPr id="4" name="Object 3"/>
          <p:cNvSpPr/>
          <p:nvPr/>
        </p:nvSpPr>
        <p:spPr>
          <a:xfrm>
            <a:off x="476131" y="1471319"/>
            <a:ext cx="12188952" cy="316032"/>
          </a:xfrm>
          <a:prstGeom prst="rect">
            <a:avLst/>
          </a:prstGeom>
          <a:noFill/>
        </p:spPr>
        <p:txBody>
          <a:bodyPr wrap="square" lIns="0" tIns="0" rIns="0" bIns="0" rtlCol="0" anchor="t"/>
          <a:lstStyle/>
          <a:p>
            <a:pPr algn="l">
              <a:lnSpc>
                <a:spcPts val="2489"/>
              </a:lnSpc>
              <a:spcBef>
                <a:spcPts val="872"/>
              </a:spcBef>
              <a:buNone/>
            </a:pPr>
            <a:r>
              <a:rPr lang="en-US" sz="1594" kern="0" spc="48" dirty="0">
                <a:solidFill>
                  <a:srgbClr val="181818">
                    <a:alpha val="80000"/>
                  </a:srgbClr>
                </a:solidFill>
                <a:latin typeface="Roboto" pitchFamily="34" charset="0"/>
                <a:ea typeface="Roboto" pitchFamily="34" charset="-122"/>
                <a:cs typeface="Roboto" pitchFamily="34" charset="-120"/>
              </a:rPr>
              <a:t>Two- Stage Evaluation</a:t>
            </a:r>
            <a:endParaRPr lang="en-US" dirty="0"/>
          </a:p>
        </p:txBody>
      </p:sp>
      <p:sp>
        <p:nvSpPr>
          <p:cNvPr id="5" name="Object 4"/>
          <p:cNvSpPr/>
          <p:nvPr/>
        </p:nvSpPr>
        <p:spPr>
          <a:xfrm>
            <a:off x="476131" y="2490165"/>
            <a:ext cx="3618595" cy="2894876"/>
          </a:xfrm>
          <a:prstGeom prst="roundRect">
            <a:avLst>
              <a:gd name="adj" fmla="val 3159"/>
            </a:avLst>
          </a:prstGeom>
          <a:solidFill>
            <a:srgbClr val="173863"/>
          </a:solidFill>
        </p:spPr>
        <p:txBody>
          <a:bodyPr/>
          <a:lstStyle/>
          <a:p>
            <a:endParaRPr lang="en-US"/>
          </a:p>
        </p:txBody>
      </p:sp>
      <p:pic>
        <p:nvPicPr>
          <p:cNvPr id="6" name="Object 5"/>
          <p:cNvPicPr>
            <a:picLocks noChangeAspect="1"/>
          </p:cNvPicPr>
          <p:nvPr/>
        </p:nvPicPr>
        <p:blipFill>
          <a:blip r:embed="rId5"/>
          <a:srcRect l="-1813" t="-7296" r="-1813" b="-7296"/>
          <a:stretch/>
        </p:blipFill>
        <p:spPr>
          <a:xfrm>
            <a:off x="476131" y="2490165"/>
            <a:ext cx="3618595" cy="2894876"/>
          </a:xfrm>
          <a:prstGeom prst="rect">
            <a:avLst/>
          </a:prstGeom>
        </p:spPr>
      </p:pic>
      <p:sp>
        <p:nvSpPr>
          <p:cNvPr id="7" name="Object 6"/>
          <p:cNvSpPr/>
          <p:nvPr/>
        </p:nvSpPr>
        <p:spPr>
          <a:xfrm>
            <a:off x="295201" y="5526839"/>
            <a:ext cx="3980455" cy="215747"/>
          </a:xfrm>
          <a:prstGeom prst="rect">
            <a:avLst/>
          </a:prstGeom>
          <a:noFill/>
        </p:spPr>
        <p:txBody>
          <a:bodyPr wrap="square" lIns="0" tIns="0" rIns="0" bIns="0" rtlCol="0" anchor="t"/>
          <a:lstStyle/>
          <a:p>
            <a:pPr algn="ctr">
              <a:lnSpc>
                <a:spcPts val="1700"/>
              </a:lnSpc>
              <a:buNone/>
            </a:pPr>
            <a:r>
              <a:rPr lang="en-US" sz="1260" b="1" kern="0" spc="126" dirty="0">
                <a:solidFill>
                  <a:srgbClr val="181818">
                    <a:alpha val="80000"/>
                  </a:srgbClr>
                </a:solidFill>
                <a:latin typeface="Roboto" pitchFamily="34" charset="0"/>
                <a:ea typeface="Roboto" pitchFamily="34" charset="-122"/>
                <a:cs typeface="Roboto" pitchFamily="34" charset="-120"/>
              </a:rPr>
              <a:t>STAGE 1- PRESCREENER</a:t>
            </a:r>
            <a:endParaRPr lang="en-US" dirty="0"/>
          </a:p>
        </p:txBody>
      </p:sp>
      <p:sp>
        <p:nvSpPr>
          <p:cNvPr id="8" name="Object 7"/>
          <p:cNvSpPr/>
          <p:nvPr/>
        </p:nvSpPr>
        <p:spPr>
          <a:xfrm>
            <a:off x="4285178" y="2490165"/>
            <a:ext cx="3618595" cy="2894876"/>
          </a:xfrm>
          <a:prstGeom prst="roundRect">
            <a:avLst>
              <a:gd name="adj" fmla="val 3159"/>
            </a:avLst>
          </a:prstGeom>
          <a:solidFill>
            <a:srgbClr val="2896BB"/>
          </a:solidFill>
        </p:spPr>
        <p:txBody>
          <a:bodyPr/>
          <a:lstStyle/>
          <a:p>
            <a:endParaRPr lang="en-US"/>
          </a:p>
        </p:txBody>
      </p:sp>
      <p:pic>
        <p:nvPicPr>
          <p:cNvPr id="9" name="Object 8"/>
          <p:cNvPicPr>
            <a:picLocks noChangeAspect="1"/>
          </p:cNvPicPr>
          <p:nvPr/>
        </p:nvPicPr>
        <p:blipFill>
          <a:blip r:embed="rId6"/>
          <a:srcRect l="3063" r="3063"/>
          <a:stretch/>
        </p:blipFill>
        <p:spPr>
          <a:xfrm>
            <a:off x="4285178" y="2490165"/>
            <a:ext cx="3618595" cy="2894876"/>
          </a:xfrm>
          <a:prstGeom prst="rect">
            <a:avLst/>
          </a:prstGeom>
        </p:spPr>
      </p:pic>
      <p:sp>
        <p:nvSpPr>
          <p:cNvPr id="10" name="Object 9"/>
          <p:cNvSpPr/>
          <p:nvPr/>
        </p:nvSpPr>
        <p:spPr>
          <a:xfrm>
            <a:off x="4104249" y="5526839"/>
            <a:ext cx="3980455" cy="215747"/>
          </a:xfrm>
          <a:prstGeom prst="rect">
            <a:avLst/>
          </a:prstGeom>
          <a:noFill/>
        </p:spPr>
        <p:txBody>
          <a:bodyPr wrap="square" lIns="0" tIns="0" rIns="0" bIns="0" rtlCol="0" anchor="t"/>
          <a:lstStyle/>
          <a:p>
            <a:pPr algn="ctr">
              <a:lnSpc>
                <a:spcPts val="1700"/>
              </a:lnSpc>
              <a:buNone/>
            </a:pPr>
            <a:r>
              <a:rPr lang="en-US" sz="1260" b="1" kern="0" spc="126" dirty="0">
                <a:solidFill>
                  <a:srgbClr val="181818">
                    <a:alpha val="80000"/>
                  </a:srgbClr>
                </a:solidFill>
                <a:latin typeface="Roboto" pitchFamily="34" charset="0"/>
                <a:ea typeface="Roboto" pitchFamily="34" charset="-122"/>
                <a:cs typeface="Roboto" pitchFamily="34" charset="-120"/>
              </a:rPr>
              <a:t>STAGE 1- SCORE</a:t>
            </a:r>
            <a:endParaRPr lang="en-US" dirty="0"/>
          </a:p>
        </p:txBody>
      </p:sp>
      <p:sp>
        <p:nvSpPr>
          <p:cNvPr id="11" name="Object 10"/>
          <p:cNvSpPr/>
          <p:nvPr/>
        </p:nvSpPr>
        <p:spPr>
          <a:xfrm>
            <a:off x="8094226" y="2490165"/>
            <a:ext cx="3618595" cy="2894876"/>
          </a:xfrm>
          <a:prstGeom prst="roundRect">
            <a:avLst>
              <a:gd name="adj" fmla="val 3159"/>
            </a:avLst>
          </a:prstGeom>
          <a:solidFill>
            <a:srgbClr val="EEF8FE"/>
          </a:solidFill>
        </p:spPr>
        <p:txBody>
          <a:bodyPr/>
          <a:lstStyle/>
          <a:p>
            <a:endParaRPr lang="en-US"/>
          </a:p>
        </p:txBody>
      </p:sp>
      <p:pic>
        <p:nvPicPr>
          <p:cNvPr id="12" name="Object 11"/>
          <p:cNvPicPr>
            <a:picLocks noChangeAspect="1"/>
          </p:cNvPicPr>
          <p:nvPr/>
        </p:nvPicPr>
        <p:blipFill>
          <a:blip r:embed="rId7"/>
          <a:srcRect l="-1410" t="-6088" r="-1410" b="-6088"/>
          <a:stretch/>
        </p:blipFill>
        <p:spPr>
          <a:xfrm>
            <a:off x="8094226" y="2490165"/>
            <a:ext cx="3618595" cy="2894876"/>
          </a:xfrm>
          <a:prstGeom prst="rect">
            <a:avLst/>
          </a:prstGeom>
        </p:spPr>
      </p:pic>
      <p:sp>
        <p:nvSpPr>
          <p:cNvPr id="13" name="Object 12"/>
          <p:cNvSpPr/>
          <p:nvPr/>
        </p:nvSpPr>
        <p:spPr>
          <a:xfrm>
            <a:off x="7913296" y="5526839"/>
            <a:ext cx="3980455" cy="215747"/>
          </a:xfrm>
          <a:prstGeom prst="rect">
            <a:avLst/>
          </a:prstGeom>
          <a:noFill/>
        </p:spPr>
        <p:txBody>
          <a:bodyPr wrap="square" lIns="0" tIns="0" rIns="0" bIns="0" rtlCol="0" anchor="t"/>
          <a:lstStyle/>
          <a:p>
            <a:pPr algn="ctr">
              <a:lnSpc>
                <a:spcPts val="1700"/>
              </a:lnSpc>
              <a:buNone/>
            </a:pPr>
            <a:r>
              <a:rPr lang="en-US" sz="1260" b="1" kern="0" spc="126" dirty="0">
                <a:solidFill>
                  <a:srgbClr val="181818">
                    <a:alpha val="80000"/>
                  </a:srgbClr>
                </a:solidFill>
                <a:latin typeface="Roboto" pitchFamily="34" charset="0"/>
                <a:ea typeface="Roboto" pitchFamily="34" charset="-122"/>
                <a:cs typeface="Roboto" pitchFamily="34" charset="-120"/>
              </a:rPr>
              <a:t>STAGE 2-COMPLETE SELF ASSESSMENT</a:t>
            </a:r>
            <a:endParaRPr lang="en-US" dirty="0"/>
          </a:p>
        </p:txBody>
      </p:sp>
      <p:sp>
        <p:nvSpPr>
          <p:cNvPr id="14" name="Object 13"/>
          <p:cNvSpPr/>
          <p:nvPr/>
        </p:nvSpPr>
        <p:spPr>
          <a:xfrm>
            <a:off x="961784" y="6548363"/>
            <a:ext cx="10265383" cy="139045"/>
          </a:xfrm>
          <a:prstGeom prst="rect">
            <a:avLst/>
          </a:prstGeom>
          <a:noFill/>
        </p:spPr>
        <p:txBody>
          <a:bodyPr wrap="square" lIns="0" tIns="0" rIns="0" bIns="0" rtlCol="0" anchor="ctr"/>
          <a:lstStyle/>
          <a:p>
            <a:pPr algn="ctr">
              <a:lnSpc>
                <a:spcPts val="1095"/>
              </a:lnSpc>
              <a:buNone/>
            </a:pPr>
            <a:r>
              <a:rPr lang="en-US" sz="701" kern="0" spc="21" dirty="0">
                <a:solidFill>
                  <a:srgbClr val="181818">
                    <a:alpha val="80000"/>
                  </a:srgbClr>
                </a:solidFill>
                <a:latin typeface="Roboto" pitchFamily="34" charset="0"/>
                <a:ea typeface="Roboto" pitchFamily="34" charset="-122"/>
                <a:cs typeface="Roboto" pitchFamily="34" charset="-120"/>
              </a:rPr>
              <a:t>Copyright © DESA 2024. All Rights Reserved.</a:t>
            </a:r>
            <a:endParaRPr lang="en-US" dirty="0"/>
          </a:p>
        </p:txBody>
      </p:sp>
      <p:sp>
        <p:nvSpPr>
          <p:cNvPr id="15" name="Object 14"/>
          <p:cNvSpPr/>
          <p:nvPr/>
        </p:nvSpPr>
        <p:spPr>
          <a:xfrm>
            <a:off x="11789002" y="6501270"/>
            <a:ext cx="209498" cy="227501"/>
          </a:xfrm>
          <a:prstGeom prst="rect">
            <a:avLst/>
          </a:prstGeom>
          <a:noFill/>
        </p:spPr>
        <p:txBody>
          <a:bodyPr/>
          <a:lstStyle/>
          <a:p>
            <a:endParaRPr lang="en-US"/>
          </a:p>
        </p:txBody>
      </p:sp>
      <p:pic>
        <p:nvPicPr>
          <p:cNvPr id="16" name="Object 15"/>
          <p:cNvPicPr>
            <a:picLocks noChangeAspect="1"/>
          </p:cNvPicPr>
          <p:nvPr/>
        </p:nvPicPr>
        <p:blipFill>
          <a:blip r:embed="rId8"/>
          <a:srcRect/>
          <a:stretch/>
        </p:blipFill>
        <p:spPr>
          <a:xfrm>
            <a:off x="9806858" y="233476"/>
            <a:ext cx="2256901" cy="500280"/>
          </a:xfrm>
          <a:prstGeom prst="rect">
            <a:avLst/>
          </a:prstGeom>
        </p:spPr>
      </p:pic>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pic>
        <p:nvPicPr>
          <p:cNvPr id="2" name="Object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85704" cy="6865808"/>
          </a:xfrm>
          <a:prstGeom prst="rect">
            <a:avLst/>
          </a:prstGeom>
        </p:spPr>
      </p:pic>
      <p:sp>
        <p:nvSpPr>
          <p:cNvPr id="3" name="Object 2"/>
          <p:cNvSpPr/>
          <p:nvPr/>
        </p:nvSpPr>
        <p:spPr>
          <a:xfrm>
            <a:off x="0" y="0"/>
            <a:ext cx="3809045" cy="6856286"/>
          </a:xfrm>
          <a:prstGeom prst="rect">
            <a:avLst/>
          </a:prstGeom>
          <a:noFill/>
        </p:spPr>
        <p:txBody>
          <a:bodyPr/>
          <a:lstStyle/>
          <a:p>
            <a:endParaRPr lang="en-US"/>
          </a:p>
        </p:txBody>
      </p:sp>
      <p:sp>
        <p:nvSpPr>
          <p:cNvPr id="4" name="Object 3"/>
          <p:cNvSpPr/>
          <p:nvPr/>
        </p:nvSpPr>
        <p:spPr>
          <a:xfrm>
            <a:off x="476131" y="2436600"/>
            <a:ext cx="3142464" cy="1585962"/>
          </a:xfrm>
          <a:prstGeom prst="rect">
            <a:avLst/>
          </a:prstGeom>
          <a:noFill/>
        </p:spPr>
        <p:txBody>
          <a:bodyPr wrap="square" lIns="0" tIns="0" rIns="0" bIns="0" rtlCol="0" anchor="t"/>
          <a:lstStyle/>
          <a:p>
            <a:pPr algn="l">
              <a:lnSpc>
                <a:spcPts val="4164"/>
              </a:lnSpc>
              <a:buNone/>
            </a:pPr>
            <a:r>
              <a:rPr lang="en-US" sz="3666" b="1" dirty="0">
                <a:solidFill>
                  <a:srgbClr val="181818">
                    <a:alpha val="80000"/>
                  </a:srgbClr>
                </a:solidFill>
                <a:latin typeface="Roboto Slab" pitchFamily="34" charset="0"/>
                <a:ea typeface="Roboto Slab" pitchFamily="34" charset="-122"/>
                <a:cs typeface="Roboto Slab" pitchFamily="34" charset="-120"/>
              </a:rPr>
              <a:t>Walkthrough With STAIRS </a:t>
            </a:r>
            <a:endParaRPr lang="en-US" dirty="0"/>
          </a:p>
        </p:txBody>
      </p:sp>
      <p:sp>
        <p:nvSpPr>
          <p:cNvPr id="5" name="Object 4"/>
          <p:cNvSpPr/>
          <p:nvPr/>
        </p:nvSpPr>
        <p:spPr>
          <a:xfrm>
            <a:off x="476131" y="4107150"/>
            <a:ext cx="3142464" cy="268642"/>
          </a:xfrm>
          <a:prstGeom prst="rect">
            <a:avLst/>
          </a:prstGeom>
          <a:noFill/>
        </p:spPr>
        <p:txBody>
          <a:bodyPr wrap="square" lIns="0" tIns="0" rIns="0" bIns="0" rtlCol="0" anchor="t"/>
          <a:lstStyle/>
          <a:p>
            <a:pPr algn="l">
              <a:lnSpc>
                <a:spcPts val="2116"/>
              </a:lnSpc>
              <a:spcBef>
                <a:spcPts val="653"/>
              </a:spcBef>
              <a:buNone/>
            </a:pPr>
            <a:r>
              <a:rPr lang="en-US" sz="1355" b="1" kern="0" spc="41" dirty="0">
                <a:solidFill>
                  <a:srgbClr val="181818">
                    <a:alpha val="80000"/>
                  </a:srgbClr>
                </a:solidFill>
                <a:latin typeface="Roboto" pitchFamily="34" charset="0"/>
                <a:ea typeface="Roboto" pitchFamily="34" charset="-122"/>
                <a:cs typeface="Roboto" pitchFamily="34" charset="-120"/>
              </a:rPr>
              <a:t>FINAL SCORE &amp; GAP ANALYSIS</a:t>
            </a:r>
            <a:endParaRPr lang="en-US" dirty="0"/>
          </a:p>
        </p:txBody>
      </p:sp>
      <p:sp>
        <p:nvSpPr>
          <p:cNvPr id="6" name="Object 5"/>
          <p:cNvSpPr/>
          <p:nvPr/>
        </p:nvSpPr>
        <p:spPr>
          <a:xfrm>
            <a:off x="4332792" y="1485818"/>
            <a:ext cx="5004642" cy="3884650"/>
          </a:xfrm>
          <a:prstGeom prst="rect">
            <a:avLst/>
          </a:prstGeom>
          <a:solidFill>
            <a:srgbClr val="173863"/>
          </a:solidFill>
        </p:spPr>
        <p:txBody>
          <a:bodyPr/>
          <a:lstStyle/>
          <a:p>
            <a:endParaRPr lang="en-US"/>
          </a:p>
        </p:txBody>
      </p:sp>
      <p:pic>
        <p:nvPicPr>
          <p:cNvPr id="7" name="Object 6"/>
          <p:cNvPicPr>
            <a:picLocks noChangeAspect="1"/>
          </p:cNvPicPr>
          <p:nvPr/>
        </p:nvPicPr>
        <p:blipFill>
          <a:blip r:embed="rId5"/>
          <a:srcRect l="173" t="439" r="173" b="439"/>
          <a:stretch/>
        </p:blipFill>
        <p:spPr>
          <a:xfrm>
            <a:off x="4332792" y="1485818"/>
            <a:ext cx="5004642" cy="3884650"/>
          </a:xfrm>
          <a:prstGeom prst="rect">
            <a:avLst/>
          </a:prstGeom>
        </p:spPr>
      </p:pic>
      <p:sp>
        <p:nvSpPr>
          <p:cNvPr id="8" name="Object 7"/>
          <p:cNvSpPr/>
          <p:nvPr/>
        </p:nvSpPr>
        <p:spPr>
          <a:xfrm>
            <a:off x="9432659" y="1485818"/>
            <a:ext cx="2232549" cy="1232637"/>
          </a:xfrm>
          <a:prstGeom prst="rect">
            <a:avLst/>
          </a:prstGeom>
          <a:solidFill>
            <a:srgbClr val="183964"/>
          </a:solidFill>
        </p:spPr>
        <p:txBody>
          <a:bodyPr/>
          <a:lstStyle/>
          <a:p>
            <a:endParaRPr lang="en-US"/>
          </a:p>
        </p:txBody>
      </p:sp>
      <p:pic>
        <p:nvPicPr>
          <p:cNvPr id="9" name="Object 8"/>
          <p:cNvPicPr>
            <a:picLocks noChangeAspect="1"/>
          </p:cNvPicPr>
          <p:nvPr/>
        </p:nvPicPr>
        <p:blipFill>
          <a:blip r:embed="rId6"/>
          <a:srcRect t="1606" b="1606"/>
          <a:stretch/>
        </p:blipFill>
        <p:spPr>
          <a:xfrm>
            <a:off x="9432659" y="1485818"/>
            <a:ext cx="2232549" cy="1232637"/>
          </a:xfrm>
          <a:prstGeom prst="rect">
            <a:avLst/>
          </a:prstGeom>
        </p:spPr>
      </p:pic>
      <p:sp>
        <p:nvSpPr>
          <p:cNvPr id="10" name="Object 9"/>
          <p:cNvSpPr/>
          <p:nvPr/>
        </p:nvSpPr>
        <p:spPr>
          <a:xfrm>
            <a:off x="9432659" y="2813681"/>
            <a:ext cx="2232549" cy="1222783"/>
          </a:xfrm>
          <a:prstGeom prst="rect">
            <a:avLst/>
          </a:prstGeom>
          <a:solidFill>
            <a:srgbClr val="9AD2CB"/>
          </a:solidFill>
        </p:spPr>
        <p:txBody>
          <a:bodyPr/>
          <a:lstStyle/>
          <a:p>
            <a:endParaRPr lang="en-US"/>
          </a:p>
        </p:txBody>
      </p:sp>
      <p:pic>
        <p:nvPicPr>
          <p:cNvPr id="11" name="Object 10"/>
          <p:cNvPicPr>
            <a:picLocks noChangeAspect="1"/>
          </p:cNvPicPr>
          <p:nvPr/>
        </p:nvPicPr>
        <p:blipFill>
          <a:blip r:embed="rId7"/>
          <a:srcRect t="1634" b="1634"/>
          <a:stretch/>
        </p:blipFill>
        <p:spPr>
          <a:xfrm>
            <a:off x="9432659" y="2813681"/>
            <a:ext cx="2232549" cy="1222783"/>
          </a:xfrm>
          <a:prstGeom prst="rect">
            <a:avLst/>
          </a:prstGeom>
        </p:spPr>
      </p:pic>
      <p:sp>
        <p:nvSpPr>
          <p:cNvPr id="12" name="Object 11"/>
          <p:cNvSpPr/>
          <p:nvPr/>
        </p:nvSpPr>
        <p:spPr>
          <a:xfrm>
            <a:off x="9432659" y="4131691"/>
            <a:ext cx="2232549" cy="1238777"/>
          </a:xfrm>
          <a:prstGeom prst="rect">
            <a:avLst/>
          </a:prstGeom>
          <a:solidFill>
            <a:srgbClr val="183964"/>
          </a:solidFill>
        </p:spPr>
        <p:txBody>
          <a:bodyPr/>
          <a:lstStyle/>
          <a:p>
            <a:endParaRPr lang="en-US"/>
          </a:p>
        </p:txBody>
      </p:sp>
      <p:pic>
        <p:nvPicPr>
          <p:cNvPr id="13" name="Object 12"/>
          <p:cNvPicPr>
            <a:picLocks noChangeAspect="1"/>
          </p:cNvPicPr>
          <p:nvPr/>
        </p:nvPicPr>
        <p:blipFill>
          <a:blip r:embed="rId8"/>
          <a:srcRect t="1589" b="1589"/>
          <a:stretch/>
        </p:blipFill>
        <p:spPr>
          <a:xfrm>
            <a:off x="9432659" y="4131691"/>
            <a:ext cx="2232549" cy="1238777"/>
          </a:xfrm>
          <a:prstGeom prst="rect">
            <a:avLst/>
          </a:prstGeom>
        </p:spPr>
      </p:pic>
      <p:pic>
        <p:nvPicPr>
          <p:cNvPr id="14" name="Object 13"/>
          <p:cNvPicPr>
            <a:picLocks noChangeAspect="1"/>
          </p:cNvPicPr>
          <p:nvPr/>
        </p:nvPicPr>
        <p:blipFill>
          <a:blip r:embed="rId9"/>
          <a:srcRect/>
          <a:stretch/>
        </p:blipFill>
        <p:spPr>
          <a:xfrm>
            <a:off x="10336532" y="289629"/>
            <a:ext cx="1750256" cy="3879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476131" y="476131"/>
            <a:ext cx="5627868" cy="2961534"/>
          </a:xfrm>
          <a:prstGeom prst="rect">
            <a:avLst/>
          </a:prstGeom>
          <a:solidFill>
            <a:srgbClr val="FFFFFF"/>
          </a:solidFill>
        </p:spPr>
        <p:txBody>
          <a:bodyPr/>
          <a:lstStyle/>
          <a:p>
            <a:endParaRPr lang="en-US"/>
          </a:p>
        </p:txBody>
      </p:sp>
      <p:sp>
        <p:nvSpPr>
          <p:cNvPr id="3" name="Object 2"/>
          <p:cNvSpPr/>
          <p:nvPr/>
        </p:nvSpPr>
        <p:spPr>
          <a:xfrm>
            <a:off x="476131" y="1252679"/>
            <a:ext cx="3266281" cy="1081710"/>
          </a:xfrm>
          <a:prstGeom prst="rect">
            <a:avLst/>
          </a:prstGeom>
          <a:noFill/>
        </p:spPr>
        <p:txBody>
          <a:bodyPr wrap="square" lIns="0" tIns="0" rIns="0" bIns="0" rtlCol="0" anchor="t"/>
          <a:lstStyle/>
          <a:p>
            <a:pPr algn="l">
              <a:lnSpc>
                <a:spcPts val="4260"/>
              </a:lnSpc>
              <a:buNone/>
            </a:pPr>
            <a:r>
              <a:rPr lang="en-US" sz="3750" b="1" dirty="0">
                <a:solidFill>
                  <a:srgbClr val="181818">
                    <a:alpha val="80000"/>
                  </a:srgbClr>
                </a:solidFill>
                <a:latin typeface="Roboto Slab" pitchFamily="34" charset="0"/>
                <a:ea typeface="Roboto Slab" pitchFamily="34" charset="-122"/>
                <a:cs typeface="Roboto Slab" pitchFamily="34" charset="-120"/>
              </a:rPr>
              <a:t>Walkthrough with STAIRS</a:t>
            </a:r>
            <a:endParaRPr lang="en-US" dirty="0"/>
          </a:p>
        </p:txBody>
      </p:sp>
      <p:sp>
        <p:nvSpPr>
          <p:cNvPr id="4" name="Object 3"/>
          <p:cNvSpPr/>
          <p:nvPr/>
        </p:nvSpPr>
        <p:spPr>
          <a:xfrm>
            <a:off x="476131" y="2467631"/>
            <a:ext cx="5315069" cy="557520"/>
          </a:xfrm>
          <a:prstGeom prst="rect">
            <a:avLst/>
          </a:prstGeom>
          <a:noFill/>
        </p:spPr>
        <p:txBody>
          <a:bodyPr wrap="square" lIns="0" tIns="0" rIns="0" bIns="0" rtlCol="0" anchor="t"/>
          <a:lstStyle/>
          <a:p>
            <a:pPr algn="l">
              <a:lnSpc>
                <a:spcPts val="2195"/>
              </a:lnSpc>
              <a:spcBef>
                <a:spcPts val="1028"/>
              </a:spcBef>
              <a:buNone/>
            </a:pPr>
            <a:r>
              <a:rPr lang="en-US" sz="1627" b="1" kern="0" spc="163" dirty="0">
                <a:solidFill>
                  <a:srgbClr val="181818">
                    <a:alpha val="80000"/>
                  </a:srgbClr>
                </a:solidFill>
                <a:latin typeface="Roboto" pitchFamily="34" charset="0"/>
                <a:ea typeface="Roboto" pitchFamily="34" charset="-122"/>
                <a:cs typeface="Roboto" pitchFamily="34" charset="-120"/>
              </a:rPr>
              <a:t>ACTIONABLE RECOMMENDATIONS &amp; RESOURCE GUIDANCE </a:t>
            </a:r>
            <a:endParaRPr lang="en-US" dirty="0"/>
          </a:p>
        </p:txBody>
      </p:sp>
      <p:sp>
        <p:nvSpPr>
          <p:cNvPr id="5" name="Object 4"/>
          <p:cNvSpPr/>
          <p:nvPr/>
        </p:nvSpPr>
        <p:spPr>
          <a:xfrm>
            <a:off x="6094476" y="476131"/>
            <a:ext cx="5627868" cy="2961534"/>
          </a:xfrm>
          <a:prstGeom prst="rect">
            <a:avLst/>
          </a:prstGeom>
          <a:solidFill>
            <a:srgbClr val="FFFFFF"/>
          </a:solidFill>
        </p:spPr>
        <p:txBody>
          <a:bodyPr/>
          <a:lstStyle/>
          <a:p>
            <a:endParaRPr lang="en-US"/>
          </a:p>
        </p:txBody>
      </p:sp>
      <p:pic>
        <p:nvPicPr>
          <p:cNvPr id="6" name="Object 5"/>
          <p:cNvPicPr>
            <a:picLocks noChangeAspect="1"/>
          </p:cNvPicPr>
          <p:nvPr/>
        </p:nvPicPr>
        <p:blipFill>
          <a:blip r:embed="rId3"/>
          <a:srcRect l="1326" t="2285" r="1326" b="2285"/>
          <a:stretch/>
        </p:blipFill>
        <p:spPr>
          <a:xfrm>
            <a:off x="6094476" y="476131"/>
            <a:ext cx="5627868" cy="2961534"/>
          </a:xfrm>
          <a:prstGeom prst="rect">
            <a:avLst/>
          </a:prstGeom>
        </p:spPr>
      </p:pic>
      <p:sp>
        <p:nvSpPr>
          <p:cNvPr id="7" name="Object 6"/>
          <p:cNvSpPr/>
          <p:nvPr/>
        </p:nvSpPr>
        <p:spPr>
          <a:xfrm>
            <a:off x="476131" y="3428143"/>
            <a:ext cx="11255735" cy="2961534"/>
          </a:xfrm>
          <a:prstGeom prst="rect">
            <a:avLst/>
          </a:prstGeom>
          <a:solidFill>
            <a:srgbClr val="183964"/>
          </a:solidFill>
        </p:spPr>
        <p:txBody>
          <a:bodyPr/>
          <a:lstStyle/>
          <a:p>
            <a:endParaRPr lang="en-US"/>
          </a:p>
        </p:txBody>
      </p:sp>
      <p:pic>
        <p:nvPicPr>
          <p:cNvPr id="8" name="Object 7"/>
          <p:cNvPicPr>
            <a:picLocks noChangeAspect="1"/>
          </p:cNvPicPr>
          <p:nvPr/>
        </p:nvPicPr>
        <p:blipFill>
          <a:blip r:embed="rId4"/>
          <a:srcRect l="-15002" t="-1090" r="-15002" b="-1090"/>
          <a:stretch/>
        </p:blipFill>
        <p:spPr>
          <a:xfrm>
            <a:off x="476131" y="3428143"/>
            <a:ext cx="11255735" cy="2961534"/>
          </a:xfrm>
          <a:prstGeom prst="rect">
            <a:avLst/>
          </a:prstGeom>
        </p:spPr>
      </p:pic>
      <p:sp>
        <p:nvSpPr>
          <p:cNvPr id="9" name="Object 8"/>
          <p:cNvSpPr/>
          <p:nvPr/>
        </p:nvSpPr>
        <p:spPr>
          <a:xfrm>
            <a:off x="961784" y="6548363"/>
            <a:ext cx="10265383" cy="139045"/>
          </a:xfrm>
          <a:prstGeom prst="rect">
            <a:avLst/>
          </a:prstGeom>
          <a:noFill/>
        </p:spPr>
        <p:txBody>
          <a:bodyPr wrap="square" lIns="0" tIns="0" rIns="0" bIns="0" rtlCol="0" anchor="ctr"/>
          <a:lstStyle/>
          <a:p>
            <a:pPr algn="ctr">
              <a:lnSpc>
                <a:spcPts val="1095"/>
              </a:lnSpc>
              <a:buNone/>
            </a:pPr>
            <a:r>
              <a:rPr lang="en-US" sz="701" kern="0" spc="21" dirty="0">
                <a:solidFill>
                  <a:srgbClr val="181818">
                    <a:alpha val="80000"/>
                  </a:srgbClr>
                </a:solidFill>
                <a:latin typeface="Roboto" pitchFamily="34" charset="0"/>
                <a:ea typeface="Roboto" pitchFamily="34" charset="-122"/>
                <a:cs typeface="Roboto" pitchFamily="34" charset="-120"/>
              </a:rPr>
              <a:t>Copyright © DESA 2024. All Rights Reserved.</a:t>
            </a:r>
            <a:endParaRPr lang="en-US" dirty="0"/>
          </a:p>
        </p:txBody>
      </p:sp>
      <p:sp>
        <p:nvSpPr>
          <p:cNvPr id="10" name="Object 9"/>
          <p:cNvSpPr/>
          <p:nvPr/>
        </p:nvSpPr>
        <p:spPr>
          <a:xfrm>
            <a:off x="11789002" y="6501270"/>
            <a:ext cx="209498" cy="227501"/>
          </a:xfrm>
          <a:prstGeom prst="rect">
            <a:avLst/>
          </a:prstGeom>
          <a:noFill/>
        </p:spPr>
        <p:txBody>
          <a:bodyPr/>
          <a:lstStyle/>
          <a:p>
            <a:endParaRPr lang="en-US"/>
          </a:p>
        </p:txBody>
      </p:sp>
      <p:pic>
        <p:nvPicPr>
          <p:cNvPr id="11" name="Object 10"/>
          <p:cNvPicPr>
            <a:picLocks noChangeAspect="1"/>
          </p:cNvPicPr>
          <p:nvPr/>
        </p:nvPicPr>
        <p:blipFill>
          <a:blip r:embed="rId5"/>
          <a:srcRect/>
          <a:stretch/>
        </p:blipFill>
        <p:spPr>
          <a:xfrm>
            <a:off x="10808633" y="130861"/>
            <a:ext cx="1312699" cy="290982"/>
          </a:xfrm>
          <a:prstGeom prst="rect">
            <a:avLst/>
          </a:prstGeom>
        </p:spPr>
      </p:pic>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pic>
        <p:nvPicPr>
          <p:cNvPr id="2" name="Object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418621"/>
            <a:ext cx="12198475" cy="1380780"/>
          </a:xfrm>
          <a:prstGeom prst="rect">
            <a:avLst/>
          </a:prstGeom>
        </p:spPr>
      </p:pic>
      <p:sp>
        <p:nvSpPr>
          <p:cNvPr id="3" name="Object 2"/>
          <p:cNvSpPr/>
          <p:nvPr/>
        </p:nvSpPr>
        <p:spPr>
          <a:xfrm>
            <a:off x="3648591" y="3595607"/>
            <a:ext cx="4891769" cy="973539"/>
          </a:xfrm>
          <a:prstGeom prst="rect">
            <a:avLst/>
          </a:prstGeom>
          <a:noFill/>
        </p:spPr>
        <p:txBody>
          <a:bodyPr wrap="square" lIns="0" tIns="0" rIns="0" bIns="0" rtlCol="0" anchor="t"/>
          <a:lstStyle/>
          <a:p>
            <a:pPr algn="ctr">
              <a:lnSpc>
                <a:spcPts val="7668"/>
              </a:lnSpc>
              <a:buNone/>
            </a:pPr>
            <a:r>
              <a:rPr lang="en-US" sz="6750" b="1" dirty="0">
                <a:solidFill>
                  <a:srgbClr val="FFFFFF"/>
                </a:solidFill>
                <a:latin typeface="Roboto Slab" pitchFamily="34" charset="0"/>
                <a:ea typeface="Roboto Slab" pitchFamily="34" charset="-122"/>
                <a:cs typeface="Roboto Slab" pitchFamily="34" charset="-120"/>
              </a:rPr>
              <a:t>Thank You</a:t>
            </a:r>
            <a:endParaRPr lang="en-US" dirty="0"/>
          </a:p>
        </p:txBody>
      </p:sp>
      <p:sp>
        <p:nvSpPr>
          <p:cNvPr id="4" name="Object 3"/>
          <p:cNvSpPr/>
          <p:nvPr/>
        </p:nvSpPr>
        <p:spPr>
          <a:xfrm>
            <a:off x="0" y="0"/>
            <a:ext cx="12188952" cy="3428143"/>
          </a:xfrm>
          <a:prstGeom prst="rect">
            <a:avLst/>
          </a:prstGeom>
          <a:solidFill>
            <a:srgbClr val="FFFFFF"/>
          </a:solidFill>
        </p:spPr>
        <p:txBody>
          <a:bodyPr/>
          <a:lstStyle/>
          <a:p>
            <a:endParaRPr lang="en-US"/>
          </a:p>
        </p:txBody>
      </p:sp>
      <p:pic>
        <p:nvPicPr>
          <p:cNvPr id="5" name="Object 4"/>
          <p:cNvPicPr>
            <a:picLocks noChangeAspect="1"/>
          </p:cNvPicPr>
          <p:nvPr/>
        </p:nvPicPr>
        <p:blipFill>
          <a:blip r:embed="rId5"/>
          <a:srcRect l="-47710" t="-2345" r="-47710" b="-2345"/>
          <a:stretch/>
        </p:blipFill>
        <p:spPr>
          <a:xfrm>
            <a:off x="0" y="0"/>
            <a:ext cx="12188952" cy="3428143"/>
          </a:xfrm>
          <a:prstGeom prst="rect">
            <a:avLst/>
          </a:prstGeom>
        </p:spPr>
      </p:pic>
      <p:pic>
        <p:nvPicPr>
          <p:cNvPr id="6" name="Object 5"/>
          <p:cNvPicPr>
            <a:picLocks noChangeAspect="1"/>
          </p:cNvPicPr>
          <p:nvPr/>
        </p:nvPicPr>
        <p:blipFill>
          <a:blip r:embed="rId6"/>
          <a:srcRect/>
          <a:stretch/>
        </p:blipFill>
        <p:spPr>
          <a:xfrm>
            <a:off x="9806858" y="233476"/>
            <a:ext cx="2256901" cy="5002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0"/>
            <a:ext cx="3809048" cy="6856286"/>
          </a:xfrm>
          <a:prstGeom prst="rect">
            <a:avLst/>
          </a:prstGeom>
          <a:solidFill>
            <a:srgbClr val="004F98"/>
          </a:solidFill>
        </p:spPr>
        <p:txBody>
          <a:bodyPr/>
          <a:lstStyle/>
          <a:p>
            <a:endParaRPr lang="en-US"/>
          </a:p>
        </p:txBody>
      </p:sp>
      <p:sp>
        <p:nvSpPr>
          <p:cNvPr id="3" name="Object 2"/>
          <p:cNvSpPr/>
          <p:nvPr/>
        </p:nvSpPr>
        <p:spPr>
          <a:xfrm>
            <a:off x="476131" y="2387276"/>
            <a:ext cx="3142464" cy="2055100"/>
          </a:xfrm>
          <a:prstGeom prst="rect">
            <a:avLst/>
          </a:prstGeom>
          <a:noFill/>
        </p:spPr>
        <p:txBody>
          <a:bodyPr wrap="square" lIns="0" tIns="0" rIns="0" bIns="0" rtlCol="0" anchor="t"/>
          <a:lstStyle/>
          <a:p>
            <a:pPr algn="l">
              <a:lnSpc>
                <a:spcPts val="4047"/>
              </a:lnSpc>
              <a:buNone/>
            </a:pPr>
            <a:r>
              <a:rPr lang="en-US" sz="3563" b="1" dirty="0">
                <a:solidFill>
                  <a:srgbClr val="FFFFFF"/>
                </a:solidFill>
                <a:latin typeface="Roboto Slab" pitchFamily="34" charset="0"/>
                <a:ea typeface="Roboto Slab" pitchFamily="34" charset="-122"/>
                <a:cs typeface="Roboto Slab" pitchFamily="34" charset="-120"/>
              </a:rPr>
              <a:t>Bridging the Infrastructure Investment Gap</a:t>
            </a:r>
            <a:endParaRPr lang="en-US" dirty="0"/>
          </a:p>
        </p:txBody>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4504" y="2720642"/>
            <a:ext cx="961784" cy="561835"/>
          </a:xfrm>
          <a:prstGeom prst="rect">
            <a:avLst/>
          </a:prstGeom>
        </p:spPr>
      </p:pic>
      <p:sp>
        <p:nvSpPr>
          <p:cNvPr id="5" name="Object 4"/>
          <p:cNvSpPr/>
          <p:nvPr/>
        </p:nvSpPr>
        <p:spPr>
          <a:xfrm>
            <a:off x="4358820" y="3808006"/>
            <a:ext cx="2011177" cy="215747"/>
          </a:xfrm>
          <a:prstGeom prst="rect">
            <a:avLst/>
          </a:prstGeom>
          <a:noFill/>
        </p:spPr>
        <p:txBody>
          <a:bodyPr wrap="square" lIns="0" tIns="0" rIns="0" bIns="0" rtlCol="0" anchor="t"/>
          <a:lstStyle/>
          <a:p>
            <a:pPr algn="ctr">
              <a:lnSpc>
                <a:spcPts val="1700"/>
              </a:lnSpc>
              <a:buNone/>
            </a:pPr>
            <a:r>
              <a:rPr lang="en-US" sz="1260" b="1" kern="0" spc="126" dirty="0">
                <a:solidFill>
                  <a:srgbClr val="181818">
                    <a:alpha val="80000"/>
                  </a:srgbClr>
                </a:solidFill>
                <a:latin typeface="Roboto" pitchFamily="34" charset="0"/>
                <a:ea typeface="Roboto" pitchFamily="34" charset="-122"/>
                <a:cs typeface="Roboto" pitchFamily="34" charset="-120"/>
              </a:rPr>
              <a:t>ASSESSING THE GAP</a:t>
            </a:r>
            <a:endParaRPr lang="en-US" dirty="0"/>
          </a:p>
        </p:txBody>
      </p:sp>
      <p:pic>
        <p:nvPicPr>
          <p:cNvPr id="6" name="Object 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74878" y="2575564"/>
            <a:ext cx="857036" cy="857036"/>
          </a:xfrm>
          <a:prstGeom prst="rect">
            <a:avLst/>
          </a:prstGeom>
        </p:spPr>
      </p:pic>
      <p:sp>
        <p:nvSpPr>
          <p:cNvPr id="7" name="Object 6"/>
          <p:cNvSpPr/>
          <p:nvPr/>
        </p:nvSpPr>
        <p:spPr>
          <a:xfrm>
            <a:off x="6951512" y="3808006"/>
            <a:ext cx="2094976" cy="431494"/>
          </a:xfrm>
          <a:prstGeom prst="rect">
            <a:avLst/>
          </a:prstGeom>
          <a:noFill/>
        </p:spPr>
        <p:txBody>
          <a:bodyPr wrap="square" lIns="0" tIns="0" rIns="0" bIns="0" rtlCol="0" anchor="t"/>
          <a:lstStyle/>
          <a:p>
            <a:pPr algn="ctr">
              <a:lnSpc>
                <a:spcPts val="1700"/>
              </a:lnSpc>
              <a:buNone/>
            </a:pPr>
            <a:r>
              <a:rPr lang="en-US" sz="1260" b="1" kern="0" spc="126" dirty="0">
                <a:solidFill>
                  <a:srgbClr val="181818">
                    <a:alpha val="80000"/>
                  </a:srgbClr>
                </a:solidFill>
                <a:latin typeface="Roboto" pitchFamily="34" charset="0"/>
                <a:ea typeface="Roboto" pitchFamily="34" charset="-122"/>
                <a:cs typeface="Roboto" pitchFamily="34" charset="-120"/>
              </a:rPr>
              <a:t>OVERVIEW OF STAIRS AND ITS FRAMEWORK</a:t>
            </a:r>
            <a:endParaRPr lang="en-US" dirty="0"/>
          </a:p>
        </p:txBody>
      </p:sp>
      <p:pic>
        <p:nvPicPr>
          <p:cNvPr id="8" name="Object 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98276" y="2575572"/>
            <a:ext cx="876081" cy="857036"/>
          </a:xfrm>
          <a:prstGeom prst="rect">
            <a:avLst/>
          </a:prstGeom>
        </p:spPr>
      </p:pic>
      <p:sp>
        <p:nvSpPr>
          <p:cNvPr id="9" name="Object 8"/>
          <p:cNvSpPr/>
          <p:nvPr/>
        </p:nvSpPr>
        <p:spPr>
          <a:xfrm>
            <a:off x="9601815" y="3808006"/>
            <a:ext cx="2063551" cy="431494"/>
          </a:xfrm>
          <a:prstGeom prst="rect">
            <a:avLst/>
          </a:prstGeom>
          <a:noFill/>
        </p:spPr>
        <p:txBody>
          <a:bodyPr wrap="square" lIns="0" tIns="0" rIns="0" bIns="0" rtlCol="0" anchor="t"/>
          <a:lstStyle/>
          <a:p>
            <a:pPr algn="ctr">
              <a:lnSpc>
                <a:spcPts val="1700"/>
              </a:lnSpc>
              <a:buNone/>
            </a:pPr>
            <a:r>
              <a:rPr lang="en-US" sz="1260" b="1" kern="0" spc="126" dirty="0">
                <a:solidFill>
                  <a:srgbClr val="181818">
                    <a:alpha val="80000"/>
                  </a:srgbClr>
                </a:solidFill>
                <a:latin typeface="Roboto" pitchFamily="34" charset="0"/>
                <a:ea typeface="Roboto" pitchFamily="34" charset="-122"/>
                <a:cs typeface="Roboto" pitchFamily="34" charset="-120"/>
              </a:rPr>
              <a:t>WALKTHROUGH WITH STAIRS</a:t>
            </a:r>
            <a:endParaRPr lang="en-US" dirty="0"/>
          </a:p>
        </p:txBody>
      </p:sp>
      <p:sp>
        <p:nvSpPr>
          <p:cNvPr id="10" name="Object 9"/>
          <p:cNvSpPr/>
          <p:nvPr/>
        </p:nvSpPr>
        <p:spPr>
          <a:xfrm>
            <a:off x="961784" y="6548363"/>
            <a:ext cx="10265383" cy="139045"/>
          </a:xfrm>
          <a:prstGeom prst="rect">
            <a:avLst/>
          </a:prstGeom>
          <a:noFill/>
        </p:spPr>
        <p:txBody>
          <a:bodyPr wrap="square" lIns="0" tIns="0" rIns="0" bIns="0" rtlCol="0" anchor="ctr"/>
          <a:lstStyle/>
          <a:p>
            <a:pPr algn="ctr">
              <a:lnSpc>
                <a:spcPts val="1095"/>
              </a:lnSpc>
              <a:buNone/>
            </a:pPr>
            <a:r>
              <a:rPr lang="en-US" sz="701" kern="0" spc="21" dirty="0">
                <a:solidFill>
                  <a:srgbClr val="181818">
                    <a:alpha val="80000"/>
                  </a:srgbClr>
                </a:solidFill>
                <a:latin typeface="Roboto" pitchFamily="34" charset="0"/>
                <a:ea typeface="Roboto" pitchFamily="34" charset="-122"/>
                <a:cs typeface="Roboto" pitchFamily="34" charset="-120"/>
              </a:rPr>
              <a:t>Copyright © DESA 2024. All Rights Reserved.</a:t>
            </a:r>
            <a:endParaRPr lang="en-US" dirty="0"/>
          </a:p>
        </p:txBody>
      </p:sp>
      <p:sp>
        <p:nvSpPr>
          <p:cNvPr id="11" name="Object 10"/>
          <p:cNvSpPr/>
          <p:nvPr/>
        </p:nvSpPr>
        <p:spPr>
          <a:xfrm>
            <a:off x="11874706" y="6501270"/>
            <a:ext cx="123794" cy="227501"/>
          </a:xfrm>
          <a:prstGeom prst="rect">
            <a:avLst/>
          </a:prstGeom>
          <a:noFill/>
        </p:spPr>
        <p:txBody>
          <a:bodyPr/>
          <a:lstStyle/>
          <a:p>
            <a:endParaRPr lang="en-US"/>
          </a:p>
        </p:txBody>
      </p:sp>
      <p:pic>
        <p:nvPicPr>
          <p:cNvPr id="12" name="Object 11"/>
          <p:cNvPicPr>
            <a:picLocks noChangeAspect="1"/>
          </p:cNvPicPr>
          <p:nvPr/>
        </p:nvPicPr>
        <p:blipFill>
          <a:blip r:embed="rId9"/>
          <a:srcRect/>
          <a:stretch/>
        </p:blipFill>
        <p:spPr>
          <a:xfrm>
            <a:off x="9806858" y="141358"/>
            <a:ext cx="2256901" cy="500280"/>
          </a:xfrm>
          <a:prstGeom prst="rect">
            <a:avLst/>
          </a:prstGeom>
        </p:spPr>
      </p:pic>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2" name="Object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76181" cy="2180680"/>
          </a:xfrm>
          <a:prstGeom prst="rect">
            <a:avLst/>
          </a:prstGeom>
        </p:spPr>
      </p:pic>
      <p:sp>
        <p:nvSpPr>
          <p:cNvPr id="3" name="Object 2"/>
          <p:cNvSpPr/>
          <p:nvPr/>
        </p:nvSpPr>
        <p:spPr>
          <a:xfrm>
            <a:off x="476131" y="840148"/>
            <a:ext cx="12188952" cy="432684"/>
          </a:xfrm>
          <a:prstGeom prst="rect">
            <a:avLst/>
          </a:prstGeom>
          <a:noFill/>
        </p:spPr>
        <p:txBody>
          <a:bodyPr wrap="square" lIns="0" tIns="0" rIns="0" bIns="0" rtlCol="0" anchor="t"/>
          <a:lstStyle/>
          <a:p>
            <a:pPr algn="l">
              <a:lnSpc>
                <a:spcPts val="3408"/>
              </a:lnSpc>
              <a:spcBef>
                <a:spcPts val="1160"/>
              </a:spcBef>
              <a:buNone/>
            </a:pPr>
            <a:r>
              <a:rPr lang="en-US" sz="3000" b="1" dirty="0">
                <a:solidFill>
                  <a:srgbClr val="181818">
                    <a:alpha val="80000"/>
                  </a:srgbClr>
                </a:solidFill>
                <a:latin typeface="Roboto Slab" pitchFamily="34" charset="0"/>
                <a:ea typeface="Roboto Slab" pitchFamily="34" charset="-122"/>
                <a:cs typeface="Roboto Slab" pitchFamily="34" charset="-120"/>
              </a:rPr>
              <a:t>Accelerating Sustainable Infrastructure</a:t>
            </a:r>
            <a:endParaRPr lang="en-US" dirty="0"/>
          </a:p>
        </p:txBody>
      </p:sp>
      <p:sp>
        <p:nvSpPr>
          <p:cNvPr id="4" name="Object 3"/>
          <p:cNvSpPr/>
          <p:nvPr/>
        </p:nvSpPr>
        <p:spPr>
          <a:xfrm>
            <a:off x="476131" y="1339044"/>
            <a:ext cx="12188952" cy="432684"/>
          </a:xfrm>
          <a:prstGeom prst="rect">
            <a:avLst/>
          </a:prstGeom>
          <a:noFill/>
        </p:spPr>
        <p:txBody>
          <a:bodyPr wrap="square" lIns="0" tIns="0" rIns="0" bIns="0" rtlCol="0" anchor="t"/>
          <a:lstStyle/>
          <a:p>
            <a:pPr algn="l">
              <a:lnSpc>
                <a:spcPts val="3408"/>
              </a:lnSpc>
              <a:spcBef>
                <a:spcPts val="512"/>
              </a:spcBef>
              <a:buNone/>
            </a:pPr>
            <a:r>
              <a:rPr lang="en-US" sz="3000" b="1" dirty="0">
                <a:solidFill>
                  <a:srgbClr val="181818">
                    <a:alpha val="80000"/>
                  </a:srgbClr>
                </a:solidFill>
                <a:latin typeface="Roboto Slab" pitchFamily="34" charset="0"/>
                <a:ea typeface="Roboto Slab" pitchFamily="34" charset="-122"/>
                <a:cs typeface="Roboto Slab" pitchFamily="34" charset="-120"/>
              </a:rPr>
              <a:t>Investments</a:t>
            </a:r>
            <a:endParaRPr lang="en-US" dirty="0"/>
          </a:p>
        </p:txBody>
      </p:sp>
      <p:pic>
        <p:nvPicPr>
          <p:cNvPr id="5" name="Object 4"/>
          <p:cNvPicPr>
            <a:picLocks noChangeAspect="1"/>
          </p:cNvPicPr>
          <p:nvPr/>
        </p:nvPicPr>
        <p:blipFill>
          <a:blip r:embed="rId5"/>
          <a:stretch>
            <a:fillRect/>
          </a:stretch>
        </p:blipFill>
        <p:spPr>
          <a:xfrm>
            <a:off x="285679" y="2275906"/>
            <a:ext cx="11617595" cy="2752037"/>
          </a:xfrm>
          <a:prstGeom prst="rect">
            <a:avLst/>
          </a:prstGeom>
        </p:spPr>
      </p:pic>
      <p:sp>
        <p:nvSpPr>
          <p:cNvPr id="6" name="Object 5"/>
          <p:cNvSpPr/>
          <p:nvPr/>
        </p:nvSpPr>
        <p:spPr>
          <a:xfrm>
            <a:off x="0" y="5408847"/>
            <a:ext cx="12188952" cy="1447438"/>
          </a:xfrm>
          <a:prstGeom prst="rect">
            <a:avLst/>
          </a:prstGeom>
          <a:solidFill>
            <a:srgbClr val="004F98"/>
          </a:solidFill>
        </p:spPr>
        <p:txBody>
          <a:bodyPr/>
          <a:lstStyle/>
          <a:p>
            <a:endParaRPr lang="en-US"/>
          </a:p>
        </p:txBody>
      </p:sp>
      <p:sp>
        <p:nvSpPr>
          <p:cNvPr id="7" name="Object 6"/>
          <p:cNvSpPr/>
          <p:nvPr/>
        </p:nvSpPr>
        <p:spPr>
          <a:xfrm>
            <a:off x="1458114" y="5728897"/>
            <a:ext cx="9272724" cy="809274"/>
          </a:xfrm>
          <a:prstGeom prst="rect">
            <a:avLst/>
          </a:prstGeom>
          <a:noFill/>
        </p:spPr>
        <p:txBody>
          <a:bodyPr wrap="square" lIns="0" tIns="0" rIns="0" bIns="0" rtlCol="0" anchor="t"/>
          <a:lstStyle/>
          <a:p>
            <a:pPr algn="ctr">
              <a:lnSpc>
                <a:spcPts val="2125"/>
              </a:lnSpc>
              <a:buNone/>
            </a:pPr>
            <a:r>
              <a:rPr lang="en-US" sz="1575" b="1" kern="0" spc="158" dirty="0">
                <a:solidFill>
                  <a:srgbClr val="FFFFFF"/>
                </a:solidFill>
                <a:latin typeface="Roboto" pitchFamily="34" charset="0"/>
                <a:ea typeface="Roboto" pitchFamily="34" charset="-122"/>
                <a:cs typeface="Roboto" pitchFamily="34" charset="-120"/>
              </a:rPr>
              <a:t>BY 2029, INFRASTRUCTURE AUM IS PROJECTED TO REACH UP TO $2.29 TRILLION, NECESSITATING THE DEVELOPMENT OF A PIPELINE OF BANKABLE PROJECTS TO PREVENT THE ACCUMULATION OF DRY POWDER RESERVES</a:t>
            </a:r>
            <a:endParaRPr lang="en-US" dirty="0"/>
          </a:p>
        </p:txBody>
      </p:sp>
      <p:pic>
        <p:nvPicPr>
          <p:cNvPr id="8" name="Object 7"/>
          <p:cNvPicPr>
            <a:picLocks noChangeAspect="1"/>
          </p:cNvPicPr>
          <p:nvPr/>
        </p:nvPicPr>
        <p:blipFill>
          <a:blip r:embed="rId6"/>
          <a:srcRect/>
          <a:stretch/>
        </p:blipFill>
        <p:spPr>
          <a:xfrm>
            <a:off x="9783829" y="187417"/>
            <a:ext cx="2256901" cy="5002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pic>
        <p:nvPicPr>
          <p:cNvPr id="2" name="Object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76181" cy="1752162"/>
          </a:xfrm>
          <a:prstGeom prst="rect">
            <a:avLst/>
          </a:prstGeom>
        </p:spPr>
      </p:pic>
      <p:sp>
        <p:nvSpPr>
          <p:cNvPr id="3" name="Object 2"/>
          <p:cNvSpPr/>
          <p:nvPr/>
        </p:nvSpPr>
        <p:spPr>
          <a:xfrm>
            <a:off x="476131" y="817532"/>
            <a:ext cx="12188952" cy="540855"/>
          </a:xfrm>
          <a:prstGeom prst="rect">
            <a:avLst/>
          </a:prstGeom>
          <a:noFill/>
        </p:spPr>
        <p:txBody>
          <a:bodyPr wrap="square" lIns="0" tIns="0" rIns="0" bIns="0" rtlCol="0" anchor="t"/>
          <a:lstStyle/>
          <a:p>
            <a:pPr algn="l">
              <a:lnSpc>
                <a:spcPts val="4260"/>
              </a:lnSpc>
              <a:spcBef>
                <a:spcPts val="985"/>
              </a:spcBef>
              <a:buNone/>
            </a:pPr>
            <a:r>
              <a:rPr lang="en-US" sz="3750" b="1" dirty="0">
                <a:solidFill>
                  <a:srgbClr val="181818">
                    <a:alpha val="80000"/>
                  </a:srgbClr>
                </a:solidFill>
                <a:latin typeface="Roboto Slab" pitchFamily="34" charset="0"/>
                <a:ea typeface="Roboto Slab" pitchFamily="34" charset="-122"/>
                <a:cs typeface="Roboto Slab" pitchFamily="34" charset="-120"/>
              </a:rPr>
              <a:t>From Capital to Impact: Missing Link</a:t>
            </a:r>
            <a:endParaRPr lang="en-US" dirty="0"/>
          </a:p>
        </p:txBody>
      </p:sp>
      <p:pic>
        <p:nvPicPr>
          <p:cNvPr id="4" name="Object 3"/>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6132" y="2037840"/>
            <a:ext cx="7303849" cy="942739"/>
          </a:xfrm>
          <a:prstGeom prst="rect">
            <a:avLst/>
          </a:prstGeom>
        </p:spPr>
      </p:pic>
      <p:sp>
        <p:nvSpPr>
          <p:cNvPr id="5" name="Object 4"/>
          <p:cNvSpPr/>
          <p:nvPr/>
        </p:nvSpPr>
        <p:spPr>
          <a:xfrm>
            <a:off x="7970432" y="2047363"/>
            <a:ext cx="3742389" cy="0"/>
          </a:xfrm>
          <a:prstGeom prst="line">
            <a:avLst/>
          </a:prstGeom>
          <a:noFill/>
          <a:ln w="12700">
            <a:solidFill>
              <a:srgbClr val="000000"/>
            </a:solidFill>
            <a:prstDash val="solid"/>
            <a:miter lim="800000"/>
          </a:ln>
        </p:spPr>
        <p:txBody>
          <a:bodyPr/>
          <a:lstStyle/>
          <a:p>
            <a:endParaRPr lang="en-US"/>
          </a:p>
        </p:txBody>
      </p:sp>
      <p:sp>
        <p:nvSpPr>
          <p:cNvPr id="6" name="Object 5"/>
          <p:cNvSpPr/>
          <p:nvPr/>
        </p:nvSpPr>
        <p:spPr>
          <a:xfrm>
            <a:off x="474591" y="2398658"/>
            <a:ext cx="7306884" cy="215747"/>
          </a:xfrm>
          <a:prstGeom prst="rect">
            <a:avLst/>
          </a:prstGeom>
          <a:noFill/>
        </p:spPr>
        <p:txBody>
          <a:bodyPr wrap="square" lIns="0" tIns="0" rIns="0" bIns="0" rtlCol="0" anchor="ctr"/>
          <a:lstStyle/>
          <a:p>
            <a:pPr algn="ctr">
              <a:lnSpc>
                <a:spcPts val="1700"/>
              </a:lnSpc>
              <a:buNone/>
            </a:pPr>
            <a:r>
              <a:rPr lang="en-US" sz="1260" b="1" kern="0" spc="126" dirty="0">
                <a:solidFill>
                  <a:srgbClr val="FFFFFF"/>
                </a:solidFill>
                <a:latin typeface="Roboto" pitchFamily="34" charset="0"/>
                <a:ea typeface="Roboto" pitchFamily="34" charset="-122"/>
                <a:cs typeface="Roboto" pitchFamily="34" charset="-120"/>
              </a:rPr>
              <a:t>  UNPREPARED PROJECT PROPOSALS  </a:t>
            </a:r>
            <a:endParaRPr lang="en-US" dirty="0"/>
          </a:p>
        </p:txBody>
      </p:sp>
      <p:sp>
        <p:nvSpPr>
          <p:cNvPr id="7" name="Object 6"/>
          <p:cNvSpPr/>
          <p:nvPr/>
        </p:nvSpPr>
        <p:spPr>
          <a:xfrm>
            <a:off x="8113271" y="2227846"/>
            <a:ext cx="3802382" cy="547923"/>
          </a:xfrm>
          <a:prstGeom prst="rect">
            <a:avLst/>
          </a:prstGeom>
          <a:noFill/>
        </p:spPr>
        <p:txBody>
          <a:bodyPr wrap="square" lIns="0" tIns="0" rIns="0" bIns="0" rtlCol="0" anchor="t"/>
          <a:lstStyle/>
          <a:p>
            <a:pPr algn="l">
              <a:lnSpc>
                <a:spcPts val="1439"/>
              </a:lnSpc>
              <a:buNone/>
            </a:pPr>
            <a:r>
              <a:rPr lang="en-US" sz="921" kern="0" spc="28" dirty="0">
                <a:solidFill>
                  <a:srgbClr val="181818">
                    <a:alpha val="80000"/>
                  </a:srgbClr>
                </a:solidFill>
                <a:latin typeface="Roboto" pitchFamily="34" charset="0"/>
                <a:ea typeface="Roboto" pitchFamily="34" charset="-122"/>
                <a:cs typeface="Roboto" pitchFamily="34" charset="-120"/>
              </a:rPr>
              <a:t>Projects that are not properly prepared, with incomplete feasibility studies, inadequate risk assessments, and insufficient planning often fail to attract investment.  </a:t>
            </a:r>
            <a:endParaRPr lang="en-US" dirty="0"/>
          </a:p>
        </p:txBody>
      </p:sp>
      <p:pic>
        <p:nvPicPr>
          <p:cNvPr id="8" name="Object 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8425" y="3028193"/>
            <a:ext cx="5904024" cy="942739"/>
          </a:xfrm>
          <a:prstGeom prst="rect">
            <a:avLst/>
          </a:prstGeom>
        </p:spPr>
      </p:pic>
      <p:sp>
        <p:nvSpPr>
          <p:cNvPr id="9" name="Object 8"/>
          <p:cNvSpPr/>
          <p:nvPr/>
        </p:nvSpPr>
        <p:spPr>
          <a:xfrm>
            <a:off x="7268139" y="2999625"/>
            <a:ext cx="4444682" cy="0"/>
          </a:xfrm>
          <a:prstGeom prst="line">
            <a:avLst/>
          </a:prstGeom>
          <a:noFill/>
          <a:ln w="12700">
            <a:solidFill>
              <a:srgbClr val="000000"/>
            </a:solidFill>
            <a:prstDash val="solid"/>
            <a:miter lim="800000"/>
          </a:ln>
        </p:spPr>
        <p:txBody>
          <a:bodyPr/>
          <a:lstStyle/>
          <a:p>
            <a:endParaRPr lang="en-US"/>
          </a:p>
        </p:txBody>
      </p:sp>
      <p:sp>
        <p:nvSpPr>
          <p:cNvPr id="10" name="Object 9"/>
          <p:cNvSpPr/>
          <p:nvPr/>
        </p:nvSpPr>
        <p:spPr>
          <a:xfrm>
            <a:off x="1247114" y="3389011"/>
            <a:ext cx="5761839" cy="215747"/>
          </a:xfrm>
          <a:prstGeom prst="rect">
            <a:avLst/>
          </a:prstGeom>
          <a:noFill/>
        </p:spPr>
        <p:txBody>
          <a:bodyPr wrap="square" lIns="0" tIns="0" rIns="0" bIns="0" rtlCol="0" anchor="ctr"/>
          <a:lstStyle/>
          <a:p>
            <a:pPr algn="ctr">
              <a:lnSpc>
                <a:spcPts val="1700"/>
              </a:lnSpc>
              <a:buNone/>
            </a:pPr>
            <a:r>
              <a:rPr lang="en-US" sz="1260" b="1" kern="0" spc="126" dirty="0">
                <a:solidFill>
                  <a:srgbClr val="FFFFFF"/>
                </a:solidFill>
                <a:latin typeface="Roboto" pitchFamily="34" charset="0"/>
                <a:ea typeface="Roboto" pitchFamily="34" charset="-122"/>
                <a:cs typeface="Roboto" pitchFamily="34" charset="-120"/>
              </a:rPr>
              <a:t>  LACK OF SDG ALIGNMENT   </a:t>
            </a:r>
            <a:endParaRPr lang="en-US" dirty="0"/>
          </a:p>
        </p:txBody>
      </p:sp>
      <p:sp>
        <p:nvSpPr>
          <p:cNvPr id="11" name="Object 10"/>
          <p:cNvSpPr/>
          <p:nvPr/>
        </p:nvSpPr>
        <p:spPr>
          <a:xfrm>
            <a:off x="7410978" y="3127734"/>
            <a:ext cx="4574904" cy="730563"/>
          </a:xfrm>
          <a:prstGeom prst="rect">
            <a:avLst/>
          </a:prstGeom>
          <a:noFill/>
        </p:spPr>
        <p:txBody>
          <a:bodyPr wrap="square" lIns="0" tIns="0" rIns="0" bIns="0" rtlCol="0" anchor="t"/>
          <a:lstStyle/>
          <a:p>
            <a:pPr algn="l">
              <a:lnSpc>
                <a:spcPts val="1439"/>
              </a:lnSpc>
              <a:buNone/>
            </a:pPr>
            <a:r>
              <a:rPr lang="en-US" sz="921" kern="0" spc="28" dirty="0">
                <a:solidFill>
                  <a:srgbClr val="181818">
                    <a:alpha val="80000"/>
                  </a:srgbClr>
                </a:solidFill>
                <a:latin typeface="Roboto" pitchFamily="34" charset="0"/>
                <a:ea typeface="Roboto" pitchFamily="34" charset="-122"/>
                <a:cs typeface="Roboto" pitchFamily="34" charset="-120"/>
              </a:rPr>
              <a:t>Investors are increasingly seeking projects that align with the United Nations Sustainable Development Goals (SDGs). Projects that do not demonstrate clear sustainability and social impact are less likely to secure funding.  </a:t>
            </a:r>
            <a:endParaRPr lang="en-US" dirty="0"/>
          </a:p>
        </p:txBody>
      </p:sp>
      <p:pic>
        <p:nvPicPr>
          <p:cNvPr id="12" name="Object 11"/>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80717" y="4018545"/>
            <a:ext cx="4494676" cy="942739"/>
          </a:xfrm>
          <a:prstGeom prst="rect">
            <a:avLst/>
          </a:prstGeom>
        </p:spPr>
      </p:pic>
      <p:sp>
        <p:nvSpPr>
          <p:cNvPr id="13" name="Object 12"/>
          <p:cNvSpPr/>
          <p:nvPr/>
        </p:nvSpPr>
        <p:spPr>
          <a:xfrm>
            <a:off x="6565846" y="3989977"/>
            <a:ext cx="5146975" cy="0"/>
          </a:xfrm>
          <a:prstGeom prst="line">
            <a:avLst/>
          </a:prstGeom>
          <a:noFill/>
          <a:ln w="12700">
            <a:solidFill>
              <a:srgbClr val="000000"/>
            </a:solidFill>
            <a:prstDash val="solid"/>
            <a:miter lim="800000"/>
          </a:ln>
        </p:spPr>
        <p:txBody>
          <a:bodyPr/>
          <a:lstStyle/>
          <a:p>
            <a:endParaRPr lang="en-US"/>
          </a:p>
        </p:txBody>
      </p:sp>
      <p:sp>
        <p:nvSpPr>
          <p:cNvPr id="14" name="Object 13"/>
          <p:cNvSpPr/>
          <p:nvPr/>
        </p:nvSpPr>
        <p:spPr>
          <a:xfrm>
            <a:off x="2019636" y="4379363"/>
            <a:ext cx="4216794" cy="215747"/>
          </a:xfrm>
          <a:prstGeom prst="rect">
            <a:avLst/>
          </a:prstGeom>
          <a:noFill/>
        </p:spPr>
        <p:txBody>
          <a:bodyPr wrap="square" lIns="0" tIns="0" rIns="0" bIns="0" rtlCol="0" anchor="ctr"/>
          <a:lstStyle/>
          <a:p>
            <a:pPr algn="ctr">
              <a:lnSpc>
                <a:spcPts val="1700"/>
              </a:lnSpc>
              <a:buNone/>
            </a:pPr>
            <a:r>
              <a:rPr lang="en-US" sz="1260" b="1" kern="0" spc="126" dirty="0">
                <a:solidFill>
                  <a:srgbClr val="FFFFFF"/>
                </a:solidFill>
                <a:latin typeface="Roboto" pitchFamily="34" charset="0"/>
                <a:ea typeface="Roboto" pitchFamily="34" charset="-122"/>
                <a:cs typeface="Roboto" pitchFamily="34" charset="-120"/>
              </a:rPr>
              <a:t>  POOR MANAGEMENT QUALITY     </a:t>
            </a:r>
            <a:endParaRPr lang="en-US" dirty="0"/>
          </a:p>
        </p:txBody>
      </p:sp>
      <p:sp>
        <p:nvSpPr>
          <p:cNvPr id="15" name="Object 14"/>
          <p:cNvSpPr/>
          <p:nvPr/>
        </p:nvSpPr>
        <p:spPr>
          <a:xfrm>
            <a:off x="6708685" y="4208551"/>
            <a:ext cx="5347427" cy="547923"/>
          </a:xfrm>
          <a:prstGeom prst="rect">
            <a:avLst/>
          </a:prstGeom>
          <a:noFill/>
        </p:spPr>
        <p:txBody>
          <a:bodyPr wrap="square" lIns="0" tIns="0" rIns="0" bIns="0" rtlCol="0" anchor="t"/>
          <a:lstStyle/>
          <a:p>
            <a:pPr algn="l">
              <a:lnSpc>
                <a:spcPts val="1439"/>
              </a:lnSpc>
              <a:buNone/>
            </a:pPr>
            <a:r>
              <a:rPr lang="en-US" sz="921" kern="0" spc="28" dirty="0">
                <a:solidFill>
                  <a:srgbClr val="181818">
                    <a:alpha val="80000"/>
                  </a:srgbClr>
                </a:solidFill>
                <a:latin typeface="Roboto" pitchFamily="34" charset="0"/>
                <a:ea typeface="Roboto" pitchFamily="34" charset="-122"/>
                <a:cs typeface="Roboto" pitchFamily="34" charset="-120"/>
              </a:rPr>
              <a:t>Poorly managed projects with weak leadership, inefficient operations, and insufficient monitoring and evaluation processes are often perceived as high-risk investments, making them less attractive to investors.    </a:t>
            </a:r>
            <a:endParaRPr lang="en-US" dirty="0"/>
          </a:p>
        </p:txBody>
      </p:sp>
      <p:pic>
        <p:nvPicPr>
          <p:cNvPr id="16" name="Object 15"/>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83010" y="5008898"/>
            <a:ext cx="3094851" cy="942739"/>
          </a:xfrm>
          <a:prstGeom prst="rect">
            <a:avLst/>
          </a:prstGeom>
        </p:spPr>
      </p:pic>
      <p:sp>
        <p:nvSpPr>
          <p:cNvPr id="17" name="Object 16"/>
          <p:cNvSpPr/>
          <p:nvPr/>
        </p:nvSpPr>
        <p:spPr>
          <a:xfrm>
            <a:off x="5863552" y="4980330"/>
            <a:ext cx="5849269" cy="0"/>
          </a:xfrm>
          <a:prstGeom prst="line">
            <a:avLst/>
          </a:prstGeom>
          <a:noFill/>
          <a:ln w="12700">
            <a:solidFill>
              <a:srgbClr val="000000"/>
            </a:solidFill>
            <a:prstDash val="solid"/>
            <a:miter lim="800000"/>
          </a:ln>
        </p:spPr>
        <p:txBody>
          <a:bodyPr/>
          <a:lstStyle/>
          <a:p>
            <a:endParaRPr lang="en-US"/>
          </a:p>
        </p:txBody>
      </p:sp>
      <p:sp>
        <p:nvSpPr>
          <p:cNvPr id="18" name="Object 17"/>
          <p:cNvSpPr/>
          <p:nvPr/>
        </p:nvSpPr>
        <p:spPr>
          <a:xfrm>
            <a:off x="2792159" y="5260205"/>
            <a:ext cx="2671749" cy="431494"/>
          </a:xfrm>
          <a:prstGeom prst="rect">
            <a:avLst/>
          </a:prstGeom>
          <a:noFill/>
        </p:spPr>
        <p:txBody>
          <a:bodyPr wrap="square" lIns="0" tIns="0" rIns="0" bIns="0" rtlCol="0" anchor="ctr"/>
          <a:lstStyle/>
          <a:p>
            <a:pPr algn="ctr">
              <a:lnSpc>
                <a:spcPts val="1700"/>
              </a:lnSpc>
              <a:buNone/>
            </a:pPr>
            <a:r>
              <a:rPr lang="en-US" sz="1260" b="1" kern="0" spc="126" dirty="0">
                <a:solidFill>
                  <a:srgbClr val="FFFFFF"/>
                </a:solidFill>
                <a:latin typeface="Roboto" pitchFamily="34" charset="0"/>
                <a:ea typeface="Roboto" pitchFamily="34" charset="-122"/>
                <a:cs typeface="Roboto" pitchFamily="34" charset="-120"/>
              </a:rPr>
              <a:t>PATHWAY TO   INVESTMENT  </a:t>
            </a:r>
            <a:endParaRPr lang="en-US" dirty="0"/>
          </a:p>
        </p:txBody>
      </p:sp>
      <p:sp>
        <p:nvSpPr>
          <p:cNvPr id="19" name="Object 18"/>
          <p:cNvSpPr/>
          <p:nvPr/>
        </p:nvSpPr>
        <p:spPr>
          <a:xfrm>
            <a:off x="6006392" y="5198903"/>
            <a:ext cx="6119949" cy="547923"/>
          </a:xfrm>
          <a:prstGeom prst="rect">
            <a:avLst/>
          </a:prstGeom>
          <a:noFill/>
        </p:spPr>
        <p:txBody>
          <a:bodyPr wrap="square" lIns="0" tIns="0" rIns="0" bIns="0" rtlCol="0" anchor="t"/>
          <a:lstStyle/>
          <a:p>
            <a:pPr algn="l">
              <a:lnSpc>
                <a:spcPts val="1439"/>
              </a:lnSpc>
              <a:buNone/>
            </a:pPr>
            <a:r>
              <a:rPr lang="en-US" sz="921" kern="0" spc="28" dirty="0">
                <a:solidFill>
                  <a:srgbClr val="181818">
                    <a:alpha val="80000"/>
                  </a:srgbClr>
                </a:solidFill>
                <a:latin typeface="Roboto" pitchFamily="34" charset="0"/>
                <a:ea typeface="Roboto" pitchFamily="34" charset="-122"/>
                <a:cs typeface="Roboto" pitchFamily="34" charset="-120"/>
              </a:rPr>
              <a:t>By addressing these challenges through meticulous project preparation, aligning with the SDGs, and implementing robust management practices, projects can overcome the obstacles and become more attractive to potential investors.   </a:t>
            </a:r>
            <a:endParaRPr lang="en-US" dirty="0"/>
          </a:p>
        </p:txBody>
      </p:sp>
      <p:sp>
        <p:nvSpPr>
          <p:cNvPr id="20" name="Object 19"/>
          <p:cNvSpPr/>
          <p:nvPr/>
        </p:nvSpPr>
        <p:spPr>
          <a:xfrm>
            <a:off x="961784" y="6548363"/>
            <a:ext cx="10265383" cy="139045"/>
          </a:xfrm>
          <a:prstGeom prst="rect">
            <a:avLst/>
          </a:prstGeom>
          <a:noFill/>
        </p:spPr>
        <p:txBody>
          <a:bodyPr wrap="square" lIns="0" tIns="0" rIns="0" bIns="0" rtlCol="0" anchor="ctr"/>
          <a:lstStyle/>
          <a:p>
            <a:pPr algn="ctr">
              <a:lnSpc>
                <a:spcPts val="1095"/>
              </a:lnSpc>
              <a:buNone/>
            </a:pPr>
            <a:r>
              <a:rPr lang="en-US" sz="701" kern="0" spc="21" dirty="0">
                <a:solidFill>
                  <a:srgbClr val="181818">
                    <a:alpha val="80000"/>
                  </a:srgbClr>
                </a:solidFill>
                <a:latin typeface="Roboto" pitchFamily="34" charset="0"/>
                <a:ea typeface="Roboto" pitchFamily="34" charset="-122"/>
                <a:cs typeface="Roboto" pitchFamily="34" charset="-120"/>
              </a:rPr>
              <a:t>Copyright © DESA 2024. All Rights Reserved.</a:t>
            </a:r>
            <a:endParaRPr lang="en-US" dirty="0"/>
          </a:p>
        </p:txBody>
      </p:sp>
      <p:sp>
        <p:nvSpPr>
          <p:cNvPr id="21" name="Object 20"/>
          <p:cNvSpPr/>
          <p:nvPr/>
        </p:nvSpPr>
        <p:spPr>
          <a:xfrm>
            <a:off x="11874706" y="6501270"/>
            <a:ext cx="123794" cy="227501"/>
          </a:xfrm>
          <a:prstGeom prst="rect">
            <a:avLst/>
          </a:prstGeom>
          <a:noFill/>
        </p:spPr>
        <p:txBody>
          <a:bodyPr/>
          <a:lstStyle/>
          <a:p>
            <a:endParaRPr lang="en-US"/>
          </a:p>
        </p:txBody>
      </p:sp>
      <p:pic>
        <p:nvPicPr>
          <p:cNvPr id="22" name="Object 21"/>
          <p:cNvPicPr>
            <a:picLocks noChangeAspect="1"/>
          </p:cNvPicPr>
          <p:nvPr/>
        </p:nvPicPr>
        <p:blipFill>
          <a:blip r:embed="rId13"/>
          <a:srcRect/>
          <a:stretch/>
        </p:blipFill>
        <p:spPr>
          <a:xfrm>
            <a:off x="9806858" y="233476"/>
            <a:ext cx="2256901" cy="500280"/>
          </a:xfrm>
          <a:prstGeom prst="rect">
            <a:avLst/>
          </a:prstGeom>
        </p:spPr>
      </p:pic>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2" name="Object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76181" cy="1752162"/>
          </a:xfrm>
          <a:prstGeom prst="rect">
            <a:avLst/>
          </a:prstGeom>
        </p:spPr>
      </p:pic>
      <p:sp>
        <p:nvSpPr>
          <p:cNvPr id="3" name="Object 2"/>
          <p:cNvSpPr/>
          <p:nvPr/>
        </p:nvSpPr>
        <p:spPr>
          <a:xfrm>
            <a:off x="476131" y="817532"/>
            <a:ext cx="12188952" cy="540855"/>
          </a:xfrm>
          <a:prstGeom prst="rect">
            <a:avLst/>
          </a:prstGeom>
          <a:noFill/>
        </p:spPr>
        <p:txBody>
          <a:bodyPr wrap="square" lIns="0" tIns="0" rIns="0" bIns="0" rtlCol="0" anchor="t"/>
          <a:lstStyle/>
          <a:p>
            <a:pPr algn="l">
              <a:lnSpc>
                <a:spcPts val="4260"/>
              </a:lnSpc>
              <a:spcBef>
                <a:spcPts val="985"/>
              </a:spcBef>
              <a:buNone/>
            </a:pPr>
            <a:r>
              <a:rPr lang="en-US" sz="3750" b="1" dirty="0">
                <a:solidFill>
                  <a:srgbClr val="181818">
                    <a:alpha val="80000"/>
                  </a:srgbClr>
                </a:solidFill>
                <a:latin typeface="Roboto Slab" pitchFamily="34" charset="0"/>
                <a:ea typeface="Roboto Slab" pitchFamily="34" charset="-122"/>
                <a:cs typeface="Roboto Slab" pitchFamily="34" charset="-120"/>
              </a:rPr>
              <a:t>STAIRS: Transforming Potential into Reality</a:t>
            </a:r>
            <a:endParaRPr lang="en-US" dirty="0"/>
          </a:p>
        </p:txBody>
      </p:sp>
      <p:pic>
        <p:nvPicPr>
          <p:cNvPr id="4" name="Object 3"/>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4677" y="2307332"/>
            <a:ext cx="352337" cy="438040"/>
          </a:xfrm>
          <a:prstGeom prst="rect">
            <a:avLst/>
          </a:prstGeom>
        </p:spPr>
      </p:pic>
      <p:sp>
        <p:nvSpPr>
          <p:cNvPr id="5" name="Object 4"/>
          <p:cNvSpPr/>
          <p:nvPr/>
        </p:nvSpPr>
        <p:spPr>
          <a:xfrm>
            <a:off x="1380780" y="2255819"/>
            <a:ext cx="2775843" cy="431494"/>
          </a:xfrm>
          <a:prstGeom prst="rect">
            <a:avLst/>
          </a:prstGeom>
          <a:noFill/>
        </p:spPr>
        <p:txBody>
          <a:bodyPr wrap="square" lIns="0" tIns="0" rIns="0" bIns="0" rtlCol="0" anchor="t"/>
          <a:lstStyle/>
          <a:p>
            <a:pPr algn="l">
              <a:lnSpc>
                <a:spcPts val="1700"/>
              </a:lnSpc>
              <a:buNone/>
            </a:pPr>
            <a:r>
              <a:rPr lang="en-US" sz="1260" b="1" kern="0" spc="126" dirty="0">
                <a:solidFill>
                  <a:srgbClr val="181818">
                    <a:alpha val="80000"/>
                  </a:srgbClr>
                </a:solidFill>
                <a:latin typeface="Roboto" pitchFamily="34" charset="0"/>
                <a:ea typeface="Roboto" pitchFamily="34" charset="-122"/>
                <a:cs typeface="Roboto" pitchFamily="34" charset="-120"/>
              </a:rPr>
              <a:t>COMPREHENSIVE SELF-ASSESSMENT TOOL</a:t>
            </a:r>
            <a:endParaRPr lang="en-US" dirty="0"/>
          </a:p>
        </p:txBody>
      </p:sp>
      <p:sp>
        <p:nvSpPr>
          <p:cNvPr id="6" name="Object 5"/>
          <p:cNvSpPr/>
          <p:nvPr/>
        </p:nvSpPr>
        <p:spPr>
          <a:xfrm>
            <a:off x="1380780" y="2757691"/>
            <a:ext cx="2775843" cy="1263979"/>
          </a:xfrm>
          <a:prstGeom prst="rect">
            <a:avLst/>
          </a:prstGeom>
          <a:noFill/>
        </p:spPr>
        <p:txBody>
          <a:bodyPr wrap="square" lIns="0" tIns="0" rIns="0" bIns="0" rtlCol="0" anchor="t"/>
          <a:lstStyle/>
          <a:p>
            <a:pPr algn="l">
              <a:lnSpc>
                <a:spcPts val="1991"/>
              </a:lnSpc>
              <a:spcBef>
                <a:spcPts val="543"/>
              </a:spcBef>
              <a:buNone/>
            </a:pPr>
            <a:r>
              <a:rPr lang="en-US" sz="1275" kern="0" spc="38" dirty="0">
                <a:solidFill>
                  <a:srgbClr val="181818">
                    <a:alpha val="80000"/>
                  </a:srgbClr>
                </a:solidFill>
                <a:latin typeface="Roboto" pitchFamily="34" charset="0"/>
                <a:ea typeface="Roboto" pitchFamily="34" charset="-122"/>
                <a:cs typeface="Roboto" pitchFamily="34" charset="-120"/>
              </a:rPr>
              <a:t>STAIRS is a user-friendly tool designed to provide a thorough evaluation of a country's infrastructure project investment readiness.</a:t>
            </a:r>
            <a:endParaRPr lang="en-US" dirty="0"/>
          </a:p>
        </p:txBody>
      </p:sp>
      <p:pic>
        <p:nvPicPr>
          <p:cNvPr id="7" name="Object 6"/>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19895" y="2313246"/>
            <a:ext cx="438040" cy="285679"/>
          </a:xfrm>
          <a:prstGeom prst="rect">
            <a:avLst/>
          </a:prstGeom>
        </p:spPr>
      </p:pic>
      <p:sp>
        <p:nvSpPr>
          <p:cNvPr id="8" name="Object 7"/>
          <p:cNvSpPr/>
          <p:nvPr/>
        </p:nvSpPr>
        <p:spPr>
          <a:xfrm>
            <a:off x="5285053" y="2255819"/>
            <a:ext cx="2775843" cy="862987"/>
          </a:xfrm>
          <a:prstGeom prst="rect">
            <a:avLst/>
          </a:prstGeom>
          <a:noFill/>
        </p:spPr>
        <p:txBody>
          <a:bodyPr wrap="square" lIns="0" tIns="0" rIns="0" bIns="0" rtlCol="0" anchor="t"/>
          <a:lstStyle/>
          <a:p>
            <a:pPr algn="l">
              <a:lnSpc>
                <a:spcPts val="1700"/>
              </a:lnSpc>
              <a:buNone/>
            </a:pPr>
            <a:r>
              <a:rPr lang="en-US" sz="1260" b="1" kern="0" spc="126" dirty="0">
                <a:solidFill>
                  <a:srgbClr val="181818">
                    <a:alpha val="80000"/>
                  </a:srgbClr>
                </a:solidFill>
                <a:latin typeface="Roboto" pitchFamily="34" charset="0"/>
                <a:ea typeface="Roboto" pitchFamily="34" charset="-122"/>
                <a:cs typeface="Roboto" pitchFamily="34" charset="-120"/>
              </a:rPr>
              <a:t>HELPS COUNTRIES EVALUATE INFRASTRUCTURE PROJECTS</a:t>
            </a:r>
            <a:endParaRPr lang="en-US" dirty="0"/>
          </a:p>
        </p:txBody>
      </p:sp>
      <p:sp>
        <p:nvSpPr>
          <p:cNvPr id="9" name="Object 8"/>
          <p:cNvSpPr/>
          <p:nvPr/>
        </p:nvSpPr>
        <p:spPr>
          <a:xfrm>
            <a:off x="5285053" y="2716220"/>
            <a:ext cx="2775843" cy="1263979"/>
          </a:xfrm>
          <a:prstGeom prst="rect">
            <a:avLst/>
          </a:prstGeom>
          <a:noFill/>
        </p:spPr>
        <p:txBody>
          <a:bodyPr wrap="square" lIns="0" tIns="0" rIns="0" bIns="0" rtlCol="0" anchor="t"/>
          <a:lstStyle/>
          <a:p>
            <a:pPr algn="l">
              <a:lnSpc>
                <a:spcPts val="1991"/>
              </a:lnSpc>
              <a:spcBef>
                <a:spcPts val="543"/>
              </a:spcBef>
              <a:buNone/>
            </a:pPr>
            <a:r>
              <a:rPr lang="en-US" sz="1275" kern="0" spc="38" dirty="0">
                <a:solidFill>
                  <a:srgbClr val="181818">
                    <a:alpha val="80000"/>
                  </a:srgbClr>
                </a:solidFill>
                <a:latin typeface="Roboto" pitchFamily="34" charset="0"/>
                <a:ea typeface="Roboto" pitchFamily="34" charset="-122"/>
                <a:cs typeface="Roboto" pitchFamily="34" charset="-120"/>
              </a:rPr>
              <a:t>The tool allows countries to assess the investment readiness of their infrastructure projects, identifying areas for improvement.</a:t>
            </a:r>
            <a:endParaRPr lang="en-US" dirty="0"/>
          </a:p>
        </p:txBody>
      </p:sp>
      <p:pic>
        <p:nvPicPr>
          <p:cNvPr id="10" name="Object 9"/>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80989" y="2293189"/>
            <a:ext cx="447563" cy="399950"/>
          </a:xfrm>
          <a:prstGeom prst="rect">
            <a:avLst/>
          </a:prstGeom>
        </p:spPr>
      </p:pic>
      <p:sp>
        <p:nvSpPr>
          <p:cNvPr id="11" name="Object 10"/>
          <p:cNvSpPr/>
          <p:nvPr/>
        </p:nvSpPr>
        <p:spPr>
          <a:xfrm>
            <a:off x="9189327" y="2255819"/>
            <a:ext cx="2775843" cy="431494"/>
          </a:xfrm>
          <a:prstGeom prst="rect">
            <a:avLst/>
          </a:prstGeom>
          <a:noFill/>
        </p:spPr>
        <p:txBody>
          <a:bodyPr wrap="square" lIns="0" tIns="0" rIns="0" bIns="0" rtlCol="0" anchor="t"/>
          <a:lstStyle/>
          <a:p>
            <a:pPr algn="l">
              <a:lnSpc>
                <a:spcPts val="1700"/>
              </a:lnSpc>
              <a:buNone/>
            </a:pPr>
            <a:r>
              <a:rPr lang="en-US" sz="1260" b="1" kern="0" spc="126" dirty="0">
                <a:solidFill>
                  <a:srgbClr val="181818">
                    <a:alpha val="80000"/>
                  </a:srgbClr>
                </a:solidFill>
                <a:latin typeface="Roboto" pitchFamily="34" charset="0"/>
                <a:ea typeface="Roboto" pitchFamily="34" charset="-122"/>
                <a:cs typeface="Roboto" pitchFamily="34" charset="-120"/>
              </a:rPr>
              <a:t>IMPROVES INVESTMENT READINESS</a:t>
            </a:r>
            <a:endParaRPr lang="en-US" dirty="0"/>
          </a:p>
        </p:txBody>
      </p:sp>
      <p:sp>
        <p:nvSpPr>
          <p:cNvPr id="12" name="Object 11"/>
          <p:cNvSpPr/>
          <p:nvPr/>
        </p:nvSpPr>
        <p:spPr>
          <a:xfrm>
            <a:off x="9189327" y="2757691"/>
            <a:ext cx="2775843" cy="1516775"/>
          </a:xfrm>
          <a:prstGeom prst="rect">
            <a:avLst/>
          </a:prstGeom>
          <a:noFill/>
        </p:spPr>
        <p:txBody>
          <a:bodyPr wrap="square" lIns="0" tIns="0" rIns="0" bIns="0" rtlCol="0" anchor="t"/>
          <a:lstStyle/>
          <a:p>
            <a:pPr algn="l">
              <a:lnSpc>
                <a:spcPts val="1991"/>
              </a:lnSpc>
              <a:spcBef>
                <a:spcPts val="543"/>
              </a:spcBef>
              <a:buNone/>
            </a:pPr>
            <a:r>
              <a:rPr lang="en-US" sz="1275" kern="0" spc="38" dirty="0">
                <a:solidFill>
                  <a:srgbClr val="181818">
                    <a:alpha val="80000"/>
                  </a:srgbClr>
                </a:solidFill>
                <a:latin typeface="Roboto" pitchFamily="34" charset="0"/>
                <a:ea typeface="Roboto" pitchFamily="34" charset="-122"/>
                <a:cs typeface="Roboto" pitchFamily="34" charset="-120"/>
              </a:rPr>
              <a:t>By using STAIRS, countries can identify and address gaps in their infrastructure project investment readiness, leading to more attractive and successful projects.</a:t>
            </a:r>
            <a:endParaRPr lang="en-US" dirty="0"/>
          </a:p>
        </p:txBody>
      </p:sp>
      <p:sp>
        <p:nvSpPr>
          <p:cNvPr id="13" name="Object 12"/>
          <p:cNvSpPr/>
          <p:nvPr/>
        </p:nvSpPr>
        <p:spPr>
          <a:xfrm>
            <a:off x="0" y="5132692"/>
            <a:ext cx="12188952" cy="1723594"/>
          </a:xfrm>
          <a:prstGeom prst="rect">
            <a:avLst/>
          </a:prstGeom>
          <a:solidFill>
            <a:srgbClr val="004F98"/>
          </a:solidFill>
        </p:spPr>
        <p:txBody>
          <a:bodyPr/>
          <a:lstStyle/>
          <a:p>
            <a:endParaRPr lang="en-US"/>
          </a:p>
        </p:txBody>
      </p:sp>
      <p:sp>
        <p:nvSpPr>
          <p:cNvPr id="14" name="Object 13"/>
          <p:cNvSpPr/>
          <p:nvPr/>
        </p:nvSpPr>
        <p:spPr>
          <a:xfrm>
            <a:off x="635858" y="5452741"/>
            <a:ext cx="10917236" cy="1079032"/>
          </a:xfrm>
          <a:prstGeom prst="rect">
            <a:avLst/>
          </a:prstGeom>
          <a:noFill/>
        </p:spPr>
        <p:txBody>
          <a:bodyPr wrap="square" lIns="0" tIns="0" rIns="0" bIns="0" rtlCol="0" anchor="t"/>
          <a:lstStyle/>
          <a:p>
            <a:pPr algn="ctr">
              <a:lnSpc>
                <a:spcPts val="2125"/>
              </a:lnSpc>
              <a:buNone/>
            </a:pPr>
            <a:r>
              <a:rPr lang="en-US" sz="1575" b="1" kern="0" spc="158" dirty="0">
                <a:solidFill>
                  <a:srgbClr val="FFFFFF"/>
                </a:solidFill>
                <a:latin typeface="Roboto" pitchFamily="34" charset="0"/>
                <a:ea typeface="Roboto" pitchFamily="34" charset="-122"/>
                <a:cs typeface="Roboto" pitchFamily="34" charset="-120"/>
              </a:rPr>
              <a:t>STAIRS IS A VALUABLE TOOL FOR COUNTRIES TO ASSESS AND ENHANCE THE INVESTMENT READINESS OF THEIR INFRASTRUCTURE PROJECTS, ULTIMATELY ATTRACTING MORE INVESTMENT AND DELIVERING BETTER OUTCOMES FOR THEIR CITIZENS.</a:t>
            </a:r>
            <a:endParaRPr lang="en-US" dirty="0"/>
          </a:p>
        </p:txBody>
      </p:sp>
      <p:pic>
        <p:nvPicPr>
          <p:cNvPr id="15" name="Object 14"/>
          <p:cNvPicPr>
            <a:picLocks noChangeAspect="1"/>
          </p:cNvPicPr>
          <p:nvPr/>
        </p:nvPicPr>
        <p:blipFill>
          <a:blip r:embed="rId11"/>
          <a:srcRect/>
          <a:stretch/>
        </p:blipFill>
        <p:spPr>
          <a:xfrm>
            <a:off x="9910490" y="233476"/>
            <a:ext cx="2256901" cy="5002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pic>
        <p:nvPicPr>
          <p:cNvPr id="2" name="Object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85704" cy="1752162"/>
          </a:xfrm>
          <a:prstGeom prst="rect">
            <a:avLst/>
          </a:prstGeom>
        </p:spPr>
      </p:pic>
      <p:sp>
        <p:nvSpPr>
          <p:cNvPr id="3" name="Object 2"/>
          <p:cNvSpPr/>
          <p:nvPr/>
        </p:nvSpPr>
        <p:spPr>
          <a:xfrm>
            <a:off x="0" y="0"/>
            <a:ext cx="0" cy="274320"/>
          </a:xfrm>
          <a:prstGeom prst="rect">
            <a:avLst/>
          </a:prstGeom>
          <a:noFill/>
        </p:spPr>
        <p:txBody>
          <a:bodyPr/>
          <a:lstStyle/>
          <a:p>
            <a:endParaRPr lang="en-US"/>
          </a:p>
        </p:txBody>
      </p:sp>
      <p:sp>
        <p:nvSpPr>
          <p:cNvPr id="4" name="Object 3"/>
          <p:cNvSpPr/>
          <p:nvPr/>
        </p:nvSpPr>
        <p:spPr>
          <a:xfrm>
            <a:off x="476131" y="817532"/>
            <a:ext cx="12188952" cy="540855"/>
          </a:xfrm>
          <a:prstGeom prst="rect">
            <a:avLst/>
          </a:prstGeom>
          <a:noFill/>
        </p:spPr>
        <p:txBody>
          <a:bodyPr wrap="square" lIns="0" tIns="0" rIns="0" bIns="0" rtlCol="0" anchor="t"/>
          <a:lstStyle/>
          <a:p>
            <a:pPr algn="l">
              <a:lnSpc>
                <a:spcPts val="4260"/>
              </a:lnSpc>
              <a:spcBef>
                <a:spcPts val="985"/>
              </a:spcBef>
              <a:buNone/>
            </a:pPr>
            <a:r>
              <a:rPr lang="en-US" sz="3750" b="1" dirty="0">
                <a:solidFill>
                  <a:srgbClr val="181818">
                    <a:alpha val="80000"/>
                  </a:srgbClr>
                </a:solidFill>
                <a:latin typeface="Roboto Slab" pitchFamily="34" charset="0"/>
                <a:ea typeface="Roboto Slab" pitchFamily="34" charset="-122"/>
                <a:cs typeface="Roboto Slab" pitchFamily="34" charset="-120"/>
              </a:rPr>
              <a:t>Three-Pillar Framework </a:t>
            </a:r>
            <a:endParaRPr lang="en-US" dirty="0"/>
          </a:p>
        </p:txBody>
      </p:sp>
      <p:sp>
        <p:nvSpPr>
          <p:cNvPr id="5" name="Object 4"/>
          <p:cNvSpPr/>
          <p:nvPr/>
        </p:nvSpPr>
        <p:spPr>
          <a:xfrm>
            <a:off x="476131" y="2016043"/>
            <a:ext cx="3491572" cy="1996328"/>
          </a:xfrm>
          <a:prstGeom prst="rect">
            <a:avLst/>
          </a:prstGeom>
          <a:noFill/>
        </p:spPr>
        <p:txBody>
          <a:bodyPr wrap="square" lIns="0" tIns="0" rIns="0" bIns="0" rtlCol="0" anchor="t"/>
          <a:lstStyle/>
          <a:p>
            <a:pPr algn="l">
              <a:lnSpc>
                <a:spcPts val="2423"/>
              </a:lnSpc>
              <a:buSzPct val="100000"/>
            </a:pPr>
            <a:r>
              <a:rPr lang="en-US" sz="1796" b="1" kern="0" spc="179" dirty="0">
                <a:solidFill>
                  <a:srgbClr val="181818">
                    <a:alpha val="80000"/>
                  </a:srgbClr>
                </a:solidFill>
                <a:latin typeface="Roboto" pitchFamily="34" charset="0"/>
                <a:ea typeface="Roboto" pitchFamily="34" charset="-122"/>
                <a:cs typeface="Roboto" pitchFamily="34" charset="-120"/>
              </a:rPr>
              <a:t>PROJECT READINESS</a:t>
            </a:r>
          </a:p>
          <a:p>
            <a:pPr algn="l">
              <a:lnSpc>
                <a:spcPts val="2423"/>
              </a:lnSpc>
              <a:buSzPct val="100000"/>
            </a:pPr>
            <a:r>
              <a:rPr lang="en-US" sz="1393" kern="0" spc="42" dirty="0">
                <a:solidFill>
                  <a:srgbClr val="181818">
                    <a:alpha val="80000"/>
                  </a:srgbClr>
                </a:solidFill>
                <a:latin typeface="Roboto" pitchFamily="34" charset="0"/>
                <a:ea typeface="Roboto" pitchFamily="34" charset="-122"/>
                <a:cs typeface="Roboto" pitchFamily="34" charset="-120"/>
              </a:rPr>
              <a:t>Assesses the overall preparedness and feasibility of the project, including the technical design, procurement plans, and the capacity of the implementing organization.</a:t>
            </a:r>
            <a:endParaRPr lang="en-US" dirty="0"/>
          </a:p>
        </p:txBody>
      </p:sp>
      <p:sp>
        <p:nvSpPr>
          <p:cNvPr id="6" name="Object 5"/>
          <p:cNvSpPr/>
          <p:nvPr/>
        </p:nvSpPr>
        <p:spPr>
          <a:xfrm>
            <a:off x="4369156" y="2016043"/>
            <a:ext cx="3491572" cy="3132272"/>
          </a:xfrm>
          <a:prstGeom prst="rect">
            <a:avLst/>
          </a:prstGeom>
          <a:noFill/>
        </p:spPr>
        <p:txBody>
          <a:bodyPr wrap="square" lIns="0" tIns="0" rIns="0" bIns="0" rtlCol="0" anchor="t"/>
          <a:lstStyle/>
          <a:p>
            <a:pPr algn="l">
              <a:lnSpc>
                <a:spcPts val="2423"/>
              </a:lnSpc>
              <a:buSzPct val="100000"/>
            </a:pPr>
            <a:r>
              <a:rPr lang="en-US" sz="1796" b="1" kern="0" spc="179" dirty="0">
                <a:solidFill>
                  <a:srgbClr val="181818">
                    <a:alpha val="80000"/>
                  </a:srgbClr>
                </a:solidFill>
                <a:latin typeface="Roboto" pitchFamily="34" charset="0"/>
                <a:ea typeface="Roboto" pitchFamily="34" charset="-122"/>
                <a:cs typeface="Roboto" pitchFamily="34" charset="-120"/>
              </a:rPr>
              <a:t>SDG ALIGNMENT &amp; CONTRIBUTIONS</a:t>
            </a:r>
            <a:br>
              <a:rPr lang="en-US" sz="1796" b="1" kern="0" spc="179" dirty="0">
                <a:solidFill>
                  <a:srgbClr val="181818">
                    <a:alpha val="80000"/>
                  </a:srgbClr>
                </a:solidFill>
                <a:latin typeface="Roboto" pitchFamily="34" charset="0"/>
                <a:ea typeface="Roboto" pitchFamily="34" charset="-122"/>
                <a:cs typeface="Roboto" pitchFamily="34" charset="-120"/>
              </a:rPr>
            </a:br>
            <a:r>
              <a:rPr lang="en-US" sz="1393" kern="0" spc="42" dirty="0">
                <a:solidFill>
                  <a:srgbClr val="181818">
                    <a:alpha val="80000"/>
                  </a:srgbClr>
                </a:solidFill>
                <a:latin typeface="Roboto" pitchFamily="34" charset="0"/>
                <a:ea typeface="Roboto" pitchFamily="34" charset="-122"/>
                <a:cs typeface="Roboto" pitchFamily="34" charset="-120"/>
              </a:rPr>
              <a:t>Evaluates the project's alignment with the UN Sustainable Development Goals (SDGs) and its potential to contribute to the achievement of those goals, such as impact on poverty reduction, environmental sustainability, or access to education.</a:t>
            </a:r>
            <a:endParaRPr lang="en-US" dirty="0"/>
          </a:p>
        </p:txBody>
      </p:sp>
      <p:sp>
        <p:nvSpPr>
          <p:cNvPr id="7" name="Object 6"/>
          <p:cNvSpPr/>
          <p:nvPr/>
        </p:nvSpPr>
        <p:spPr>
          <a:xfrm>
            <a:off x="8262181" y="2016043"/>
            <a:ext cx="3491572" cy="3471069"/>
          </a:xfrm>
          <a:prstGeom prst="rect">
            <a:avLst/>
          </a:prstGeom>
          <a:noFill/>
        </p:spPr>
        <p:txBody>
          <a:bodyPr wrap="square" lIns="0" tIns="0" rIns="0" bIns="0" rtlCol="0" anchor="t"/>
          <a:lstStyle/>
          <a:p>
            <a:pPr algn="l">
              <a:lnSpc>
                <a:spcPts val="2423"/>
              </a:lnSpc>
              <a:buSzPct val="100000"/>
            </a:pPr>
            <a:r>
              <a:rPr lang="en-US" sz="1796" b="1" kern="0" spc="179" dirty="0">
                <a:solidFill>
                  <a:srgbClr val="181818">
                    <a:alpha val="80000"/>
                  </a:srgbClr>
                </a:solidFill>
                <a:latin typeface="Roboto" pitchFamily="34" charset="0"/>
                <a:ea typeface="Roboto" pitchFamily="34" charset="-122"/>
                <a:cs typeface="Roboto" pitchFamily="34" charset="-120"/>
              </a:rPr>
              <a:t>MANAGEMENT QUALITY AND INVESTMENT TRACK RECORD</a:t>
            </a:r>
          </a:p>
          <a:p>
            <a:pPr algn="l">
              <a:lnSpc>
                <a:spcPts val="2423"/>
              </a:lnSpc>
              <a:buSzPct val="100000"/>
            </a:pPr>
            <a:r>
              <a:rPr lang="en-US" sz="1393" kern="0" spc="42" dirty="0">
                <a:solidFill>
                  <a:srgbClr val="181818">
                    <a:alpha val="80000"/>
                  </a:srgbClr>
                </a:solidFill>
                <a:latin typeface="Roboto" pitchFamily="34" charset="0"/>
                <a:ea typeface="Roboto" pitchFamily="34" charset="-122"/>
                <a:cs typeface="Roboto" pitchFamily="34" charset="-120"/>
              </a:rPr>
              <a:t>Examines the quality of the project's management team, including their experience, expertise, and track record in implementing similar projects, as well as the financial and operational performance of previous investments.</a:t>
            </a:r>
            <a:endParaRPr lang="en-US" dirty="0"/>
          </a:p>
        </p:txBody>
      </p:sp>
      <p:sp>
        <p:nvSpPr>
          <p:cNvPr id="8" name="Object 7"/>
          <p:cNvSpPr/>
          <p:nvPr/>
        </p:nvSpPr>
        <p:spPr>
          <a:xfrm>
            <a:off x="0" y="5942114"/>
            <a:ext cx="12188952" cy="914171"/>
          </a:xfrm>
          <a:prstGeom prst="rect">
            <a:avLst/>
          </a:prstGeom>
          <a:solidFill>
            <a:srgbClr val="004F98"/>
          </a:solidFill>
        </p:spPr>
        <p:txBody>
          <a:bodyPr/>
          <a:lstStyle/>
          <a:p>
            <a:endParaRPr lang="en-US"/>
          </a:p>
        </p:txBody>
      </p:sp>
      <p:sp>
        <p:nvSpPr>
          <p:cNvPr id="9" name="Object 8"/>
          <p:cNvSpPr/>
          <p:nvPr/>
        </p:nvSpPr>
        <p:spPr>
          <a:xfrm>
            <a:off x="-95226" y="6262163"/>
            <a:ext cx="12379404" cy="269758"/>
          </a:xfrm>
          <a:prstGeom prst="rect">
            <a:avLst/>
          </a:prstGeom>
          <a:noFill/>
        </p:spPr>
        <p:txBody>
          <a:bodyPr wrap="square" lIns="0" tIns="0" rIns="0" bIns="0" rtlCol="0" anchor="t"/>
          <a:lstStyle/>
          <a:p>
            <a:pPr algn="ctr">
              <a:lnSpc>
                <a:spcPts val="2125"/>
              </a:lnSpc>
              <a:buNone/>
            </a:pPr>
            <a:r>
              <a:rPr lang="en-US" sz="1575" b="1" kern="0" spc="158" dirty="0">
                <a:solidFill>
                  <a:srgbClr val="FFFFFF"/>
                </a:solidFill>
                <a:latin typeface="Roboto" pitchFamily="34" charset="0"/>
                <a:ea typeface="Roboto" pitchFamily="34" charset="-122"/>
                <a:cs typeface="Roboto" pitchFamily="34" charset="-120"/>
              </a:rPr>
              <a:t>ENSURING SUCCESS WITH A COMPREHENSIVE EVALUATION FRAMEWORK</a:t>
            </a:r>
            <a:endParaRPr lang="en-US" dirty="0"/>
          </a:p>
        </p:txBody>
      </p:sp>
      <p:pic>
        <p:nvPicPr>
          <p:cNvPr id="10" name="Object 9"/>
          <p:cNvPicPr>
            <a:picLocks noChangeAspect="1"/>
          </p:cNvPicPr>
          <p:nvPr/>
        </p:nvPicPr>
        <p:blipFill>
          <a:blip r:embed="rId5"/>
          <a:srcRect/>
          <a:stretch/>
        </p:blipFill>
        <p:spPr>
          <a:xfrm>
            <a:off x="9806858" y="233476"/>
            <a:ext cx="2256901" cy="5002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pic>
        <p:nvPicPr>
          <p:cNvPr id="2" name="Object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85704" cy="1752162"/>
          </a:xfrm>
          <a:prstGeom prst="rect">
            <a:avLst/>
          </a:prstGeom>
        </p:spPr>
      </p:pic>
      <p:sp>
        <p:nvSpPr>
          <p:cNvPr id="3" name="Object 2"/>
          <p:cNvSpPr/>
          <p:nvPr/>
        </p:nvSpPr>
        <p:spPr>
          <a:xfrm>
            <a:off x="0" y="0"/>
            <a:ext cx="0" cy="274320"/>
          </a:xfrm>
          <a:prstGeom prst="rect">
            <a:avLst/>
          </a:prstGeom>
          <a:noFill/>
        </p:spPr>
        <p:txBody>
          <a:bodyPr/>
          <a:lstStyle/>
          <a:p>
            <a:endParaRPr lang="en-US"/>
          </a:p>
        </p:txBody>
      </p:sp>
      <p:sp>
        <p:nvSpPr>
          <p:cNvPr id="4" name="Object 3"/>
          <p:cNvSpPr/>
          <p:nvPr/>
        </p:nvSpPr>
        <p:spPr>
          <a:xfrm>
            <a:off x="476131" y="817532"/>
            <a:ext cx="12188952" cy="540855"/>
          </a:xfrm>
          <a:prstGeom prst="rect">
            <a:avLst/>
          </a:prstGeom>
          <a:noFill/>
        </p:spPr>
        <p:txBody>
          <a:bodyPr wrap="square" lIns="0" tIns="0" rIns="0" bIns="0" rtlCol="0" anchor="t"/>
          <a:lstStyle/>
          <a:p>
            <a:pPr algn="l">
              <a:lnSpc>
                <a:spcPts val="4260"/>
              </a:lnSpc>
              <a:spcBef>
                <a:spcPts val="985"/>
              </a:spcBef>
              <a:buNone/>
            </a:pPr>
            <a:r>
              <a:rPr lang="en-US" sz="3750" b="1" dirty="0">
                <a:solidFill>
                  <a:srgbClr val="181818">
                    <a:alpha val="80000"/>
                  </a:srgbClr>
                </a:solidFill>
                <a:latin typeface="Roboto Slab" pitchFamily="34" charset="0"/>
                <a:ea typeface="Roboto Slab" pitchFamily="34" charset="-122"/>
                <a:cs typeface="Roboto Slab" pitchFamily="34" charset="-120"/>
              </a:rPr>
              <a:t>Two-Stage Process </a:t>
            </a:r>
            <a:endParaRPr lang="en-US" dirty="0"/>
          </a:p>
        </p:txBody>
      </p:sp>
      <p:pic>
        <p:nvPicPr>
          <p:cNvPr id="5" name="Object 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6132" y="2161634"/>
            <a:ext cx="2399700" cy="1190327"/>
          </a:xfrm>
          <a:prstGeom prst="rect">
            <a:avLst/>
          </a:prstGeom>
        </p:spPr>
      </p:pic>
      <p:sp>
        <p:nvSpPr>
          <p:cNvPr id="6" name="Object 5"/>
          <p:cNvSpPr/>
          <p:nvPr/>
        </p:nvSpPr>
        <p:spPr>
          <a:xfrm>
            <a:off x="579927" y="2553401"/>
            <a:ext cx="1906428" cy="410068"/>
          </a:xfrm>
          <a:prstGeom prst="rect">
            <a:avLst/>
          </a:prstGeom>
          <a:noFill/>
        </p:spPr>
        <p:txBody>
          <a:bodyPr wrap="square" lIns="0" tIns="0" rIns="0" bIns="0" rtlCol="0" anchor="t"/>
          <a:lstStyle/>
          <a:p>
            <a:pPr algn="ctr">
              <a:lnSpc>
                <a:spcPts val="1615"/>
              </a:lnSpc>
              <a:buNone/>
            </a:pPr>
            <a:r>
              <a:rPr lang="en-US" sz="1197" b="1" kern="0" spc="120" dirty="0">
                <a:solidFill>
                  <a:srgbClr val="FFFFFF"/>
                </a:solidFill>
                <a:latin typeface="Roboto" pitchFamily="34" charset="0"/>
                <a:ea typeface="Roboto" pitchFamily="34" charset="-122"/>
                <a:cs typeface="Roboto" pitchFamily="34" charset="-120"/>
              </a:rPr>
              <a:t>PRE-SCREENER STAGE</a:t>
            </a:r>
            <a:endParaRPr lang="en-US" dirty="0"/>
          </a:p>
        </p:txBody>
      </p:sp>
      <p:pic>
        <p:nvPicPr>
          <p:cNvPr id="7" name="Object 6"/>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85377" y="2161634"/>
            <a:ext cx="2409223" cy="1190327"/>
          </a:xfrm>
          <a:prstGeom prst="rect">
            <a:avLst/>
          </a:prstGeom>
        </p:spPr>
      </p:pic>
      <p:sp>
        <p:nvSpPr>
          <p:cNvPr id="8" name="Object 7"/>
          <p:cNvSpPr/>
          <p:nvPr/>
        </p:nvSpPr>
        <p:spPr>
          <a:xfrm>
            <a:off x="3089138" y="2448652"/>
            <a:ext cx="1592182" cy="615102"/>
          </a:xfrm>
          <a:prstGeom prst="rect">
            <a:avLst/>
          </a:prstGeom>
          <a:noFill/>
        </p:spPr>
        <p:txBody>
          <a:bodyPr wrap="square" lIns="0" tIns="0" rIns="0" bIns="0" rtlCol="0" anchor="t"/>
          <a:lstStyle/>
          <a:p>
            <a:pPr algn="ctr">
              <a:lnSpc>
                <a:spcPts val="1615"/>
              </a:lnSpc>
              <a:buNone/>
            </a:pPr>
            <a:r>
              <a:rPr lang="en-US" sz="1197" b="1" kern="0" spc="120" dirty="0">
                <a:solidFill>
                  <a:srgbClr val="181818">
                    <a:alpha val="80000"/>
                  </a:srgbClr>
                </a:solidFill>
                <a:latin typeface="Roboto" pitchFamily="34" charset="0"/>
                <a:ea typeface="Roboto" pitchFamily="34" charset="-122"/>
                <a:cs typeface="Roboto" pitchFamily="34" charset="-120"/>
              </a:rPr>
              <a:t>SECTION I: PROJECT INFORMATION</a:t>
            </a:r>
            <a:endParaRPr lang="en-US" dirty="0"/>
          </a:p>
        </p:txBody>
      </p:sp>
      <p:sp>
        <p:nvSpPr>
          <p:cNvPr id="9" name="Object 8"/>
          <p:cNvSpPr/>
          <p:nvPr/>
        </p:nvSpPr>
        <p:spPr>
          <a:xfrm>
            <a:off x="2971057" y="3489221"/>
            <a:ext cx="1906428" cy="1415969"/>
          </a:xfrm>
          <a:prstGeom prst="rect">
            <a:avLst/>
          </a:prstGeom>
          <a:noFill/>
        </p:spPr>
        <p:txBody>
          <a:bodyPr wrap="square" lIns="0" tIns="0" rIns="0" bIns="0" rtlCol="0" anchor="t"/>
          <a:lstStyle/>
          <a:p>
            <a:pPr algn="l">
              <a:lnSpc>
                <a:spcPts val="1593"/>
              </a:lnSpc>
              <a:buNone/>
            </a:pPr>
            <a:r>
              <a:rPr lang="en-US" sz="1020" kern="0" spc="31" dirty="0">
                <a:solidFill>
                  <a:srgbClr val="181818">
                    <a:alpha val="80000"/>
                  </a:srgbClr>
                </a:solidFill>
                <a:latin typeface="Roboto" pitchFamily="34" charset="0"/>
                <a:ea typeface="Roboto" pitchFamily="34" charset="-122"/>
                <a:cs typeface="Roboto" pitchFamily="34" charset="-120"/>
              </a:rPr>
              <a:t>In this section, basic information about the project is collected, including the country of origin, region, project type and, a brief description of the project. </a:t>
            </a:r>
            <a:endParaRPr lang="en-US" dirty="0"/>
          </a:p>
        </p:txBody>
      </p:sp>
      <p:pic>
        <p:nvPicPr>
          <p:cNvPr id="10" name="Object 9"/>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94627" y="2161634"/>
            <a:ext cx="2399700" cy="1190327"/>
          </a:xfrm>
          <a:prstGeom prst="rect">
            <a:avLst/>
          </a:prstGeom>
        </p:spPr>
      </p:pic>
      <p:sp>
        <p:nvSpPr>
          <p:cNvPr id="11" name="Object 10"/>
          <p:cNvSpPr/>
          <p:nvPr/>
        </p:nvSpPr>
        <p:spPr>
          <a:xfrm>
            <a:off x="5298385" y="2348665"/>
            <a:ext cx="1592182" cy="820136"/>
          </a:xfrm>
          <a:prstGeom prst="rect">
            <a:avLst/>
          </a:prstGeom>
          <a:noFill/>
        </p:spPr>
        <p:txBody>
          <a:bodyPr wrap="square" lIns="0" tIns="0" rIns="0" bIns="0" rtlCol="0" anchor="t"/>
          <a:lstStyle/>
          <a:p>
            <a:pPr algn="ctr">
              <a:lnSpc>
                <a:spcPts val="1615"/>
              </a:lnSpc>
              <a:buNone/>
            </a:pPr>
            <a:r>
              <a:rPr lang="en-US" sz="1197" b="1" kern="0" spc="120" dirty="0">
                <a:solidFill>
                  <a:srgbClr val="181818">
                    <a:alpha val="80000"/>
                  </a:srgbClr>
                </a:solidFill>
                <a:latin typeface="Roboto" pitchFamily="34" charset="0"/>
                <a:ea typeface="Roboto" pitchFamily="34" charset="-122"/>
                <a:cs typeface="Roboto" pitchFamily="34" charset="-120"/>
              </a:rPr>
              <a:t>SECTION II: FUNDAMENTAL STRENGTHS AND DEFICIENCIES</a:t>
            </a:r>
            <a:endParaRPr lang="en-US" dirty="0"/>
          </a:p>
        </p:txBody>
      </p:sp>
      <p:sp>
        <p:nvSpPr>
          <p:cNvPr id="12" name="Object 11"/>
          <p:cNvSpPr/>
          <p:nvPr/>
        </p:nvSpPr>
        <p:spPr>
          <a:xfrm>
            <a:off x="5180305" y="3489221"/>
            <a:ext cx="1906428" cy="2629656"/>
          </a:xfrm>
          <a:prstGeom prst="rect">
            <a:avLst/>
          </a:prstGeom>
          <a:noFill/>
        </p:spPr>
        <p:txBody>
          <a:bodyPr wrap="square" lIns="0" tIns="0" rIns="0" bIns="0" rtlCol="0" anchor="t"/>
          <a:lstStyle/>
          <a:p>
            <a:pPr algn="l">
              <a:lnSpc>
                <a:spcPts val="1593"/>
              </a:lnSpc>
              <a:buNone/>
            </a:pPr>
            <a:r>
              <a:rPr lang="en-US" sz="1020" kern="0" spc="31" dirty="0">
                <a:solidFill>
                  <a:srgbClr val="181818">
                    <a:alpha val="80000"/>
                  </a:srgbClr>
                </a:solidFill>
                <a:latin typeface="Roboto" pitchFamily="34" charset="0"/>
                <a:ea typeface="Roboto" pitchFamily="34" charset="-122"/>
                <a:cs typeface="Roboto" pitchFamily="34" charset="-120"/>
              </a:rPr>
              <a:t>This stage identifies fundamental strengths and deficiencies in the project preparation process that can be addressed through guidance and education. The respondent is directed to a series of 10 main questions, some of which have a subset of 5 sub-questions. Answers are evaluated and scored using a 5-point scale.</a:t>
            </a:r>
            <a:endParaRPr lang="en-US" dirty="0"/>
          </a:p>
        </p:txBody>
      </p:sp>
      <p:pic>
        <p:nvPicPr>
          <p:cNvPr id="13" name="Object 12"/>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03872" y="2161634"/>
            <a:ext cx="2409223" cy="1190327"/>
          </a:xfrm>
          <a:prstGeom prst="rect">
            <a:avLst/>
          </a:prstGeom>
        </p:spPr>
      </p:pic>
      <p:sp>
        <p:nvSpPr>
          <p:cNvPr id="14" name="Object 13"/>
          <p:cNvSpPr/>
          <p:nvPr/>
        </p:nvSpPr>
        <p:spPr>
          <a:xfrm>
            <a:off x="7507633" y="2553401"/>
            <a:ext cx="1592182" cy="410068"/>
          </a:xfrm>
          <a:prstGeom prst="rect">
            <a:avLst/>
          </a:prstGeom>
          <a:noFill/>
        </p:spPr>
        <p:txBody>
          <a:bodyPr wrap="square" lIns="0" tIns="0" rIns="0" bIns="0" rtlCol="0" anchor="t"/>
          <a:lstStyle/>
          <a:p>
            <a:pPr algn="ctr">
              <a:lnSpc>
                <a:spcPts val="1615"/>
              </a:lnSpc>
              <a:buNone/>
            </a:pPr>
            <a:r>
              <a:rPr lang="en-US" sz="1197" b="1" kern="0" spc="120" dirty="0">
                <a:solidFill>
                  <a:srgbClr val="181818">
                    <a:alpha val="80000"/>
                  </a:srgbClr>
                </a:solidFill>
                <a:latin typeface="Roboto" pitchFamily="34" charset="0"/>
                <a:ea typeface="Roboto" pitchFamily="34" charset="-122"/>
                <a:cs typeface="Roboto" pitchFamily="34" charset="-120"/>
              </a:rPr>
              <a:t>MINIMUM THRESHOLD</a:t>
            </a:r>
            <a:endParaRPr lang="en-US" dirty="0"/>
          </a:p>
        </p:txBody>
      </p:sp>
      <p:sp>
        <p:nvSpPr>
          <p:cNvPr id="15" name="Object 14"/>
          <p:cNvSpPr/>
          <p:nvPr/>
        </p:nvSpPr>
        <p:spPr>
          <a:xfrm>
            <a:off x="7389552" y="3489221"/>
            <a:ext cx="1906428" cy="2427375"/>
          </a:xfrm>
          <a:prstGeom prst="rect">
            <a:avLst/>
          </a:prstGeom>
          <a:noFill/>
        </p:spPr>
        <p:txBody>
          <a:bodyPr wrap="square" lIns="0" tIns="0" rIns="0" bIns="0" rtlCol="0" anchor="t"/>
          <a:lstStyle/>
          <a:p>
            <a:pPr algn="l">
              <a:lnSpc>
                <a:spcPts val="1593"/>
              </a:lnSpc>
              <a:buNone/>
            </a:pPr>
            <a:r>
              <a:rPr lang="en-US" sz="1020" kern="0" spc="31" dirty="0">
                <a:solidFill>
                  <a:srgbClr val="181818">
                    <a:alpha val="80000"/>
                  </a:srgbClr>
                </a:solidFill>
                <a:latin typeface="Roboto" pitchFamily="34" charset="0"/>
                <a:ea typeface="Roboto" pitchFamily="34" charset="-122"/>
                <a:cs typeface="Roboto" pitchFamily="34" charset="-120"/>
              </a:rPr>
              <a:t>If the project does not meet the minimum threshold of 2.84 (out of 5) in the preliminary assessment, the process stops at the pre-screener stage, and scoring, evaluation and guidance are provided only for this module. However, if the project meets the threshold, it advances to the Complete Self-Assessment stage.</a:t>
            </a:r>
            <a:endParaRPr lang="en-US" dirty="0"/>
          </a:p>
        </p:txBody>
      </p:sp>
      <p:pic>
        <p:nvPicPr>
          <p:cNvPr id="16" name="Object 15"/>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13123" y="2161634"/>
            <a:ext cx="2399700" cy="1190327"/>
          </a:xfrm>
          <a:prstGeom prst="rect">
            <a:avLst/>
          </a:prstGeom>
        </p:spPr>
      </p:pic>
      <p:sp>
        <p:nvSpPr>
          <p:cNvPr id="17" name="Object 16"/>
          <p:cNvSpPr/>
          <p:nvPr/>
        </p:nvSpPr>
        <p:spPr>
          <a:xfrm>
            <a:off x="9716880" y="2448652"/>
            <a:ext cx="1592182" cy="615102"/>
          </a:xfrm>
          <a:prstGeom prst="rect">
            <a:avLst/>
          </a:prstGeom>
          <a:noFill/>
        </p:spPr>
        <p:txBody>
          <a:bodyPr wrap="square" lIns="0" tIns="0" rIns="0" bIns="0" rtlCol="0" anchor="t"/>
          <a:lstStyle/>
          <a:p>
            <a:pPr algn="ctr">
              <a:lnSpc>
                <a:spcPts val="1615"/>
              </a:lnSpc>
              <a:buNone/>
            </a:pPr>
            <a:r>
              <a:rPr lang="en-US" sz="1197" b="1" kern="0" spc="120" dirty="0">
                <a:solidFill>
                  <a:srgbClr val="FFFFFF"/>
                </a:solidFill>
                <a:latin typeface="Roboto" pitchFamily="34" charset="0"/>
                <a:ea typeface="Roboto" pitchFamily="34" charset="-122"/>
                <a:cs typeface="Roboto" pitchFamily="34" charset="-120"/>
              </a:rPr>
              <a:t>COMPLETE SELF-ASSESSMENT STAGE</a:t>
            </a:r>
            <a:endParaRPr lang="en-US" dirty="0"/>
          </a:p>
        </p:txBody>
      </p:sp>
      <p:sp>
        <p:nvSpPr>
          <p:cNvPr id="18" name="Object 17"/>
          <p:cNvSpPr/>
          <p:nvPr/>
        </p:nvSpPr>
        <p:spPr>
          <a:xfrm>
            <a:off x="9598800" y="3489221"/>
            <a:ext cx="1906428" cy="2225094"/>
          </a:xfrm>
          <a:prstGeom prst="rect">
            <a:avLst/>
          </a:prstGeom>
          <a:noFill/>
        </p:spPr>
        <p:txBody>
          <a:bodyPr wrap="square" lIns="0" tIns="0" rIns="0" bIns="0" rtlCol="0" anchor="t"/>
          <a:lstStyle/>
          <a:p>
            <a:pPr algn="l">
              <a:lnSpc>
                <a:spcPts val="1593"/>
              </a:lnSpc>
              <a:buNone/>
            </a:pPr>
            <a:r>
              <a:rPr lang="en-US" sz="1020" kern="0" spc="31" dirty="0">
                <a:solidFill>
                  <a:srgbClr val="181818">
                    <a:alpha val="80000"/>
                  </a:srgbClr>
                </a:solidFill>
                <a:latin typeface="Roboto" pitchFamily="34" charset="0"/>
                <a:ea typeface="Roboto" pitchFamily="34" charset="-122"/>
                <a:cs typeface="Roboto" pitchFamily="34" charset="-120"/>
              </a:rPr>
              <a:t>In this stage, the respondent completes a comprehensive assessment exercise structured around three key pillars, consisting of 48 questions, including those presented earlier at the pre-screener stage. The respondent has the option to modify their previous responses, if needed.</a:t>
            </a:r>
            <a:endParaRPr lang="en-US" dirty="0"/>
          </a:p>
        </p:txBody>
      </p:sp>
      <p:sp>
        <p:nvSpPr>
          <p:cNvPr id="19" name="Object 18"/>
          <p:cNvSpPr/>
          <p:nvPr/>
        </p:nvSpPr>
        <p:spPr>
          <a:xfrm>
            <a:off x="961784" y="6548363"/>
            <a:ext cx="10265383" cy="139045"/>
          </a:xfrm>
          <a:prstGeom prst="rect">
            <a:avLst/>
          </a:prstGeom>
          <a:noFill/>
        </p:spPr>
        <p:txBody>
          <a:bodyPr wrap="square" lIns="0" tIns="0" rIns="0" bIns="0" rtlCol="0" anchor="ctr"/>
          <a:lstStyle/>
          <a:p>
            <a:pPr algn="ctr">
              <a:lnSpc>
                <a:spcPts val="1095"/>
              </a:lnSpc>
              <a:buNone/>
            </a:pPr>
            <a:r>
              <a:rPr lang="en-US" sz="701" kern="0" spc="21" dirty="0">
                <a:solidFill>
                  <a:srgbClr val="181818">
                    <a:alpha val="80000"/>
                  </a:srgbClr>
                </a:solidFill>
                <a:latin typeface="Roboto" pitchFamily="34" charset="0"/>
                <a:ea typeface="Roboto" pitchFamily="34" charset="-122"/>
                <a:cs typeface="Roboto" pitchFamily="34" charset="-120"/>
              </a:rPr>
              <a:t>Copyright © DESA 2024. All Rights Reserved.</a:t>
            </a:r>
            <a:endParaRPr lang="en-US" dirty="0"/>
          </a:p>
        </p:txBody>
      </p:sp>
      <p:sp>
        <p:nvSpPr>
          <p:cNvPr id="20" name="Object 19"/>
          <p:cNvSpPr/>
          <p:nvPr/>
        </p:nvSpPr>
        <p:spPr>
          <a:xfrm>
            <a:off x="11874706" y="6501270"/>
            <a:ext cx="123794" cy="227501"/>
          </a:xfrm>
          <a:prstGeom prst="rect">
            <a:avLst/>
          </a:prstGeom>
          <a:noFill/>
        </p:spPr>
        <p:txBody>
          <a:bodyPr/>
          <a:lstStyle/>
          <a:p>
            <a:endParaRPr lang="en-US"/>
          </a:p>
        </p:txBody>
      </p:sp>
      <p:pic>
        <p:nvPicPr>
          <p:cNvPr id="21" name="Object 20"/>
          <p:cNvPicPr>
            <a:picLocks noChangeAspect="1"/>
          </p:cNvPicPr>
          <p:nvPr/>
        </p:nvPicPr>
        <p:blipFill>
          <a:blip r:embed="rId13"/>
          <a:srcRect/>
          <a:stretch/>
        </p:blipFill>
        <p:spPr>
          <a:xfrm>
            <a:off x="9806858" y="233476"/>
            <a:ext cx="2256901" cy="500280"/>
          </a:xfrm>
          <a:prstGeom prst="rect">
            <a:avLst/>
          </a:prstGeom>
        </p:spPr>
      </p:pic>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0"/>
            <a:ext cx="3572279" cy="6865808"/>
          </a:xfrm>
          <a:prstGeom prst="rect">
            <a:avLst/>
          </a:prstGeom>
          <a:solidFill>
            <a:srgbClr val="004F98"/>
          </a:solidFill>
        </p:spPr>
        <p:txBody>
          <a:bodyPr/>
          <a:lstStyle/>
          <a:p>
            <a:endParaRPr lang="en-US"/>
          </a:p>
        </p:txBody>
      </p:sp>
      <p:sp>
        <p:nvSpPr>
          <p:cNvPr id="3" name="Object 2"/>
          <p:cNvSpPr/>
          <p:nvPr/>
        </p:nvSpPr>
        <p:spPr>
          <a:xfrm>
            <a:off x="135634" y="3189036"/>
            <a:ext cx="3300979" cy="459690"/>
          </a:xfrm>
          <a:prstGeom prst="rect">
            <a:avLst/>
          </a:prstGeom>
          <a:noFill/>
        </p:spPr>
        <p:txBody>
          <a:bodyPr wrap="square" lIns="0" tIns="0" rIns="0" bIns="0" rtlCol="0" anchor="t"/>
          <a:lstStyle/>
          <a:p>
            <a:pPr algn="ctr">
              <a:lnSpc>
                <a:spcPts val="3621"/>
              </a:lnSpc>
              <a:buNone/>
            </a:pPr>
            <a:r>
              <a:rPr lang="en-US" sz="3188" b="1" dirty="0">
                <a:solidFill>
                  <a:srgbClr val="FFFFFF"/>
                </a:solidFill>
                <a:latin typeface="Roboto Slab" pitchFamily="34" charset="0"/>
                <a:ea typeface="Roboto Slab" pitchFamily="34" charset="-122"/>
                <a:cs typeface="Roboto Slab" pitchFamily="34" charset="-120"/>
              </a:rPr>
              <a:t>METHODOLOGY</a:t>
            </a:r>
            <a:endParaRPr lang="en-US" dirty="0"/>
          </a:p>
        </p:txBody>
      </p:sp>
      <p:pic>
        <p:nvPicPr>
          <p:cNvPr id="4" name="Object 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6889" y="794377"/>
            <a:ext cx="1066533" cy="685629"/>
          </a:xfrm>
          <a:prstGeom prst="rect">
            <a:avLst/>
          </a:prstGeom>
        </p:spPr>
      </p:pic>
      <p:pic>
        <p:nvPicPr>
          <p:cNvPr id="5" name="Object 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64468" y="1464674"/>
            <a:ext cx="123794" cy="123794"/>
          </a:xfrm>
          <a:prstGeom prst="rect">
            <a:avLst/>
          </a:prstGeom>
        </p:spPr>
      </p:pic>
      <p:pic>
        <p:nvPicPr>
          <p:cNvPr id="6" name="Object 5"/>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56889" y="794377"/>
            <a:ext cx="3113896" cy="685629"/>
          </a:xfrm>
          <a:prstGeom prst="rect">
            <a:avLst/>
          </a:prstGeom>
        </p:spPr>
      </p:pic>
      <p:pic>
        <p:nvPicPr>
          <p:cNvPr id="7" name="Object 6"/>
          <p:cNvPicPr>
            <a:picLocks noChangeAspect="1"/>
          </p:cNvPicPr>
          <p:nvPr/>
        </p:nvPicPr>
        <p:blipFill>
          <a:blip r:embed="rId5">
            <a:extLst>
              <a:ext uri="{96DAC541-7B7A-43D3-8B79-37D633B846F1}">
                <asvg:svgBlip xmlns:asvg="http://schemas.microsoft.com/office/drawing/2016/SVG/main" r:embed="rId9"/>
              </a:ext>
            </a:extLst>
          </a:blip>
          <a:stretch>
            <a:fillRect/>
          </a:stretch>
        </p:blipFill>
        <p:spPr>
          <a:xfrm>
            <a:off x="8412401" y="1468768"/>
            <a:ext cx="123794" cy="123794"/>
          </a:xfrm>
          <a:prstGeom prst="rect">
            <a:avLst/>
          </a:prstGeom>
        </p:spPr>
      </p:pic>
      <p:pic>
        <p:nvPicPr>
          <p:cNvPr id="8" name="Object 7"/>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21601" y="2064599"/>
            <a:ext cx="961784" cy="752287"/>
          </a:xfrm>
          <a:prstGeom prst="rect">
            <a:avLst/>
          </a:prstGeom>
        </p:spPr>
      </p:pic>
      <p:pic>
        <p:nvPicPr>
          <p:cNvPr id="9" name="Object 8"/>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39582" y="2760417"/>
            <a:ext cx="123794" cy="123794"/>
          </a:xfrm>
          <a:prstGeom prst="rect">
            <a:avLst/>
          </a:prstGeom>
        </p:spPr>
      </p:pic>
      <p:sp>
        <p:nvSpPr>
          <p:cNvPr id="10" name="Object 9"/>
          <p:cNvSpPr/>
          <p:nvPr/>
        </p:nvSpPr>
        <p:spPr>
          <a:xfrm>
            <a:off x="6303227" y="2246073"/>
            <a:ext cx="1047496" cy="266633"/>
          </a:xfrm>
          <a:prstGeom prst="rect">
            <a:avLst/>
          </a:prstGeom>
          <a:solidFill>
            <a:srgbClr val="FFFFFF"/>
          </a:solidFill>
        </p:spPr>
        <p:txBody>
          <a:bodyPr/>
          <a:lstStyle/>
          <a:p>
            <a:endParaRPr lang="en-US"/>
          </a:p>
        </p:txBody>
      </p:sp>
      <p:sp>
        <p:nvSpPr>
          <p:cNvPr id="11" name="Object 10"/>
          <p:cNvSpPr/>
          <p:nvPr/>
        </p:nvSpPr>
        <p:spPr>
          <a:xfrm>
            <a:off x="6398508" y="2301442"/>
            <a:ext cx="942739" cy="151692"/>
          </a:xfrm>
          <a:prstGeom prst="rect">
            <a:avLst/>
          </a:prstGeom>
          <a:noFill/>
        </p:spPr>
        <p:txBody>
          <a:bodyPr wrap="square" lIns="0" tIns="0" rIns="0" bIns="0" rtlCol="0" anchor="t"/>
          <a:lstStyle/>
          <a:p>
            <a:pPr algn="l">
              <a:lnSpc>
                <a:spcPts val="1195"/>
              </a:lnSpc>
              <a:buNone/>
            </a:pPr>
            <a:r>
              <a:rPr lang="en-US" sz="765" b="1" kern="0" spc="23" dirty="0">
                <a:solidFill>
                  <a:srgbClr val="181818">
                    <a:alpha val="80000"/>
                  </a:srgbClr>
                </a:solidFill>
                <a:latin typeface="Roboto" pitchFamily="34" charset="0"/>
                <a:ea typeface="Roboto" pitchFamily="34" charset="-122"/>
                <a:cs typeface="Roboto" pitchFamily="34" charset="-120"/>
              </a:rPr>
              <a:t>Basic Information </a:t>
            </a:r>
            <a:endParaRPr lang="en-US" dirty="0"/>
          </a:p>
        </p:txBody>
      </p:sp>
      <p:pic>
        <p:nvPicPr>
          <p:cNvPr id="12" name="Object 11"/>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71548" y="3099137"/>
            <a:ext cx="618970" cy="1371257"/>
          </a:xfrm>
          <a:prstGeom prst="rect">
            <a:avLst/>
          </a:prstGeom>
        </p:spPr>
      </p:pic>
      <p:pic>
        <p:nvPicPr>
          <p:cNvPr id="13" name="Object 12"/>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514415" y="2994388"/>
            <a:ext cx="123794" cy="123794"/>
          </a:xfrm>
          <a:prstGeom prst="rect">
            <a:avLst/>
          </a:prstGeom>
        </p:spPr>
      </p:pic>
      <p:pic>
        <p:nvPicPr>
          <p:cNvPr id="14" name="Object 13"/>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55361" y="1232418"/>
            <a:ext cx="19045" cy="1057011"/>
          </a:xfrm>
          <a:prstGeom prst="rect">
            <a:avLst/>
          </a:prstGeom>
        </p:spPr>
      </p:pic>
      <p:pic>
        <p:nvPicPr>
          <p:cNvPr id="15" name="Object 14"/>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498228" y="1127669"/>
            <a:ext cx="123794" cy="123794"/>
          </a:xfrm>
          <a:prstGeom prst="rect">
            <a:avLst/>
          </a:prstGeom>
        </p:spPr>
      </p:pic>
      <p:pic>
        <p:nvPicPr>
          <p:cNvPr id="16" name="Object 15"/>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542987" y="2068694"/>
            <a:ext cx="933217" cy="742764"/>
          </a:xfrm>
          <a:prstGeom prst="rect">
            <a:avLst/>
          </a:prstGeom>
        </p:spPr>
      </p:pic>
      <p:pic>
        <p:nvPicPr>
          <p:cNvPr id="17" name="Object 16"/>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7459001" y="2759750"/>
            <a:ext cx="123794" cy="123794"/>
          </a:xfrm>
          <a:prstGeom prst="rect">
            <a:avLst/>
          </a:prstGeom>
        </p:spPr>
      </p:pic>
      <p:sp>
        <p:nvSpPr>
          <p:cNvPr id="18" name="Object 17"/>
          <p:cNvSpPr/>
          <p:nvPr/>
        </p:nvSpPr>
        <p:spPr>
          <a:xfrm>
            <a:off x="7296782" y="2228441"/>
            <a:ext cx="1609319" cy="266633"/>
          </a:xfrm>
          <a:prstGeom prst="rect">
            <a:avLst/>
          </a:prstGeom>
          <a:solidFill>
            <a:srgbClr val="FFFFFF"/>
          </a:solidFill>
        </p:spPr>
        <p:txBody>
          <a:bodyPr/>
          <a:lstStyle/>
          <a:p>
            <a:endParaRPr lang="en-US"/>
          </a:p>
        </p:txBody>
      </p:sp>
      <p:sp>
        <p:nvSpPr>
          <p:cNvPr id="19" name="Object 18"/>
          <p:cNvSpPr/>
          <p:nvPr/>
        </p:nvSpPr>
        <p:spPr>
          <a:xfrm>
            <a:off x="7392054" y="2283849"/>
            <a:ext cx="1560757" cy="151692"/>
          </a:xfrm>
          <a:prstGeom prst="rect">
            <a:avLst/>
          </a:prstGeom>
          <a:noFill/>
        </p:spPr>
        <p:txBody>
          <a:bodyPr wrap="square" lIns="0" tIns="0" rIns="0" bIns="0" rtlCol="0" anchor="t"/>
          <a:lstStyle/>
          <a:p>
            <a:pPr algn="l">
              <a:lnSpc>
                <a:spcPts val="1195"/>
              </a:lnSpc>
              <a:buNone/>
            </a:pPr>
            <a:r>
              <a:rPr lang="en-US" sz="765" b="1" kern="0" spc="23" dirty="0">
                <a:solidFill>
                  <a:srgbClr val="181818">
                    <a:alpha val="80000"/>
                  </a:srgbClr>
                </a:solidFill>
                <a:latin typeface="Roboto" pitchFamily="34" charset="0"/>
                <a:ea typeface="Roboto" pitchFamily="34" charset="-122"/>
                <a:cs typeface="Roboto" pitchFamily="34" charset="-120"/>
              </a:rPr>
              <a:t>Initial Fundamental Questions </a:t>
            </a:r>
            <a:endParaRPr lang="en-US" dirty="0"/>
          </a:p>
        </p:txBody>
      </p:sp>
      <p:pic>
        <p:nvPicPr>
          <p:cNvPr id="20" name="Object 19"/>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213067" y="3357485"/>
            <a:ext cx="1256986" cy="723719"/>
          </a:xfrm>
          <a:prstGeom prst="rect">
            <a:avLst/>
          </a:prstGeom>
        </p:spPr>
      </p:pic>
      <p:pic>
        <p:nvPicPr>
          <p:cNvPr id="21" name="Object 20"/>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121075" y="4026925"/>
            <a:ext cx="133317" cy="114271"/>
          </a:xfrm>
          <a:prstGeom prst="rect">
            <a:avLst/>
          </a:prstGeom>
        </p:spPr>
      </p:pic>
      <p:sp>
        <p:nvSpPr>
          <p:cNvPr id="22" name="Object 21"/>
          <p:cNvSpPr/>
          <p:nvPr/>
        </p:nvSpPr>
        <p:spPr>
          <a:xfrm>
            <a:off x="6295041" y="3679972"/>
            <a:ext cx="752287" cy="266633"/>
          </a:xfrm>
          <a:prstGeom prst="rect">
            <a:avLst/>
          </a:prstGeom>
          <a:solidFill>
            <a:srgbClr val="FFFFFF"/>
          </a:solidFill>
        </p:spPr>
        <p:txBody>
          <a:bodyPr/>
          <a:lstStyle/>
          <a:p>
            <a:endParaRPr lang="en-US"/>
          </a:p>
        </p:txBody>
      </p:sp>
      <p:sp>
        <p:nvSpPr>
          <p:cNvPr id="23" name="Object 22"/>
          <p:cNvSpPr/>
          <p:nvPr/>
        </p:nvSpPr>
        <p:spPr>
          <a:xfrm>
            <a:off x="6390347" y="3735338"/>
            <a:ext cx="618018" cy="151692"/>
          </a:xfrm>
          <a:prstGeom prst="rect">
            <a:avLst/>
          </a:prstGeom>
          <a:noFill/>
        </p:spPr>
        <p:txBody>
          <a:bodyPr wrap="square" lIns="0" tIns="0" rIns="0" bIns="0" rtlCol="0" anchor="t"/>
          <a:lstStyle/>
          <a:p>
            <a:pPr algn="l">
              <a:lnSpc>
                <a:spcPts val="1195"/>
              </a:lnSpc>
              <a:buNone/>
            </a:pPr>
            <a:r>
              <a:rPr lang="en-US" sz="765" b="1" kern="0" spc="23" dirty="0">
                <a:solidFill>
                  <a:srgbClr val="004F98"/>
                </a:solidFill>
                <a:latin typeface="Roboto" pitchFamily="34" charset="0"/>
                <a:ea typeface="Roboto" pitchFamily="34" charset="-122"/>
                <a:cs typeface="Roboto" pitchFamily="34" charset="-120"/>
              </a:rPr>
              <a:t>Score &lt;2.84</a:t>
            </a:r>
            <a:endParaRPr lang="en-US" dirty="0"/>
          </a:p>
        </p:txBody>
      </p:sp>
      <p:pic>
        <p:nvPicPr>
          <p:cNvPr id="24" name="Object 23"/>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8292035" y="5345713"/>
            <a:ext cx="1104624" cy="590402"/>
          </a:xfrm>
          <a:prstGeom prst="rect">
            <a:avLst/>
          </a:prstGeom>
        </p:spPr>
      </p:pic>
      <p:pic>
        <p:nvPicPr>
          <p:cNvPr id="25" name="Object 24"/>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9364092" y="5291624"/>
            <a:ext cx="133317" cy="114271"/>
          </a:xfrm>
          <a:prstGeom prst="rect">
            <a:avLst/>
          </a:prstGeom>
        </p:spPr>
      </p:pic>
      <p:sp>
        <p:nvSpPr>
          <p:cNvPr id="26" name="Object 25"/>
          <p:cNvSpPr/>
          <p:nvPr/>
        </p:nvSpPr>
        <p:spPr>
          <a:xfrm>
            <a:off x="8580700" y="5480639"/>
            <a:ext cx="618969" cy="266633"/>
          </a:xfrm>
          <a:prstGeom prst="rect">
            <a:avLst/>
          </a:prstGeom>
          <a:solidFill>
            <a:srgbClr val="FFFFFF"/>
          </a:solidFill>
        </p:spPr>
        <p:txBody>
          <a:bodyPr/>
          <a:lstStyle/>
          <a:p>
            <a:endParaRPr lang="en-US"/>
          </a:p>
        </p:txBody>
      </p:sp>
      <p:sp>
        <p:nvSpPr>
          <p:cNvPr id="27" name="Object 26"/>
          <p:cNvSpPr/>
          <p:nvPr/>
        </p:nvSpPr>
        <p:spPr>
          <a:xfrm>
            <a:off x="8154781" y="5456832"/>
            <a:ext cx="1542671" cy="276156"/>
          </a:xfrm>
          <a:prstGeom prst="rect">
            <a:avLst/>
          </a:prstGeom>
          <a:solidFill>
            <a:srgbClr val="FFFFFF"/>
          </a:solidFill>
        </p:spPr>
        <p:txBody>
          <a:bodyPr/>
          <a:lstStyle/>
          <a:p>
            <a:endParaRPr lang="en-US"/>
          </a:p>
        </p:txBody>
      </p:sp>
      <p:sp>
        <p:nvSpPr>
          <p:cNvPr id="28" name="Object 27"/>
          <p:cNvSpPr/>
          <p:nvPr/>
        </p:nvSpPr>
        <p:spPr>
          <a:xfrm>
            <a:off x="8250073" y="5504260"/>
            <a:ext cx="1487433" cy="182046"/>
          </a:xfrm>
          <a:prstGeom prst="rect">
            <a:avLst/>
          </a:prstGeom>
          <a:noFill/>
        </p:spPr>
        <p:txBody>
          <a:bodyPr wrap="square" lIns="0" tIns="0" rIns="0" bIns="0" rtlCol="0" anchor="t"/>
          <a:lstStyle/>
          <a:p>
            <a:pPr algn="l">
              <a:lnSpc>
                <a:spcPts val="1434"/>
              </a:lnSpc>
              <a:buNone/>
            </a:pPr>
            <a:r>
              <a:rPr lang="en-US" sz="918" b="1" kern="0" spc="28" dirty="0">
                <a:solidFill>
                  <a:srgbClr val="181818">
                    <a:alpha val="80000"/>
                  </a:srgbClr>
                </a:solidFill>
                <a:latin typeface="Roboto" pitchFamily="34" charset="0"/>
                <a:ea typeface="Roboto" pitchFamily="34" charset="-122"/>
                <a:cs typeface="Roboto" pitchFamily="34" charset="-120"/>
              </a:rPr>
              <a:t>Complete Questionnaire</a:t>
            </a:r>
            <a:endParaRPr lang="en-US" dirty="0"/>
          </a:p>
        </p:txBody>
      </p:sp>
      <p:pic>
        <p:nvPicPr>
          <p:cNvPr id="29" name="Object 28"/>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461091" y="3357485"/>
            <a:ext cx="9523" cy="2047363"/>
          </a:xfrm>
          <a:prstGeom prst="rect">
            <a:avLst/>
          </a:prstGeom>
        </p:spPr>
      </p:pic>
      <p:pic>
        <p:nvPicPr>
          <p:cNvPr id="30" name="Object 29"/>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7408343" y="5393326"/>
            <a:ext cx="114271" cy="114271"/>
          </a:xfrm>
          <a:prstGeom prst="rect">
            <a:avLst/>
          </a:prstGeom>
        </p:spPr>
      </p:pic>
      <p:sp>
        <p:nvSpPr>
          <p:cNvPr id="31" name="Object 30"/>
          <p:cNvSpPr/>
          <p:nvPr/>
        </p:nvSpPr>
        <p:spPr>
          <a:xfrm>
            <a:off x="7075013" y="4867918"/>
            <a:ext cx="780849" cy="266633"/>
          </a:xfrm>
          <a:prstGeom prst="rect">
            <a:avLst/>
          </a:prstGeom>
          <a:solidFill>
            <a:srgbClr val="FFFFFF"/>
          </a:solidFill>
        </p:spPr>
        <p:txBody>
          <a:bodyPr/>
          <a:lstStyle/>
          <a:p>
            <a:endParaRPr lang="en-US"/>
          </a:p>
        </p:txBody>
      </p:sp>
      <p:sp>
        <p:nvSpPr>
          <p:cNvPr id="32" name="Object 31"/>
          <p:cNvSpPr/>
          <p:nvPr/>
        </p:nvSpPr>
        <p:spPr>
          <a:xfrm>
            <a:off x="7170271" y="4923302"/>
            <a:ext cx="649443" cy="151692"/>
          </a:xfrm>
          <a:prstGeom prst="rect">
            <a:avLst/>
          </a:prstGeom>
          <a:noFill/>
        </p:spPr>
        <p:txBody>
          <a:bodyPr wrap="square" lIns="0" tIns="0" rIns="0" bIns="0" rtlCol="0" anchor="t"/>
          <a:lstStyle/>
          <a:p>
            <a:pPr algn="l">
              <a:lnSpc>
                <a:spcPts val="1195"/>
              </a:lnSpc>
              <a:buNone/>
            </a:pPr>
            <a:r>
              <a:rPr lang="en-US" sz="765" b="1" kern="0" spc="23" dirty="0">
                <a:solidFill>
                  <a:srgbClr val="004F98"/>
                </a:solidFill>
                <a:latin typeface="Roboto" pitchFamily="34" charset="0"/>
                <a:ea typeface="Roboto" pitchFamily="34" charset="-122"/>
                <a:cs typeface="Roboto" pitchFamily="34" charset="-120"/>
              </a:rPr>
              <a:t>Score&gt;=2.84</a:t>
            </a:r>
            <a:endParaRPr lang="en-US" dirty="0"/>
          </a:p>
        </p:txBody>
      </p:sp>
      <p:pic>
        <p:nvPicPr>
          <p:cNvPr id="33" name="Object 32"/>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0062672" y="4018069"/>
            <a:ext cx="847513" cy="295201"/>
          </a:xfrm>
          <a:prstGeom prst="rect">
            <a:avLst/>
          </a:prstGeom>
        </p:spPr>
      </p:pic>
      <p:pic>
        <p:nvPicPr>
          <p:cNvPr id="34" name="Object 33"/>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848380" y="3913321"/>
            <a:ext cx="123794" cy="114271"/>
          </a:xfrm>
          <a:prstGeom prst="rect">
            <a:avLst/>
          </a:prstGeom>
        </p:spPr>
      </p:pic>
      <p:pic>
        <p:nvPicPr>
          <p:cNvPr id="35" name="Object 34"/>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3750572" y="461103"/>
            <a:ext cx="1609323" cy="676106"/>
          </a:xfrm>
          <a:prstGeom prst="rect">
            <a:avLst/>
          </a:prstGeom>
        </p:spPr>
      </p:pic>
      <p:sp>
        <p:nvSpPr>
          <p:cNvPr id="36" name="Object 35"/>
          <p:cNvSpPr/>
          <p:nvPr/>
        </p:nvSpPr>
        <p:spPr>
          <a:xfrm>
            <a:off x="3879732" y="610174"/>
            <a:ext cx="1347986" cy="366770"/>
          </a:xfrm>
          <a:prstGeom prst="rect">
            <a:avLst/>
          </a:prstGeom>
          <a:noFill/>
        </p:spPr>
        <p:txBody>
          <a:bodyPr wrap="square" lIns="0" tIns="0" rIns="0" bIns="0" rtlCol="0" anchor="t"/>
          <a:lstStyle/>
          <a:p>
            <a:pPr algn="ctr">
              <a:lnSpc>
                <a:spcPts val="1445"/>
              </a:lnSpc>
              <a:buNone/>
            </a:pPr>
            <a:r>
              <a:rPr lang="en-US" sz="1071" b="1" kern="0" spc="107" dirty="0">
                <a:solidFill>
                  <a:srgbClr val="FFFFFF"/>
                </a:solidFill>
                <a:latin typeface="Roboto" pitchFamily="34" charset="0"/>
                <a:ea typeface="Roboto" pitchFamily="34" charset="-122"/>
                <a:cs typeface="Roboto" pitchFamily="34" charset="-120"/>
              </a:rPr>
              <a:t>STAGE I; PRESCREENER</a:t>
            </a:r>
            <a:endParaRPr lang="en-US" dirty="0"/>
          </a:p>
        </p:txBody>
      </p:sp>
      <p:pic>
        <p:nvPicPr>
          <p:cNvPr id="37" name="Object 36"/>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5850243" y="1578895"/>
            <a:ext cx="1142714" cy="495176"/>
          </a:xfrm>
          <a:prstGeom prst="rect">
            <a:avLst/>
          </a:prstGeom>
        </p:spPr>
      </p:pic>
      <p:sp>
        <p:nvSpPr>
          <p:cNvPr id="38" name="Object 37"/>
          <p:cNvSpPr/>
          <p:nvPr/>
        </p:nvSpPr>
        <p:spPr>
          <a:xfrm>
            <a:off x="6002643" y="1728029"/>
            <a:ext cx="837990" cy="183385"/>
          </a:xfrm>
          <a:prstGeom prst="rect">
            <a:avLst/>
          </a:prstGeom>
          <a:noFill/>
        </p:spPr>
        <p:txBody>
          <a:bodyPr wrap="square" lIns="0" tIns="0" rIns="0" bIns="0" rtlCol="0" anchor="t"/>
          <a:lstStyle/>
          <a:p>
            <a:pPr algn="ctr">
              <a:lnSpc>
                <a:spcPts val="1445"/>
              </a:lnSpc>
              <a:buNone/>
            </a:pPr>
            <a:r>
              <a:rPr lang="en-US" sz="1071" b="1" kern="0" spc="107" dirty="0">
                <a:solidFill>
                  <a:srgbClr val="FFFFFF"/>
                </a:solidFill>
                <a:latin typeface="Roboto" pitchFamily="34" charset="0"/>
                <a:ea typeface="Roboto" pitchFamily="34" charset="-122"/>
                <a:cs typeface="Roboto" pitchFamily="34" charset="-120"/>
              </a:rPr>
              <a:t>SECTION I</a:t>
            </a:r>
            <a:endParaRPr lang="en-US" dirty="0"/>
          </a:p>
        </p:txBody>
      </p:sp>
      <p:pic>
        <p:nvPicPr>
          <p:cNvPr id="39" name="Object 38"/>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7869625" y="1582986"/>
            <a:ext cx="1209373" cy="495176"/>
          </a:xfrm>
          <a:prstGeom prst="rect">
            <a:avLst/>
          </a:prstGeom>
        </p:spPr>
      </p:pic>
      <p:sp>
        <p:nvSpPr>
          <p:cNvPr id="40" name="Object 39"/>
          <p:cNvSpPr/>
          <p:nvPr/>
        </p:nvSpPr>
        <p:spPr>
          <a:xfrm>
            <a:off x="8019170" y="1732105"/>
            <a:ext cx="900840" cy="183385"/>
          </a:xfrm>
          <a:prstGeom prst="rect">
            <a:avLst/>
          </a:prstGeom>
          <a:noFill/>
        </p:spPr>
        <p:txBody>
          <a:bodyPr wrap="square" lIns="0" tIns="0" rIns="0" bIns="0" rtlCol="0" anchor="t"/>
          <a:lstStyle/>
          <a:p>
            <a:pPr algn="ctr">
              <a:lnSpc>
                <a:spcPts val="1445"/>
              </a:lnSpc>
              <a:buNone/>
            </a:pPr>
            <a:r>
              <a:rPr lang="en-US" sz="1071" b="1" kern="0" spc="107" dirty="0">
                <a:solidFill>
                  <a:srgbClr val="FFFFFF"/>
                </a:solidFill>
                <a:latin typeface="Roboto" pitchFamily="34" charset="0"/>
                <a:ea typeface="Roboto" pitchFamily="34" charset="-122"/>
                <a:cs typeface="Roboto" pitchFamily="34" charset="-120"/>
              </a:rPr>
              <a:t>SECTION II</a:t>
            </a:r>
            <a:endParaRPr lang="en-US" dirty="0"/>
          </a:p>
        </p:txBody>
      </p:sp>
      <p:pic>
        <p:nvPicPr>
          <p:cNvPr id="41" name="Object 40"/>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6504027" y="2862217"/>
            <a:ext cx="1914046" cy="514221"/>
          </a:xfrm>
          <a:prstGeom prst="rect">
            <a:avLst/>
          </a:prstGeom>
        </p:spPr>
      </p:pic>
      <p:sp>
        <p:nvSpPr>
          <p:cNvPr id="42" name="Object 41"/>
          <p:cNvSpPr/>
          <p:nvPr/>
        </p:nvSpPr>
        <p:spPr>
          <a:xfrm>
            <a:off x="6628341" y="3020898"/>
            <a:ext cx="1665506" cy="183385"/>
          </a:xfrm>
          <a:prstGeom prst="rect">
            <a:avLst/>
          </a:prstGeom>
          <a:noFill/>
        </p:spPr>
        <p:txBody>
          <a:bodyPr wrap="square" lIns="0" tIns="0" rIns="0" bIns="0" rtlCol="0" anchor="t"/>
          <a:lstStyle/>
          <a:p>
            <a:pPr algn="ctr">
              <a:lnSpc>
                <a:spcPts val="1445"/>
              </a:lnSpc>
              <a:buNone/>
            </a:pPr>
            <a:r>
              <a:rPr lang="en-US" sz="1071" b="1" kern="0" spc="107" dirty="0">
                <a:solidFill>
                  <a:srgbClr val="181818">
                    <a:alpha val="80000"/>
                  </a:srgbClr>
                </a:solidFill>
                <a:latin typeface="Roboto" pitchFamily="34" charset="0"/>
                <a:ea typeface="Roboto" pitchFamily="34" charset="-122"/>
                <a:cs typeface="Roboto" pitchFamily="34" charset="-120"/>
              </a:rPr>
              <a:t>SCORING ANALYSIS </a:t>
            </a:r>
            <a:endParaRPr lang="en-US" dirty="0"/>
          </a:p>
        </p:txBody>
      </p:sp>
      <p:pic>
        <p:nvPicPr>
          <p:cNvPr id="43" name="Object 42"/>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5179786" y="4120541"/>
            <a:ext cx="1885479" cy="695151"/>
          </a:xfrm>
          <a:prstGeom prst="rect">
            <a:avLst/>
          </a:prstGeom>
        </p:spPr>
      </p:pic>
      <p:sp>
        <p:nvSpPr>
          <p:cNvPr id="44" name="Object 43"/>
          <p:cNvSpPr/>
          <p:nvPr/>
        </p:nvSpPr>
        <p:spPr>
          <a:xfrm>
            <a:off x="5305594" y="4279163"/>
            <a:ext cx="1633590" cy="366770"/>
          </a:xfrm>
          <a:prstGeom prst="rect">
            <a:avLst/>
          </a:prstGeom>
          <a:noFill/>
        </p:spPr>
        <p:txBody>
          <a:bodyPr wrap="square" lIns="0" tIns="0" rIns="0" bIns="0" rtlCol="0" anchor="t"/>
          <a:lstStyle/>
          <a:p>
            <a:pPr algn="ctr">
              <a:lnSpc>
                <a:spcPts val="1445"/>
              </a:lnSpc>
              <a:buNone/>
            </a:pPr>
            <a:r>
              <a:rPr lang="en-US" sz="1071" b="1" kern="0" spc="107" dirty="0">
                <a:solidFill>
                  <a:srgbClr val="181818">
                    <a:alpha val="80000"/>
                  </a:srgbClr>
                </a:solidFill>
                <a:latin typeface="Roboto" pitchFamily="34" charset="0"/>
                <a:ea typeface="Roboto" pitchFamily="34" charset="-122"/>
                <a:cs typeface="Roboto" pitchFamily="34" charset="-120"/>
              </a:rPr>
              <a:t>RETURN BACK TO STAGE I </a:t>
            </a:r>
            <a:endParaRPr lang="en-US" dirty="0"/>
          </a:p>
        </p:txBody>
      </p:sp>
      <p:pic>
        <p:nvPicPr>
          <p:cNvPr id="45" name="Object 44"/>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6638828" y="5507570"/>
            <a:ext cx="1656936" cy="857036"/>
          </a:xfrm>
          <a:prstGeom prst="rect">
            <a:avLst/>
          </a:prstGeom>
        </p:spPr>
      </p:pic>
      <p:sp>
        <p:nvSpPr>
          <p:cNvPr id="46" name="Object 45"/>
          <p:cNvSpPr/>
          <p:nvPr/>
        </p:nvSpPr>
        <p:spPr>
          <a:xfrm>
            <a:off x="6765722" y="5656661"/>
            <a:ext cx="1399460" cy="550154"/>
          </a:xfrm>
          <a:prstGeom prst="rect">
            <a:avLst/>
          </a:prstGeom>
          <a:noFill/>
        </p:spPr>
        <p:txBody>
          <a:bodyPr wrap="square" lIns="0" tIns="0" rIns="0" bIns="0" rtlCol="0" anchor="t"/>
          <a:lstStyle/>
          <a:p>
            <a:pPr algn="ctr">
              <a:lnSpc>
                <a:spcPts val="1445"/>
              </a:lnSpc>
              <a:buNone/>
            </a:pPr>
            <a:r>
              <a:rPr lang="en-US" sz="1071" b="1" kern="0" spc="107" dirty="0">
                <a:solidFill>
                  <a:srgbClr val="FFFFFF"/>
                </a:solidFill>
                <a:latin typeface="Roboto" pitchFamily="34" charset="0"/>
                <a:ea typeface="Roboto" pitchFamily="34" charset="-122"/>
                <a:cs typeface="Roboto" pitchFamily="34" charset="-120"/>
              </a:rPr>
              <a:t>STAGE II: COMPLETE SELF ASSESSMENT </a:t>
            </a:r>
            <a:endParaRPr lang="en-US" dirty="0"/>
          </a:p>
        </p:txBody>
      </p:sp>
      <p:sp>
        <p:nvSpPr>
          <p:cNvPr id="47" name="Object 46"/>
          <p:cNvSpPr/>
          <p:nvPr/>
        </p:nvSpPr>
        <p:spPr>
          <a:xfrm>
            <a:off x="4214452" y="2280159"/>
            <a:ext cx="714196" cy="714196"/>
          </a:xfrm>
          <a:prstGeom prst="ellipse">
            <a:avLst/>
          </a:prstGeom>
          <a:solidFill>
            <a:srgbClr val="2896BB">
              <a:alpha val="20000"/>
            </a:srgbClr>
          </a:solidFill>
          <a:ln w="25400">
            <a:solidFill>
              <a:srgbClr val="2896BB"/>
            </a:solidFill>
            <a:prstDash val="solid"/>
            <a:miter lim="800000"/>
          </a:ln>
        </p:spPr>
        <p:txBody>
          <a:bodyPr/>
          <a:lstStyle/>
          <a:p>
            <a:endParaRPr lang="en-US"/>
          </a:p>
        </p:txBody>
      </p:sp>
      <p:sp>
        <p:nvSpPr>
          <p:cNvPr id="48" name="Object 47"/>
          <p:cNvSpPr/>
          <p:nvPr/>
        </p:nvSpPr>
        <p:spPr>
          <a:xfrm>
            <a:off x="4214452" y="2280159"/>
            <a:ext cx="714196" cy="714196"/>
          </a:xfrm>
          <a:prstGeom prst="ellipse">
            <a:avLst/>
          </a:prstGeom>
          <a:noFill/>
          <a:ln w="25400">
            <a:solidFill>
              <a:srgbClr val="2896BB"/>
            </a:solidFill>
            <a:prstDash val="solid"/>
            <a:miter lim="800000"/>
          </a:ln>
        </p:spPr>
        <p:txBody>
          <a:bodyPr/>
          <a:lstStyle/>
          <a:p>
            <a:endParaRPr lang="en-US"/>
          </a:p>
        </p:txBody>
      </p:sp>
      <p:pic>
        <p:nvPicPr>
          <p:cNvPr id="49" name="Object 48"/>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4433355" y="2499145"/>
            <a:ext cx="285679" cy="285679"/>
          </a:xfrm>
          <a:prstGeom prst="rect">
            <a:avLst/>
          </a:prstGeom>
        </p:spPr>
      </p:pic>
      <p:sp>
        <p:nvSpPr>
          <p:cNvPr id="50" name="Object 49"/>
          <p:cNvSpPr/>
          <p:nvPr/>
        </p:nvSpPr>
        <p:spPr>
          <a:xfrm>
            <a:off x="5023874" y="2453054"/>
            <a:ext cx="2047430" cy="366770"/>
          </a:xfrm>
          <a:prstGeom prst="rect">
            <a:avLst/>
          </a:prstGeom>
          <a:noFill/>
        </p:spPr>
        <p:txBody>
          <a:bodyPr wrap="square" lIns="0" tIns="0" rIns="0" bIns="0" rtlCol="0" anchor="t"/>
          <a:lstStyle/>
          <a:p>
            <a:pPr algn="l">
              <a:lnSpc>
                <a:spcPts val="1445"/>
              </a:lnSpc>
              <a:buNone/>
            </a:pPr>
            <a:r>
              <a:rPr lang="en-US" sz="1071" b="1" kern="0" spc="107" dirty="0">
                <a:solidFill>
                  <a:srgbClr val="181818">
                    <a:alpha val="80000"/>
                  </a:srgbClr>
                </a:solidFill>
                <a:latin typeface="Roboto" pitchFamily="34" charset="0"/>
                <a:ea typeface="Roboto" pitchFamily="34" charset="-122"/>
                <a:cs typeface="Roboto" pitchFamily="34" charset="-120"/>
              </a:rPr>
              <a:t>ADDRESS FUNDAMENTAL ASPECTS</a:t>
            </a:r>
            <a:endParaRPr lang="en-US" dirty="0"/>
          </a:p>
        </p:txBody>
      </p:sp>
      <p:pic>
        <p:nvPicPr>
          <p:cNvPr id="51" name="Object 50"/>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9021564" y="4295445"/>
            <a:ext cx="2085454" cy="1399825"/>
          </a:xfrm>
          <a:prstGeom prst="rect">
            <a:avLst/>
          </a:prstGeom>
        </p:spPr>
      </p:pic>
      <p:sp>
        <p:nvSpPr>
          <p:cNvPr id="52" name="Object 51"/>
          <p:cNvSpPr/>
          <p:nvPr/>
        </p:nvSpPr>
        <p:spPr>
          <a:xfrm>
            <a:off x="9242216" y="4807832"/>
            <a:ext cx="1641037" cy="366770"/>
          </a:xfrm>
          <a:prstGeom prst="rect">
            <a:avLst/>
          </a:prstGeom>
          <a:noFill/>
        </p:spPr>
        <p:txBody>
          <a:bodyPr wrap="square" lIns="0" tIns="0" rIns="0" bIns="0" rtlCol="0" anchor="t"/>
          <a:lstStyle/>
          <a:p>
            <a:pPr algn="ctr">
              <a:lnSpc>
                <a:spcPts val="1445"/>
              </a:lnSpc>
              <a:buNone/>
            </a:pPr>
            <a:r>
              <a:rPr lang="en-US" sz="1071" b="1" kern="0" spc="107" dirty="0">
                <a:solidFill>
                  <a:srgbClr val="181818">
                    <a:alpha val="80000"/>
                  </a:srgbClr>
                </a:solidFill>
                <a:latin typeface="Roboto" pitchFamily="34" charset="0"/>
                <a:ea typeface="Roboto" pitchFamily="34" charset="-122"/>
                <a:cs typeface="Roboto" pitchFamily="34" charset="-120"/>
              </a:rPr>
              <a:t>RESULTS &amp; GAP ANALYSIS</a:t>
            </a:r>
            <a:endParaRPr lang="en-US" dirty="0"/>
          </a:p>
        </p:txBody>
      </p:sp>
      <p:sp>
        <p:nvSpPr>
          <p:cNvPr id="53" name="Object 52"/>
          <p:cNvSpPr/>
          <p:nvPr/>
        </p:nvSpPr>
        <p:spPr>
          <a:xfrm>
            <a:off x="10094228" y="143188"/>
            <a:ext cx="2118725" cy="665885"/>
          </a:xfrm>
          <a:prstGeom prst="rect">
            <a:avLst/>
          </a:prstGeom>
          <a:solidFill>
            <a:srgbClr val="FFFFFF"/>
          </a:solidFill>
        </p:spPr>
        <p:txBody>
          <a:bodyPr/>
          <a:lstStyle/>
          <a:p>
            <a:endParaRPr lang="en-US"/>
          </a:p>
        </p:txBody>
      </p:sp>
      <p:pic>
        <p:nvPicPr>
          <p:cNvPr id="54" name="Object 53"/>
          <p:cNvPicPr>
            <a:picLocks noChangeAspect="1"/>
          </p:cNvPicPr>
          <p:nvPr/>
        </p:nvPicPr>
        <p:blipFill>
          <a:blip r:embed="rId58"/>
          <a:srcRect/>
          <a:stretch/>
        </p:blipFill>
        <p:spPr>
          <a:xfrm>
            <a:off x="10094228" y="143188"/>
            <a:ext cx="2118725" cy="665885"/>
          </a:xfrm>
          <a:prstGeom prst="rect">
            <a:avLst/>
          </a:prstGeom>
        </p:spPr>
      </p:pic>
      <p:pic>
        <p:nvPicPr>
          <p:cNvPr id="55" name="Object 54"/>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9984363" y="2052124"/>
            <a:ext cx="1847388" cy="1866433"/>
          </a:xfrm>
          <a:prstGeom prst="rect">
            <a:avLst/>
          </a:prstGeom>
        </p:spPr>
      </p:pic>
      <p:sp>
        <p:nvSpPr>
          <p:cNvPr id="56" name="Object 55"/>
          <p:cNvSpPr/>
          <p:nvPr/>
        </p:nvSpPr>
        <p:spPr>
          <a:xfrm>
            <a:off x="10091417" y="2760454"/>
            <a:ext cx="1628353" cy="183385"/>
          </a:xfrm>
          <a:prstGeom prst="rect">
            <a:avLst/>
          </a:prstGeom>
          <a:noFill/>
        </p:spPr>
        <p:txBody>
          <a:bodyPr wrap="square" lIns="0" tIns="0" rIns="0" bIns="0" rtlCol="0" anchor="t"/>
          <a:lstStyle/>
          <a:p>
            <a:pPr algn="ctr">
              <a:lnSpc>
                <a:spcPts val="1445"/>
              </a:lnSpc>
              <a:buNone/>
            </a:pPr>
            <a:r>
              <a:rPr lang="en-US" sz="1071" b="1" kern="0" spc="107" dirty="0">
                <a:solidFill>
                  <a:srgbClr val="FFFFFF"/>
                </a:solidFill>
                <a:latin typeface="Roboto" pitchFamily="34" charset="0"/>
                <a:ea typeface="Roboto" pitchFamily="34" charset="-122"/>
                <a:cs typeface="Roboto" pitchFamily="34" charset="-120"/>
              </a:rPr>
              <a:t>ACTIONABLE</a:t>
            </a:r>
            <a:endParaRPr lang="en-US" dirty="0"/>
          </a:p>
        </p:txBody>
      </p:sp>
      <p:sp>
        <p:nvSpPr>
          <p:cNvPr id="57" name="Object 56"/>
          <p:cNvSpPr/>
          <p:nvPr/>
        </p:nvSpPr>
        <p:spPr>
          <a:xfrm>
            <a:off x="10091417" y="3018829"/>
            <a:ext cx="1628353" cy="183385"/>
          </a:xfrm>
          <a:prstGeom prst="rect">
            <a:avLst/>
          </a:prstGeom>
          <a:noFill/>
        </p:spPr>
        <p:txBody>
          <a:bodyPr wrap="square" lIns="0" tIns="0" rIns="0" bIns="0" rtlCol="0" anchor="t"/>
          <a:lstStyle/>
          <a:p>
            <a:pPr algn="ctr">
              <a:lnSpc>
                <a:spcPts val="1445"/>
              </a:lnSpc>
              <a:spcBef>
                <a:spcPts val="579"/>
              </a:spcBef>
              <a:buNone/>
            </a:pPr>
            <a:r>
              <a:rPr lang="en-US" sz="1071" b="1" kern="0" spc="107" dirty="0">
                <a:solidFill>
                  <a:srgbClr val="FFFFFF"/>
                </a:solidFill>
                <a:latin typeface="Roboto" pitchFamily="34" charset="0"/>
                <a:ea typeface="Roboto" pitchFamily="34" charset="-122"/>
                <a:cs typeface="Roboto" pitchFamily="34" charset="-120"/>
              </a:rPr>
              <a:t>RECOMMENDATIONS</a:t>
            </a:r>
            <a:endParaRPr lang="en-US" dirty="0"/>
          </a:p>
        </p:txBody>
      </p:sp>
      <p:sp>
        <p:nvSpPr>
          <p:cNvPr id="58" name="Object 57"/>
          <p:cNvSpPr/>
          <p:nvPr/>
        </p:nvSpPr>
        <p:spPr>
          <a:xfrm>
            <a:off x="961784" y="6548363"/>
            <a:ext cx="10265383" cy="139045"/>
          </a:xfrm>
          <a:prstGeom prst="rect">
            <a:avLst/>
          </a:prstGeom>
          <a:noFill/>
        </p:spPr>
        <p:txBody>
          <a:bodyPr wrap="square" lIns="0" tIns="0" rIns="0" bIns="0" rtlCol="0" anchor="ctr"/>
          <a:lstStyle/>
          <a:p>
            <a:pPr algn="ctr">
              <a:lnSpc>
                <a:spcPts val="1095"/>
              </a:lnSpc>
              <a:buNone/>
            </a:pPr>
            <a:r>
              <a:rPr lang="en-US" sz="701" kern="0" spc="21" dirty="0">
                <a:solidFill>
                  <a:srgbClr val="181818">
                    <a:alpha val="80000"/>
                  </a:srgbClr>
                </a:solidFill>
                <a:latin typeface="Roboto" pitchFamily="34" charset="0"/>
                <a:ea typeface="Roboto" pitchFamily="34" charset="-122"/>
                <a:cs typeface="Roboto" pitchFamily="34" charset="-120"/>
              </a:rPr>
              <a:t>Copyright © DESA 2024. All Rights Reserved.</a:t>
            </a:r>
            <a:endParaRPr lang="en-US" dirty="0"/>
          </a:p>
        </p:txBody>
      </p:sp>
      <p:sp>
        <p:nvSpPr>
          <p:cNvPr id="59" name="Object 58"/>
          <p:cNvSpPr/>
          <p:nvPr/>
        </p:nvSpPr>
        <p:spPr>
          <a:xfrm>
            <a:off x="11874706" y="6501270"/>
            <a:ext cx="123794" cy="227501"/>
          </a:xfrm>
          <a:prstGeom prst="rect">
            <a:avLst/>
          </a:prstGeom>
          <a:noFill/>
        </p:spPr>
        <p:txBody>
          <a:bodyPr/>
          <a:lstStyle/>
          <a:p>
            <a:endParaRPr lang="en-US"/>
          </a:p>
        </p:txBody>
      </p:sp>
      <p:sp>
        <p:nvSpPr>
          <p:cNvPr id="60"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pic>
        <p:nvPicPr>
          <p:cNvPr id="2" name="Object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85704" cy="1895001"/>
          </a:xfrm>
          <a:prstGeom prst="rect">
            <a:avLst/>
          </a:prstGeom>
        </p:spPr>
      </p:pic>
      <p:sp>
        <p:nvSpPr>
          <p:cNvPr id="3" name="Object 2"/>
          <p:cNvSpPr/>
          <p:nvPr/>
        </p:nvSpPr>
        <p:spPr>
          <a:xfrm>
            <a:off x="0" y="0"/>
            <a:ext cx="0" cy="274320"/>
          </a:xfrm>
          <a:prstGeom prst="rect">
            <a:avLst/>
          </a:prstGeom>
          <a:noFill/>
        </p:spPr>
        <p:txBody>
          <a:bodyPr/>
          <a:lstStyle/>
          <a:p>
            <a:endParaRPr lang="en-US"/>
          </a:p>
        </p:txBody>
      </p:sp>
      <p:sp>
        <p:nvSpPr>
          <p:cNvPr id="4" name="Object 3"/>
          <p:cNvSpPr/>
          <p:nvPr/>
        </p:nvSpPr>
        <p:spPr>
          <a:xfrm>
            <a:off x="476131" y="817532"/>
            <a:ext cx="12188952" cy="540855"/>
          </a:xfrm>
          <a:prstGeom prst="rect">
            <a:avLst/>
          </a:prstGeom>
          <a:noFill/>
        </p:spPr>
        <p:txBody>
          <a:bodyPr wrap="square" lIns="0" tIns="0" rIns="0" bIns="0" rtlCol="0" anchor="t"/>
          <a:lstStyle/>
          <a:p>
            <a:pPr algn="l">
              <a:lnSpc>
                <a:spcPts val="4260"/>
              </a:lnSpc>
              <a:spcBef>
                <a:spcPts val="985"/>
              </a:spcBef>
              <a:buNone/>
            </a:pPr>
            <a:r>
              <a:rPr lang="en-US" sz="3750" b="1" dirty="0">
                <a:solidFill>
                  <a:srgbClr val="181818">
                    <a:alpha val="80000"/>
                  </a:srgbClr>
                </a:solidFill>
                <a:latin typeface="Roboto Slab" pitchFamily="34" charset="0"/>
                <a:ea typeface="Roboto Slab" pitchFamily="34" charset="-122"/>
                <a:cs typeface="Roboto Slab" pitchFamily="34" charset="-120"/>
              </a:rPr>
              <a:t>Methodology </a:t>
            </a:r>
            <a:endParaRPr lang="en-US" dirty="0"/>
          </a:p>
        </p:txBody>
      </p:sp>
      <p:sp>
        <p:nvSpPr>
          <p:cNvPr id="5" name="Object 4"/>
          <p:cNvSpPr/>
          <p:nvPr/>
        </p:nvSpPr>
        <p:spPr>
          <a:xfrm>
            <a:off x="476131" y="1471319"/>
            <a:ext cx="12188952" cy="316032"/>
          </a:xfrm>
          <a:prstGeom prst="rect">
            <a:avLst/>
          </a:prstGeom>
          <a:noFill/>
        </p:spPr>
        <p:txBody>
          <a:bodyPr wrap="square" lIns="0" tIns="0" rIns="0" bIns="0" rtlCol="0" anchor="t"/>
          <a:lstStyle/>
          <a:p>
            <a:pPr algn="l">
              <a:lnSpc>
                <a:spcPts val="2489"/>
              </a:lnSpc>
              <a:spcBef>
                <a:spcPts val="872"/>
              </a:spcBef>
              <a:buNone/>
            </a:pPr>
            <a:r>
              <a:rPr lang="en-US" sz="1594" kern="0" spc="48" dirty="0">
                <a:solidFill>
                  <a:srgbClr val="181818">
                    <a:alpha val="80000"/>
                  </a:srgbClr>
                </a:solidFill>
                <a:latin typeface="Roboto" pitchFamily="34" charset="0"/>
                <a:ea typeface="Roboto" pitchFamily="34" charset="-122"/>
                <a:cs typeface="Roboto" pitchFamily="34" charset="-120"/>
              </a:rPr>
              <a:t>Weighted Scoring Matrix</a:t>
            </a:r>
            <a:endParaRPr lang="en-US" dirty="0"/>
          </a:p>
        </p:txBody>
      </p:sp>
      <p:pic>
        <p:nvPicPr>
          <p:cNvPr id="6" name="Object 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6126" y="2180680"/>
            <a:ext cx="11255735" cy="3828093"/>
          </a:xfrm>
          <a:prstGeom prst="rect">
            <a:avLst/>
          </a:prstGeom>
        </p:spPr>
      </p:pic>
      <p:pic>
        <p:nvPicPr>
          <p:cNvPr id="7" name="Object 6"/>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6126" y="2180680"/>
            <a:ext cx="11246213" cy="3818570"/>
          </a:xfrm>
          <a:prstGeom prst="rect">
            <a:avLst/>
          </a:prstGeom>
        </p:spPr>
      </p:pic>
      <p:sp>
        <p:nvSpPr>
          <p:cNvPr id="8" name="Object 7"/>
          <p:cNvSpPr/>
          <p:nvPr/>
        </p:nvSpPr>
        <p:spPr>
          <a:xfrm>
            <a:off x="476131" y="2180680"/>
            <a:ext cx="2998477" cy="703421"/>
          </a:xfrm>
          <a:prstGeom prst="rect">
            <a:avLst/>
          </a:prstGeom>
          <a:noFill/>
        </p:spPr>
        <p:txBody>
          <a:bodyPr wrap="square" rtlCol="0" anchor="ctr">
            <a:normAutofit fontScale="85000" lnSpcReduction="20000"/>
          </a:bodyPr>
          <a:lstStyle/>
          <a:p>
            <a:pPr algn="ctr">
              <a:buNone/>
            </a:pPr>
            <a:r>
              <a:rPr lang="en-US" sz="1900" dirty="0">
                <a:solidFill>
                  <a:srgbClr val="FFFFFF"/>
                </a:solidFill>
                <a:latin typeface="Roboto Regular" pitchFamily="34" charset="0"/>
                <a:ea typeface="Roboto Regular" pitchFamily="34" charset="-122"/>
                <a:cs typeface="Roboto Regular" pitchFamily="34" charset="-120"/>
              </a:rPr>
              <a:t>Project Preparedness</a:t>
            </a:r>
            <a:endParaRPr lang="en-US" dirty="0"/>
          </a:p>
        </p:txBody>
      </p:sp>
      <p:sp>
        <p:nvSpPr>
          <p:cNvPr id="9" name="Object 8"/>
          <p:cNvSpPr/>
          <p:nvPr/>
        </p:nvSpPr>
        <p:spPr>
          <a:xfrm>
            <a:off x="3474608" y="2180680"/>
            <a:ext cx="747087" cy="703421"/>
          </a:xfrm>
          <a:prstGeom prst="rect">
            <a:avLst/>
          </a:prstGeom>
          <a:noFill/>
        </p:spPr>
        <p:txBody>
          <a:bodyPr wrap="square" rtlCol="0" anchor="ctr">
            <a:normAutofit fontScale="85000" lnSpcReduction="20000"/>
          </a:bodyPr>
          <a:lstStyle/>
          <a:p>
            <a:pPr algn="ctr">
              <a:buNone/>
            </a:pPr>
            <a:r>
              <a:rPr lang="en-US" sz="1900" dirty="0">
                <a:solidFill>
                  <a:srgbClr val="FFFFFF"/>
                </a:solidFill>
                <a:latin typeface="Roboto Regular" pitchFamily="34" charset="0"/>
                <a:ea typeface="Roboto Regular" pitchFamily="34" charset="-122"/>
                <a:cs typeface="Roboto Regular" pitchFamily="34" charset="-120"/>
              </a:rPr>
              <a:t>60%</a:t>
            </a:r>
            <a:endParaRPr lang="en-US" dirty="0"/>
          </a:p>
        </p:txBody>
      </p:sp>
      <p:sp>
        <p:nvSpPr>
          <p:cNvPr id="10" name="Object 9"/>
          <p:cNvSpPr/>
          <p:nvPr/>
        </p:nvSpPr>
        <p:spPr>
          <a:xfrm>
            <a:off x="4221694" y="2180680"/>
            <a:ext cx="2998477" cy="703421"/>
          </a:xfrm>
          <a:prstGeom prst="rect">
            <a:avLst/>
          </a:prstGeom>
          <a:noFill/>
        </p:spPr>
        <p:txBody>
          <a:bodyPr wrap="square" rtlCol="0" anchor="ctr">
            <a:normAutofit fontScale="85000" lnSpcReduction="20000"/>
          </a:bodyPr>
          <a:lstStyle/>
          <a:p>
            <a:pPr algn="ctr">
              <a:buNone/>
            </a:pPr>
            <a:r>
              <a:rPr lang="en-US" sz="1900" dirty="0">
                <a:solidFill>
                  <a:srgbClr val="FFFFFF"/>
                </a:solidFill>
                <a:latin typeface="Roboto Regular" pitchFamily="34" charset="0"/>
                <a:ea typeface="Roboto Regular" pitchFamily="34" charset="-122"/>
                <a:cs typeface="Roboto Regular" pitchFamily="34" charset="-120"/>
              </a:rPr>
              <a:t>SDG Alignment &amp; Contribution</a:t>
            </a:r>
            <a:endParaRPr lang="en-US" dirty="0"/>
          </a:p>
        </p:txBody>
      </p:sp>
      <p:sp>
        <p:nvSpPr>
          <p:cNvPr id="11" name="Object 10"/>
          <p:cNvSpPr/>
          <p:nvPr/>
        </p:nvSpPr>
        <p:spPr>
          <a:xfrm>
            <a:off x="7220171" y="2180680"/>
            <a:ext cx="747087" cy="703421"/>
          </a:xfrm>
          <a:prstGeom prst="rect">
            <a:avLst/>
          </a:prstGeom>
          <a:noFill/>
        </p:spPr>
        <p:txBody>
          <a:bodyPr wrap="square" rtlCol="0" anchor="ctr">
            <a:normAutofit fontScale="85000" lnSpcReduction="20000"/>
          </a:bodyPr>
          <a:lstStyle/>
          <a:p>
            <a:pPr algn="ctr">
              <a:buNone/>
            </a:pPr>
            <a:r>
              <a:rPr lang="en-US" sz="1900" dirty="0">
                <a:solidFill>
                  <a:srgbClr val="FFFFFF"/>
                </a:solidFill>
                <a:latin typeface="Roboto Regular" pitchFamily="34" charset="0"/>
                <a:ea typeface="Roboto Regular" pitchFamily="34" charset="-122"/>
                <a:cs typeface="Roboto Regular" pitchFamily="34" charset="-120"/>
              </a:rPr>
              <a:t>25%</a:t>
            </a:r>
            <a:endParaRPr lang="en-US" dirty="0"/>
          </a:p>
        </p:txBody>
      </p:sp>
      <p:sp>
        <p:nvSpPr>
          <p:cNvPr id="12" name="Object 11"/>
          <p:cNvSpPr/>
          <p:nvPr/>
        </p:nvSpPr>
        <p:spPr>
          <a:xfrm>
            <a:off x="7967258" y="2180680"/>
            <a:ext cx="2998477" cy="703421"/>
          </a:xfrm>
          <a:prstGeom prst="rect">
            <a:avLst/>
          </a:prstGeom>
          <a:noFill/>
        </p:spPr>
        <p:txBody>
          <a:bodyPr wrap="square" rtlCol="0" anchor="ctr">
            <a:normAutofit fontScale="85000" lnSpcReduction="20000"/>
          </a:bodyPr>
          <a:lstStyle/>
          <a:p>
            <a:pPr algn="ctr">
              <a:buNone/>
            </a:pPr>
            <a:r>
              <a:rPr lang="en-US" sz="1900" dirty="0">
                <a:solidFill>
                  <a:srgbClr val="FFFFFF"/>
                </a:solidFill>
                <a:latin typeface="Roboto Regular" pitchFamily="34" charset="0"/>
                <a:ea typeface="Roboto Regular" pitchFamily="34" charset="-122"/>
                <a:cs typeface="Roboto Regular" pitchFamily="34" charset="-120"/>
              </a:rPr>
              <a:t>Investment Track Record &amp; Management Team</a:t>
            </a:r>
            <a:endParaRPr lang="en-US" dirty="0"/>
          </a:p>
        </p:txBody>
      </p:sp>
      <p:sp>
        <p:nvSpPr>
          <p:cNvPr id="13" name="Object 12"/>
          <p:cNvSpPr/>
          <p:nvPr/>
        </p:nvSpPr>
        <p:spPr>
          <a:xfrm>
            <a:off x="10965734" y="2180680"/>
            <a:ext cx="747087" cy="703421"/>
          </a:xfrm>
          <a:prstGeom prst="rect">
            <a:avLst/>
          </a:prstGeom>
          <a:noFill/>
        </p:spPr>
        <p:txBody>
          <a:bodyPr wrap="square" rtlCol="0" anchor="ctr">
            <a:normAutofit fontScale="85000" lnSpcReduction="20000"/>
          </a:bodyPr>
          <a:lstStyle/>
          <a:p>
            <a:pPr algn="ctr">
              <a:buNone/>
            </a:pPr>
            <a:r>
              <a:rPr lang="en-US" sz="1900" dirty="0">
                <a:solidFill>
                  <a:srgbClr val="FFFFFF"/>
                </a:solidFill>
                <a:latin typeface="Roboto Regular" pitchFamily="34" charset="0"/>
                <a:ea typeface="Roboto Regular" pitchFamily="34" charset="-122"/>
                <a:cs typeface="Roboto Regular" pitchFamily="34" charset="-120"/>
              </a:rPr>
              <a:t>15%</a:t>
            </a:r>
            <a:endParaRPr lang="en-US" dirty="0"/>
          </a:p>
        </p:txBody>
      </p:sp>
      <p:sp>
        <p:nvSpPr>
          <p:cNvPr id="14" name="Object 13"/>
          <p:cNvSpPr/>
          <p:nvPr/>
        </p:nvSpPr>
        <p:spPr>
          <a:xfrm>
            <a:off x="476131" y="2884101"/>
            <a:ext cx="2998477" cy="703421"/>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Project identification and approval</a:t>
            </a:r>
            <a:endParaRPr lang="en-US" dirty="0"/>
          </a:p>
        </p:txBody>
      </p:sp>
      <p:sp>
        <p:nvSpPr>
          <p:cNvPr id="15" name="Object 14"/>
          <p:cNvSpPr/>
          <p:nvPr/>
        </p:nvSpPr>
        <p:spPr>
          <a:xfrm>
            <a:off x="3474608" y="2884101"/>
            <a:ext cx="747087" cy="703421"/>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12%</a:t>
            </a:r>
            <a:endParaRPr lang="en-US" dirty="0"/>
          </a:p>
        </p:txBody>
      </p:sp>
      <p:sp>
        <p:nvSpPr>
          <p:cNvPr id="16" name="Object 15"/>
          <p:cNvSpPr/>
          <p:nvPr/>
        </p:nvSpPr>
        <p:spPr>
          <a:xfrm>
            <a:off x="4221694" y="2884101"/>
            <a:ext cx="2998477" cy="703421"/>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ESG evaluation and documentation</a:t>
            </a:r>
            <a:endParaRPr lang="en-US" dirty="0"/>
          </a:p>
        </p:txBody>
      </p:sp>
      <p:sp>
        <p:nvSpPr>
          <p:cNvPr id="17" name="Object 16"/>
          <p:cNvSpPr/>
          <p:nvPr/>
        </p:nvSpPr>
        <p:spPr>
          <a:xfrm>
            <a:off x="7220171" y="2884101"/>
            <a:ext cx="747087" cy="703421"/>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5.00%</a:t>
            </a:r>
            <a:endParaRPr lang="en-US" dirty="0"/>
          </a:p>
        </p:txBody>
      </p:sp>
      <p:sp>
        <p:nvSpPr>
          <p:cNvPr id="18" name="Object 17"/>
          <p:cNvSpPr/>
          <p:nvPr/>
        </p:nvSpPr>
        <p:spPr>
          <a:xfrm>
            <a:off x="7967258" y="2884101"/>
            <a:ext cx="2998477" cy="703421"/>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Management Quality</a:t>
            </a:r>
            <a:endParaRPr lang="en-US" dirty="0"/>
          </a:p>
        </p:txBody>
      </p:sp>
      <p:sp>
        <p:nvSpPr>
          <p:cNvPr id="19" name="Object 18"/>
          <p:cNvSpPr/>
          <p:nvPr/>
        </p:nvSpPr>
        <p:spPr>
          <a:xfrm>
            <a:off x="10965734" y="2884101"/>
            <a:ext cx="747087" cy="703421"/>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7.50%</a:t>
            </a:r>
            <a:endParaRPr lang="en-US" dirty="0"/>
          </a:p>
        </p:txBody>
      </p:sp>
      <p:sp>
        <p:nvSpPr>
          <p:cNvPr id="20" name="Object 19"/>
          <p:cNvSpPr/>
          <p:nvPr/>
        </p:nvSpPr>
        <p:spPr>
          <a:xfrm>
            <a:off x="476131" y="3587521"/>
            <a:ext cx="2998477" cy="502443"/>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Assessments</a:t>
            </a:r>
            <a:endParaRPr lang="en-US" dirty="0"/>
          </a:p>
        </p:txBody>
      </p:sp>
      <p:sp>
        <p:nvSpPr>
          <p:cNvPr id="21" name="Object 20"/>
          <p:cNvSpPr/>
          <p:nvPr/>
        </p:nvSpPr>
        <p:spPr>
          <a:xfrm>
            <a:off x="3474608" y="3587521"/>
            <a:ext cx="747087" cy="502443"/>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12%</a:t>
            </a:r>
            <a:endParaRPr lang="en-US" dirty="0"/>
          </a:p>
        </p:txBody>
      </p:sp>
      <p:sp>
        <p:nvSpPr>
          <p:cNvPr id="22" name="Object 21"/>
          <p:cNvSpPr/>
          <p:nvPr/>
        </p:nvSpPr>
        <p:spPr>
          <a:xfrm>
            <a:off x="4221694" y="3587521"/>
            <a:ext cx="2998477" cy="502443"/>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Framework for SDG alignments</a:t>
            </a:r>
            <a:endParaRPr lang="en-US" dirty="0"/>
          </a:p>
        </p:txBody>
      </p:sp>
      <p:sp>
        <p:nvSpPr>
          <p:cNvPr id="23" name="Object 22"/>
          <p:cNvSpPr/>
          <p:nvPr/>
        </p:nvSpPr>
        <p:spPr>
          <a:xfrm>
            <a:off x="7220171" y="3587521"/>
            <a:ext cx="747087" cy="502443"/>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5.00%</a:t>
            </a:r>
            <a:endParaRPr lang="en-US" dirty="0"/>
          </a:p>
        </p:txBody>
      </p:sp>
      <p:sp>
        <p:nvSpPr>
          <p:cNvPr id="24" name="Object 23"/>
          <p:cNvSpPr/>
          <p:nvPr/>
        </p:nvSpPr>
        <p:spPr>
          <a:xfrm>
            <a:off x="7967258" y="3587521"/>
            <a:ext cx="2998477" cy="502443"/>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Investment History</a:t>
            </a:r>
            <a:endParaRPr lang="en-US" dirty="0"/>
          </a:p>
        </p:txBody>
      </p:sp>
      <p:sp>
        <p:nvSpPr>
          <p:cNvPr id="25" name="Object 24"/>
          <p:cNvSpPr/>
          <p:nvPr/>
        </p:nvSpPr>
        <p:spPr>
          <a:xfrm>
            <a:off x="10965734" y="3587521"/>
            <a:ext cx="747087" cy="502443"/>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7.50%</a:t>
            </a:r>
            <a:endParaRPr lang="en-US" dirty="0"/>
          </a:p>
        </p:txBody>
      </p:sp>
      <p:sp>
        <p:nvSpPr>
          <p:cNvPr id="26" name="Object 25"/>
          <p:cNvSpPr/>
          <p:nvPr/>
        </p:nvSpPr>
        <p:spPr>
          <a:xfrm>
            <a:off x="476131" y="4089965"/>
            <a:ext cx="2998477" cy="703421"/>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Financial evaluation</a:t>
            </a:r>
            <a:endParaRPr lang="en-US" dirty="0"/>
          </a:p>
        </p:txBody>
      </p:sp>
      <p:sp>
        <p:nvSpPr>
          <p:cNvPr id="27" name="Object 26"/>
          <p:cNvSpPr/>
          <p:nvPr/>
        </p:nvSpPr>
        <p:spPr>
          <a:xfrm>
            <a:off x="3474608" y="4089965"/>
            <a:ext cx="747087" cy="703421"/>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12%</a:t>
            </a:r>
            <a:endParaRPr lang="en-US" dirty="0"/>
          </a:p>
        </p:txBody>
      </p:sp>
      <p:sp>
        <p:nvSpPr>
          <p:cNvPr id="28" name="Object 27"/>
          <p:cNvSpPr/>
          <p:nvPr/>
        </p:nvSpPr>
        <p:spPr>
          <a:xfrm>
            <a:off x="4221694" y="4089965"/>
            <a:ext cx="2998477" cy="703421"/>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SDG alignments identified and established</a:t>
            </a:r>
            <a:endParaRPr lang="en-US" dirty="0"/>
          </a:p>
        </p:txBody>
      </p:sp>
      <p:sp>
        <p:nvSpPr>
          <p:cNvPr id="29" name="Object 28"/>
          <p:cNvSpPr/>
          <p:nvPr/>
        </p:nvSpPr>
        <p:spPr>
          <a:xfrm>
            <a:off x="7220171" y="4089965"/>
            <a:ext cx="747087" cy="703421"/>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5.00%</a:t>
            </a:r>
            <a:endParaRPr lang="en-US" dirty="0"/>
          </a:p>
        </p:txBody>
      </p:sp>
      <p:sp>
        <p:nvSpPr>
          <p:cNvPr id="30" name="Object 29"/>
          <p:cNvSpPr/>
          <p:nvPr/>
        </p:nvSpPr>
        <p:spPr>
          <a:xfrm>
            <a:off x="7967258" y="4089965"/>
            <a:ext cx="2998477" cy="703421"/>
          </a:xfrm>
          <a:prstGeom prst="rect">
            <a:avLst/>
          </a:prstGeom>
          <a:noFill/>
        </p:spPr>
        <p:txBody>
          <a:bodyPr wrap="square" rtlCol="0" anchor="ctr">
            <a:normAutofit fontScale="85000" lnSpcReduction="20000"/>
          </a:bodyPr>
          <a:lstStyle/>
          <a:p>
            <a:pPr algn="ctr">
              <a:buNone/>
            </a:pPr>
            <a:endParaRPr lang="en-US" dirty="0"/>
          </a:p>
        </p:txBody>
      </p:sp>
      <p:sp>
        <p:nvSpPr>
          <p:cNvPr id="31" name="Object 30"/>
          <p:cNvSpPr/>
          <p:nvPr/>
        </p:nvSpPr>
        <p:spPr>
          <a:xfrm>
            <a:off x="10965734" y="4089965"/>
            <a:ext cx="747087" cy="703421"/>
          </a:xfrm>
          <a:prstGeom prst="rect">
            <a:avLst/>
          </a:prstGeom>
          <a:noFill/>
        </p:spPr>
        <p:txBody>
          <a:bodyPr wrap="square" rtlCol="0" anchor="ctr">
            <a:normAutofit fontScale="85000" lnSpcReduction="20000"/>
          </a:bodyPr>
          <a:lstStyle/>
          <a:p>
            <a:pPr algn="ctr">
              <a:buNone/>
            </a:pPr>
            <a:endParaRPr lang="en-US" dirty="0"/>
          </a:p>
        </p:txBody>
      </p:sp>
      <p:sp>
        <p:nvSpPr>
          <p:cNvPr id="32" name="Object 31"/>
          <p:cNvSpPr/>
          <p:nvPr/>
        </p:nvSpPr>
        <p:spPr>
          <a:xfrm>
            <a:off x="476131" y="4793386"/>
            <a:ext cx="2998477" cy="502443"/>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Technology Assessment</a:t>
            </a:r>
            <a:endParaRPr lang="en-US" dirty="0"/>
          </a:p>
        </p:txBody>
      </p:sp>
      <p:sp>
        <p:nvSpPr>
          <p:cNvPr id="33" name="Object 32"/>
          <p:cNvSpPr/>
          <p:nvPr/>
        </p:nvSpPr>
        <p:spPr>
          <a:xfrm>
            <a:off x="3474608" y="4793386"/>
            <a:ext cx="747087" cy="502443"/>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12%</a:t>
            </a:r>
            <a:endParaRPr lang="en-US" dirty="0"/>
          </a:p>
        </p:txBody>
      </p:sp>
      <p:sp>
        <p:nvSpPr>
          <p:cNvPr id="34" name="Object 33"/>
          <p:cNvSpPr/>
          <p:nvPr/>
        </p:nvSpPr>
        <p:spPr>
          <a:xfrm>
            <a:off x="4221694" y="4793386"/>
            <a:ext cx="2998477" cy="502443"/>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SDGs contributions and metrics</a:t>
            </a:r>
            <a:endParaRPr lang="en-US" dirty="0"/>
          </a:p>
        </p:txBody>
      </p:sp>
      <p:sp>
        <p:nvSpPr>
          <p:cNvPr id="35" name="Object 34"/>
          <p:cNvSpPr/>
          <p:nvPr/>
        </p:nvSpPr>
        <p:spPr>
          <a:xfrm>
            <a:off x="7220171" y="4793386"/>
            <a:ext cx="747087" cy="502443"/>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5.00%</a:t>
            </a:r>
            <a:endParaRPr lang="en-US" dirty="0"/>
          </a:p>
        </p:txBody>
      </p:sp>
      <p:sp>
        <p:nvSpPr>
          <p:cNvPr id="36" name="Object 35"/>
          <p:cNvSpPr/>
          <p:nvPr/>
        </p:nvSpPr>
        <p:spPr>
          <a:xfrm>
            <a:off x="7967258" y="4793386"/>
            <a:ext cx="2998477" cy="502443"/>
          </a:xfrm>
          <a:prstGeom prst="rect">
            <a:avLst/>
          </a:prstGeom>
          <a:noFill/>
        </p:spPr>
        <p:txBody>
          <a:bodyPr wrap="square" rtlCol="0" anchor="ctr">
            <a:normAutofit fontScale="85000" lnSpcReduction="20000"/>
          </a:bodyPr>
          <a:lstStyle/>
          <a:p>
            <a:pPr algn="ctr">
              <a:buNone/>
            </a:pPr>
            <a:endParaRPr lang="en-US" dirty="0"/>
          </a:p>
        </p:txBody>
      </p:sp>
      <p:sp>
        <p:nvSpPr>
          <p:cNvPr id="37" name="Object 36"/>
          <p:cNvSpPr/>
          <p:nvPr/>
        </p:nvSpPr>
        <p:spPr>
          <a:xfrm>
            <a:off x="10965734" y="4793386"/>
            <a:ext cx="747087" cy="502443"/>
          </a:xfrm>
          <a:prstGeom prst="rect">
            <a:avLst/>
          </a:prstGeom>
          <a:noFill/>
        </p:spPr>
        <p:txBody>
          <a:bodyPr wrap="square" rtlCol="0" anchor="ctr">
            <a:normAutofit fontScale="85000" lnSpcReduction="20000"/>
          </a:bodyPr>
          <a:lstStyle/>
          <a:p>
            <a:pPr algn="ctr">
              <a:buNone/>
            </a:pPr>
            <a:endParaRPr lang="en-US" dirty="0"/>
          </a:p>
        </p:txBody>
      </p:sp>
      <p:sp>
        <p:nvSpPr>
          <p:cNvPr id="38" name="Object 37"/>
          <p:cNvSpPr/>
          <p:nvPr/>
        </p:nvSpPr>
        <p:spPr>
          <a:xfrm>
            <a:off x="476131" y="5295829"/>
            <a:ext cx="2998477" cy="703421"/>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World Bank Preparedness Benchmark</a:t>
            </a:r>
            <a:endParaRPr lang="en-US" dirty="0"/>
          </a:p>
        </p:txBody>
      </p:sp>
      <p:sp>
        <p:nvSpPr>
          <p:cNvPr id="39" name="Object 38"/>
          <p:cNvSpPr/>
          <p:nvPr/>
        </p:nvSpPr>
        <p:spPr>
          <a:xfrm>
            <a:off x="3474608" y="5295829"/>
            <a:ext cx="747087" cy="703421"/>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12%</a:t>
            </a:r>
            <a:endParaRPr lang="en-US" dirty="0"/>
          </a:p>
        </p:txBody>
      </p:sp>
      <p:sp>
        <p:nvSpPr>
          <p:cNvPr id="40" name="Object 39"/>
          <p:cNvSpPr/>
          <p:nvPr/>
        </p:nvSpPr>
        <p:spPr>
          <a:xfrm>
            <a:off x="4221694" y="5295829"/>
            <a:ext cx="2998477" cy="703421"/>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Framework for SDG tracking and analysis/verification</a:t>
            </a:r>
            <a:endParaRPr lang="en-US" dirty="0"/>
          </a:p>
        </p:txBody>
      </p:sp>
      <p:sp>
        <p:nvSpPr>
          <p:cNvPr id="41" name="Object 40"/>
          <p:cNvSpPr/>
          <p:nvPr/>
        </p:nvSpPr>
        <p:spPr>
          <a:xfrm>
            <a:off x="7220171" y="5295829"/>
            <a:ext cx="747087" cy="703421"/>
          </a:xfrm>
          <a:prstGeom prst="rect">
            <a:avLst/>
          </a:prstGeom>
          <a:noFill/>
        </p:spPr>
        <p:txBody>
          <a:bodyPr wrap="square" rtlCol="0" anchor="ctr">
            <a:normAutofit fontScale="85000" lnSpcReduction="20000"/>
          </a:bodyPr>
          <a:lstStyle/>
          <a:p>
            <a:pPr algn="ctr">
              <a:buNone/>
            </a:pPr>
            <a:r>
              <a:rPr lang="en-US" sz="1900" dirty="0">
                <a:solidFill>
                  <a:srgbClr val="181818">
                    <a:alpha val="80000"/>
                  </a:srgbClr>
                </a:solidFill>
                <a:latin typeface="Roboto Regular" pitchFamily="34" charset="0"/>
                <a:ea typeface="Roboto Regular" pitchFamily="34" charset="-122"/>
                <a:cs typeface="Roboto Regular" pitchFamily="34" charset="-120"/>
              </a:rPr>
              <a:t>5.00%</a:t>
            </a:r>
            <a:endParaRPr lang="en-US" dirty="0"/>
          </a:p>
        </p:txBody>
      </p:sp>
      <p:sp>
        <p:nvSpPr>
          <p:cNvPr id="42" name="Object 41"/>
          <p:cNvSpPr/>
          <p:nvPr/>
        </p:nvSpPr>
        <p:spPr>
          <a:xfrm>
            <a:off x="7967258" y="5295829"/>
            <a:ext cx="2998477" cy="703421"/>
          </a:xfrm>
          <a:prstGeom prst="rect">
            <a:avLst/>
          </a:prstGeom>
          <a:noFill/>
        </p:spPr>
        <p:txBody>
          <a:bodyPr wrap="square" rtlCol="0" anchor="ctr">
            <a:normAutofit fontScale="85000" lnSpcReduction="20000"/>
          </a:bodyPr>
          <a:lstStyle/>
          <a:p>
            <a:pPr algn="ctr">
              <a:buNone/>
            </a:pPr>
            <a:endParaRPr lang="en-US" dirty="0"/>
          </a:p>
        </p:txBody>
      </p:sp>
      <p:sp>
        <p:nvSpPr>
          <p:cNvPr id="43" name="Object 42"/>
          <p:cNvSpPr/>
          <p:nvPr/>
        </p:nvSpPr>
        <p:spPr>
          <a:xfrm>
            <a:off x="10965734" y="5295829"/>
            <a:ext cx="747087" cy="703421"/>
          </a:xfrm>
          <a:prstGeom prst="rect">
            <a:avLst/>
          </a:prstGeom>
          <a:noFill/>
        </p:spPr>
        <p:txBody>
          <a:bodyPr wrap="square" rtlCol="0" anchor="ctr">
            <a:normAutofit fontScale="85000" lnSpcReduction="20000"/>
          </a:bodyPr>
          <a:lstStyle/>
          <a:p>
            <a:pPr algn="ctr">
              <a:buNone/>
            </a:pPr>
            <a:endParaRPr lang="en-US" dirty="0"/>
          </a:p>
        </p:txBody>
      </p:sp>
      <p:sp>
        <p:nvSpPr>
          <p:cNvPr id="44" name="Object 43"/>
          <p:cNvSpPr/>
          <p:nvPr/>
        </p:nvSpPr>
        <p:spPr>
          <a:xfrm>
            <a:off x="961784" y="6548363"/>
            <a:ext cx="10265383" cy="139045"/>
          </a:xfrm>
          <a:prstGeom prst="rect">
            <a:avLst/>
          </a:prstGeom>
          <a:noFill/>
        </p:spPr>
        <p:txBody>
          <a:bodyPr wrap="square" lIns="0" tIns="0" rIns="0" bIns="0" rtlCol="0" anchor="ctr"/>
          <a:lstStyle/>
          <a:p>
            <a:pPr algn="ctr">
              <a:lnSpc>
                <a:spcPts val="1095"/>
              </a:lnSpc>
              <a:buNone/>
            </a:pPr>
            <a:r>
              <a:rPr lang="en-US" sz="701" kern="0" spc="21" dirty="0">
                <a:solidFill>
                  <a:srgbClr val="181818">
                    <a:alpha val="80000"/>
                  </a:srgbClr>
                </a:solidFill>
                <a:latin typeface="Roboto" pitchFamily="34" charset="0"/>
                <a:ea typeface="Roboto" pitchFamily="34" charset="-122"/>
                <a:cs typeface="Roboto" pitchFamily="34" charset="-120"/>
              </a:rPr>
              <a:t>Copyright © DESA 2024. All Rights Reserved.</a:t>
            </a:r>
            <a:endParaRPr lang="en-US" dirty="0"/>
          </a:p>
        </p:txBody>
      </p:sp>
      <p:sp>
        <p:nvSpPr>
          <p:cNvPr id="45" name="Object 44"/>
          <p:cNvSpPr/>
          <p:nvPr/>
        </p:nvSpPr>
        <p:spPr>
          <a:xfrm>
            <a:off x="11874706" y="6501270"/>
            <a:ext cx="123794" cy="227501"/>
          </a:xfrm>
          <a:prstGeom prst="rect">
            <a:avLst/>
          </a:prstGeom>
          <a:noFill/>
        </p:spPr>
        <p:txBody>
          <a:bodyPr/>
          <a:lstStyle/>
          <a:p>
            <a:endParaRPr lang="en-US"/>
          </a:p>
        </p:txBody>
      </p:sp>
      <p:sp>
        <p:nvSpPr>
          <p:cNvPr id="46" name="Object 45"/>
          <p:cNvSpPr/>
          <p:nvPr/>
        </p:nvSpPr>
        <p:spPr>
          <a:xfrm>
            <a:off x="-476131" y="6136509"/>
            <a:ext cx="12188952" cy="202281"/>
          </a:xfrm>
          <a:prstGeom prst="rect">
            <a:avLst/>
          </a:prstGeom>
          <a:noFill/>
        </p:spPr>
        <p:txBody>
          <a:bodyPr wrap="square" lIns="0" tIns="0" rIns="0" bIns="0" rtlCol="0" anchor="t"/>
          <a:lstStyle/>
          <a:p>
            <a:pPr algn="r">
              <a:lnSpc>
                <a:spcPts val="1593"/>
              </a:lnSpc>
              <a:buNone/>
            </a:pPr>
            <a:r>
              <a:rPr lang="en-US" sz="1020" kern="0" spc="31" dirty="0">
                <a:solidFill>
                  <a:srgbClr val="FFFFFF"/>
                </a:solidFill>
                <a:latin typeface="Roboto" pitchFamily="34" charset="0"/>
                <a:ea typeface="Roboto" pitchFamily="34" charset="-122"/>
                <a:cs typeface="Roboto" pitchFamily="34" charset="-120"/>
              </a:rPr>
              <a:t>*Data source: Weighted scoring matrix provided in the prompt.</a:t>
            </a:r>
            <a:endParaRPr lang="en-US" dirty="0"/>
          </a:p>
        </p:txBody>
      </p:sp>
      <p:pic>
        <p:nvPicPr>
          <p:cNvPr id="47" name="Object 46"/>
          <p:cNvPicPr>
            <a:picLocks noChangeAspect="1"/>
          </p:cNvPicPr>
          <p:nvPr/>
        </p:nvPicPr>
        <p:blipFill>
          <a:blip r:embed="rId9"/>
          <a:srcRect/>
          <a:stretch/>
        </p:blipFill>
        <p:spPr>
          <a:xfrm>
            <a:off x="9806858" y="233476"/>
            <a:ext cx="2256901" cy="500280"/>
          </a:xfrm>
          <a:prstGeom prst="rect">
            <a:avLst/>
          </a:prstGeom>
        </p:spPr>
      </p:pic>
      <p:sp>
        <p:nvSpPr>
          <p:cNvPr id="48"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1149</Words>
  <Application>Microsoft Macintosh PowerPoint</Application>
  <PresentationFormat>Widescreen</PresentationFormat>
  <Paragraphs>159</Paragraphs>
  <Slides>15</Slides>
  <Notes>15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Roboto Slab</vt:lpstr>
      <vt:lpstr>Roboto Regular</vt:lpstr>
      <vt:lpstr>Roboto</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Beautiful.ai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Updated PPT_STAIRS</dc:title>
  <dc:subject>Updated PPT_STAIRS</dc:subject>
  <dc:creator>anuagarwal901@gmail.com</dc:creator>
  <cp:lastModifiedBy>Nicolo Capomacchia</cp:lastModifiedBy>
  <cp:revision>4</cp:revision>
  <dcterms:created xsi:type="dcterms:W3CDTF">2024-12-18T14:57:27Z</dcterms:created>
  <dcterms:modified xsi:type="dcterms:W3CDTF">2025-01-06T16:58:14Z</dcterms:modified>
</cp:coreProperties>
</file>