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484" r:id="rId5"/>
    <p:sldId id="613" r:id="rId6"/>
    <p:sldId id="595" r:id="rId7"/>
    <p:sldId id="615" r:id="rId8"/>
    <p:sldId id="607" r:id="rId9"/>
    <p:sldId id="616" r:id="rId10"/>
    <p:sldId id="617" r:id="rId11"/>
    <p:sldId id="620" r:id="rId12"/>
    <p:sldId id="618" r:id="rId13"/>
    <p:sldId id="619" r:id="rId14"/>
    <p:sldId id="589" r:id="rId15"/>
  </p:sldIdLst>
  <p:sldSz cx="12192000" cy="6858000"/>
  <p:notesSz cx="6669088" cy="9926638"/>
  <p:custDataLst>
    <p:tags r:id="rId17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BD8774-4798-4E21-A2D4-8670542D6B20}">
          <p14:sldIdLst>
            <p14:sldId id="484"/>
            <p14:sldId id="613"/>
            <p14:sldId id="595"/>
            <p14:sldId id="615"/>
            <p14:sldId id="607"/>
            <p14:sldId id="616"/>
            <p14:sldId id="617"/>
            <p14:sldId id="620"/>
            <p14:sldId id="618"/>
            <p14:sldId id="619"/>
            <p14:sldId id="5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46920F-197D-2231-4085-037451584F8A}" name="Egypt - Ramy Youssef" initials="EY" userId="a1511cc3ca187feb" providerId="Windows Live"/>
  <p188:author id="{DBFA673E-A6C3-79FE-E5E3-BF07820A20F5}" name="Katie Yang" initials="KY" userId="S::katie.yang@un.org::60571572-00c5-4961-bac8-3b8550cf0928" providerId="AD"/>
  <p188:author id="{B62FB64D-974B-4065-5966-B8EB16000042}" name="United Nations" initials="UN" userId="United Nations" providerId="None"/>
  <p188:author id="{F93209AE-32D3-D0E7-1AC7-5E070BB98D1F}" name="UN" initials="UN" userId="UN" providerId="None"/>
  <p188:author id="{2819DDC8-B15B-5D36-5A5F-969DC3B8BE7C}" name="FSDO" initials="FSDO" userId="FSDO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ka Ritter" initials="IR" lastIdx="2" clrIdx="0">
    <p:extLst>
      <p:ext uri="{19B8F6BF-5375-455C-9EA6-DF929625EA0E}">
        <p15:presenceInfo xmlns:p15="http://schemas.microsoft.com/office/powerpoint/2012/main" userId="S::ritter@un.org::987eabc6-02b9-446c-b436-b45878aede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7F3F4"/>
    <a:srgbClr val="FFFFFF"/>
    <a:srgbClr val="F88484"/>
    <a:srgbClr val="FFC9C9"/>
    <a:srgbClr val="FDFA72"/>
    <a:srgbClr val="E3F577"/>
    <a:srgbClr val="FFD685"/>
    <a:srgbClr val="F5F793"/>
    <a:srgbClr val="B5F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06" autoAdjust="0"/>
    <p:restoredTop sz="96327" autoAdjust="0"/>
  </p:normalViewPr>
  <p:slideViewPr>
    <p:cSldViewPr snapToGrid="0">
      <p:cViewPr varScale="1">
        <p:scale>
          <a:sx n="68" d="100"/>
          <a:sy n="68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33E5F-1AED-4C4A-8530-4F24BC0A720F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A7DDE-372D-4877-AECC-E486E5591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88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31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905" indent="-286503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6007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4412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2816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1216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9621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8024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6425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43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054856-7594-4E25-893E-F3A98FCE1B4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43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799614" y="8829683"/>
            <a:ext cx="2907803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95" tIns="46701" rIns="93395" bIns="46701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35E192-2073-4E9E-AEBD-171DBEB3D8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093849" y="4416438"/>
            <a:ext cx="4521224" cy="434816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algn="l"/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sz="1800" b="0" i="0" dirty="0">
              <a:solidFill>
                <a:srgbClr val="242424"/>
              </a:solidFill>
              <a:effectLst/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556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17D80-6BDD-CC0D-F55E-640FF05DA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B9D0086-8947-9CE9-DC73-A6E9373E04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31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4905" indent="-286503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6007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4412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62816" indent="-229202" defTabSz="93431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21216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9621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8024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6425" indent="-229202" defTabSz="93431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43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054856-7594-4E25-893E-F3A98FCE1B4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431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5" name="Rectangle 7">
            <a:extLst>
              <a:ext uri="{FF2B5EF4-FFF2-40B4-BE49-F238E27FC236}">
                <a16:creationId xmlns:a16="http://schemas.microsoft.com/office/drawing/2014/main" id="{B22C0086-FE20-30A4-D26E-DF1376A9CE2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99614" y="8829683"/>
            <a:ext cx="2907803" cy="46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395" tIns="46701" rIns="93395" bIns="46701" anchor="b"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035E192-2073-4E9E-AEBD-171DBEB3D8B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2CAB0121-C822-6A5B-75A3-D3BB293236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Text Box 3">
            <a:extLst>
              <a:ext uri="{FF2B5EF4-FFF2-40B4-BE49-F238E27FC236}">
                <a16:creationId xmlns:a16="http://schemas.microsoft.com/office/drawing/2014/main" id="{0CE36691-AB80-82D2-A734-FD8D7908A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3849" y="4416438"/>
            <a:ext cx="4521224" cy="434816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42343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13928-C014-4D02-843E-32863DAEA8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38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6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5EEE1-59EE-444B-A328-03730EFBF9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12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AFBB7-D465-439A-9688-B70B3D4E3C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34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D249E-4335-401B-9F87-463B3DAFD7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8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3B287-6113-4003-A428-49256202C7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62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56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47200" y="6610350"/>
            <a:ext cx="28448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0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1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245225"/>
            <a:ext cx="741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8C7E0B0-4B80-47F8-A04C-ACCBBCFDD1F5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" name="Picture 7" descr="Emblem_United_Nations"/>
          <p:cNvPicPr>
            <a:picLocks noChangeAspect="1" noChangeArrowheads="1"/>
          </p:cNvPicPr>
          <p:nvPr/>
        </p:nvPicPr>
        <p:blipFill>
          <a:blip r:embed="rId14" cstate="print">
            <a:lum bright="54000" contrast="-4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90" b="19196"/>
          <a:stretch>
            <a:fillRect/>
          </a:stretch>
        </p:blipFill>
        <p:spPr bwMode="auto">
          <a:xfrm>
            <a:off x="0" y="2732088"/>
            <a:ext cx="5251451" cy="412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9" descr="Emblem_United_Nations"/>
          <p:cNvPicPr>
            <a:picLocks noChangeAspect="1" noChangeArrowheads="1"/>
          </p:cNvPicPr>
          <p:nvPr/>
        </p:nvPicPr>
        <p:blipFill>
          <a:blip r:embed="rId14" cstate="print">
            <a:lum bright="54000" contrast="-4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88" r="44765"/>
          <a:stretch>
            <a:fillRect/>
          </a:stretch>
        </p:blipFill>
        <p:spPr bwMode="auto">
          <a:xfrm>
            <a:off x="7757584" y="1"/>
            <a:ext cx="4434416" cy="289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0"/>
          <p:cNvSpPr>
            <a:spLocks noChangeArrowheads="1"/>
          </p:cNvSpPr>
          <p:nvPr/>
        </p:nvSpPr>
        <p:spPr bwMode="auto">
          <a:xfrm>
            <a:off x="0" y="0"/>
            <a:ext cx="12192000" cy="152400"/>
          </a:xfrm>
          <a:prstGeom prst="rect">
            <a:avLst/>
          </a:prstGeom>
          <a:solidFill>
            <a:srgbClr val="5B92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33" name="Rectangle 12"/>
          <p:cNvSpPr>
            <a:spLocks noChangeArrowheads="1"/>
          </p:cNvSpPr>
          <p:nvPr/>
        </p:nvSpPr>
        <p:spPr bwMode="auto">
          <a:xfrm>
            <a:off x="0" y="6705600"/>
            <a:ext cx="12192000" cy="152400"/>
          </a:xfrm>
          <a:prstGeom prst="rect">
            <a:avLst/>
          </a:prstGeom>
          <a:solidFill>
            <a:srgbClr val="5B92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29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nc-tax@un.or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060617"/>
            <a:ext cx="9144000" cy="2237385"/>
          </a:xfrm>
        </p:spPr>
        <p:txBody>
          <a:bodyPr anchor="t"/>
          <a:lstStyle/>
          <a:p>
            <a:pPr eaLnBrk="1" hangingPunct="1">
              <a:lnSpc>
                <a:spcPct val="95000"/>
              </a:lnSpc>
            </a:pPr>
            <a:r>
              <a:rPr lang="en-US" altLang="en-US" sz="3600" b="1" dirty="0">
                <a:solidFill>
                  <a:schemeClr val="tx1"/>
                </a:solidFill>
              </a:rPr>
              <a:t>Intergovernmental Negotiating Committee on the UN Framework Convention on Int`l Tax Cooperation</a:t>
            </a:r>
            <a:br>
              <a:rPr lang="en-US" altLang="en-US" sz="3200" b="1" dirty="0">
                <a:solidFill>
                  <a:schemeClr val="tx1"/>
                </a:solidFill>
              </a:rPr>
            </a:br>
            <a:br>
              <a:rPr lang="en-US" altLang="en-US" sz="3200" b="1" dirty="0">
                <a:solidFill>
                  <a:schemeClr val="tx1"/>
                </a:solidFill>
              </a:rPr>
            </a:br>
            <a:r>
              <a:rPr lang="en-US" altLang="en-US" sz="36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Organization of the substantive sessions and intersessional work</a:t>
            </a:r>
            <a:br>
              <a:rPr lang="en-US" altLang="en-US" sz="3600" b="1" i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</a:rPr>
            </a:br>
            <a:br>
              <a:rPr lang="en-US" alt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altLang="en-US" sz="42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222" y="660262"/>
            <a:ext cx="1447800" cy="121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734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36804-F826-14A4-5C51-DAB9059D8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830ED086-4914-CF10-366E-B81F38C219BC}"/>
              </a:ext>
            </a:extLst>
          </p:cNvPr>
          <p:cNvSpPr txBox="1">
            <a:spLocks/>
          </p:cNvSpPr>
          <p:nvPr/>
        </p:nvSpPr>
        <p:spPr bwMode="auto">
          <a:xfrm>
            <a:off x="447413" y="672016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INC Tax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– Secretariat Support for Intersessional Work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C826DF9-1A09-A76C-0723-2AB8682B9B1B}"/>
              </a:ext>
            </a:extLst>
          </p:cNvPr>
          <p:cNvCxnSpPr/>
          <p:nvPr/>
        </p:nvCxnSpPr>
        <p:spPr bwMode="auto">
          <a:xfrm>
            <a:off x="492177" y="87629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3EDFCACC-EF54-6F97-9815-E6D829D3354D}"/>
              </a:ext>
            </a:extLst>
          </p:cNvPr>
          <p:cNvSpPr txBox="1"/>
          <p:nvPr/>
        </p:nvSpPr>
        <p:spPr>
          <a:xfrm>
            <a:off x="523433" y="1515181"/>
            <a:ext cx="11221154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Secretariat will provide substantive support to each of the workstreams as requested by Co-Leads, such as: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providing templates, drafts of work plans, issues notes, etc.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preparing drafts of proposals for presentation by the Co-Leads to a workstream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collecting data and drafting analytical reports to support workstreams’ discussions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Secretariat will also provide logistical support, such as: </a:t>
            </a:r>
            <a:endParaRPr lang="en-US" sz="2400" dirty="0">
              <a:solidFill>
                <a:srgbClr val="000000"/>
              </a:solidFill>
              <a:ea typeface="DengXian" panose="02010600030101010101" pitchFamily="2" charset="-122"/>
            </a:endParaRP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scheduling virtual (and, if necessary, physical) meetings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distributing documents 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communicating with Member States and stakeholders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other administrative tasks to facilitate the work of the workstreams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4207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0564B-51EF-BE93-E9E9-48EB9CB0C9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6CE25C10-E37E-1DFB-D76E-BD07472CB13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0" y="2060617"/>
            <a:ext cx="9144000" cy="2237385"/>
          </a:xfrm>
        </p:spPr>
        <p:txBody>
          <a:bodyPr anchor="t"/>
          <a:lstStyle/>
          <a:p>
            <a:pPr eaLnBrk="1" hangingPunct="1">
              <a:lnSpc>
                <a:spcPct val="95000"/>
              </a:lnSpc>
            </a:pPr>
            <a:br>
              <a:rPr lang="en-US" altLang="en-US" sz="3600" b="1" dirty="0">
                <a:solidFill>
                  <a:schemeClr val="tx1"/>
                </a:solidFill>
              </a:rPr>
            </a:br>
            <a:br>
              <a:rPr lang="en-US" altLang="en-US" sz="3600" b="1" dirty="0">
                <a:solidFill>
                  <a:schemeClr val="tx1"/>
                </a:solidFill>
              </a:rPr>
            </a:br>
            <a:r>
              <a:rPr lang="en-US" altLang="en-US" sz="3600" b="1" dirty="0">
                <a:solidFill>
                  <a:schemeClr val="tx1"/>
                </a:solidFill>
              </a:rPr>
              <a:t>Thank you!</a:t>
            </a:r>
            <a:br>
              <a:rPr lang="en-US" altLang="en-US" sz="3600" b="1" i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</a:rPr>
            </a:br>
            <a:br>
              <a:rPr lang="en-US" altLang="en-US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altLang="en-US" sz="42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12">
            <a:extLst>
              <a:ext uri="{FF2B5EF4-FFF2-40B4-BE49-F238E27FC236}">
                <a16:creationId xmlns:a16="http://schemas.microsoft.com/office/drawing/2014/main" id="{7EE34DDC-9818-4606-8F76-01E1C5120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4222" y="660262"/>
            <a:ext cx="1447800" cy="121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40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A4ED5-F6C5-4601-5FF7-B2C7C3114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4EFA21FF-38A4-C382-077C-983765886DDE}"/>
              </a:ext>
            </a:extLst>
          </p:cNvPr>
          <p:cNvSpPr txBox="1">
            <a:spLocks/>
          </p:cNvSpPr>
          <p:nvPr/>
        </p:nvSpPr>
        <p:spPr bwMode="auto">
          <a:xfrm>
            <a:off x="492177" y="330200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INC Tax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– Session Dates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0BC0700-07A0-DBB5-FA27-7B3EBD51BDCF}"/>
              </a:ext>
            </a:extLst>
          </p:cNvPr>
          <p:cNvCxnSpPr/>
          <p:nvPr/>
        </p:nvCxnSpPr>
        <p:spPr bwMode="auto">
          <a:xfrm>
            <a:off x="492177" y="87629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DCAD8B5-5609-953C-82DD-E95416EB93DF}"/>
              </a:ext>
            </a:extLst>
          </p:cNvPr>
          <p:cNvSpPr txBox="1"/>
          <p:nvPr/>
        </p:nvSpPr>
        <p:spPr>
          <a:xfrm>
            <a:off x="492177" y="1078744"/>
            <a:ext cx="10972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2025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4 to 15 August (New York)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10 to 21 November (Nairobi)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2026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2 to 3 and 6 to 13 February, with informal meetings 4 and 5 (TBC) (New York)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3 to 14 August (New York)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30 November to 11 December (Nairobi)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2027</a:t>
            </a:r>
            <a:endParaRPr kumimoji="0" lang="en-GB" sz="24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18 to 29 January (New York)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26 April to 7 May (New York)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19 to 30 July (New York)</a:t>
            </a:r>
          </a:p>
        </p:txBody>
      </p:sp>
    </p:spTree>
    <p:extLst>
      <p:ext uri="{BB962C8B-B14F-4D97-AF65-F5344CB8AC3E}">
        <p14:creationId xmlns:p14="http://schemas.microsoft.com/office/powerpoint/2010/main" val="377261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5E35CB-14D9-5C23-B6B5-5DCC43C10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F20F505C-0546-87C7-8A14-E4BFAC7A0BC4}"/>
              </a:ext>
            </a:extLst>
          </p:cNvPr>
          <p:cNvSpPr txBox="1">
            <a:spLocks/>
          </p:cNvSpPr>
          <p:nvPr/>
        </p:nvSpPr>
        <p:spPr bwMode="auto">
          <a:xfrm>
            <a:off x="492177" y="330200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dirty="0"/>
              <a:t>INC Tax </a:t>
            </a:r>
            <a:r>
              <a:rPr lang="en-US" sz="2400" i="1" kern="0" dirty="0"/>
              <a:t>– Organization of intersessional work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C254DEF-69E5-EB8E-4962-AB19939D4F6F}"/>
              </a:ext>
            </a:extLst>
          </p:cNvPr>
          <p:cNvCxnSpPr/>
          <p:nvPr/>
        </p:nvCxnSpPr>
        <p:spPr bwMode="auto">
          <a:xfrm>
            <a:off x="492177" y="87629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C7D01214-FD3D-3A4D-11D7-B7C49B9004E2}"/>
              </a:ext>
            </a:extLst>
          </p:cNvPr>
          <p:cNvSpPr/>
          <p:nvPr/>
        </p:nvSpPr>
        <p:spPr>
          <a:xfrm>
            <a:off x="2697609" y="1766340"/>
            <a:ext cx="1713484" cy="109320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EE140E-F31C-702B-BB70-1F09386B9022}"/>
              </a:ext>
            </a:extLst>
          </p:cNvPr>
          <p:cNvSpPr txBox="1"/>
          <p:nvPr/>
        </p:nvSpPr>
        <p:spPr>
          <a:xfrm>
            <a:off x="3070885" y="2213215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INC</a:t>
            </a:r>
          </a:p>
          <a:p>
            <a:pPr algn="ctr"/>
            <a:r>
              <a:rPr lang="en-US" dirty="0"/>
              <a:t>Plenary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DB9B2F-ABE2-FDA4-3446-F1AE12F75A37}"/>
              </a:ext>
            </a:extLst>
          </p:cNvPr>
          <p:cNvSpPr/>
          <p:nvPr/>
        </p:nvSpPr>
        <p:spPr>
          <a:xfrm>
            <a:off x="2798389" y="3782623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A38E58-6F4B-BDFC-6D73-B57B425BDB8A}"/>
              </a:ext>
            </a:extLst>
          </p:cNvPr>
          <p:cNvSpPr txBox="1"/>
          <p:nvPr/>
        </p:nvSpPr>
        <p:spPr>
          <a:xfrm>
            <a:off x="1180885" y="381485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WS 1</a:t>
            </a:r>
          </a:p>
          <a:p>
            <a:pPr algn="ctr"/>
            <a:r>
              <a:rPr lang="de-DE" dirty="0"/>
              <a:t>FC</a:t>
            </a:r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9C8072E-A63B-2D87-6667-1825AA1157F0}"/>
              </a:ext>
            </a:extLst>
          </p:cNvPr>
          <p:cNvSpPr/>
          <p:nvPr/>
        </p:nvSpPr>
        <p:spPr>
          <a:xfrm>
            <a:off x="805834" y="3786394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7395F0-3F32-B0B9-0B28-C2D0630EFC14}"/>
              </a:ext>
            </a:extLst>
          </p:cNvPr>
          <p:cNvSpPr txBox="1"/>
          <p:nvPr/>
        </p:nvSpPr>
        <p:spPr>
          <a:xfrm>
            <a:off x="2992951" y="3783891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WS 2</a:t>
            </a:r>
          </a:p>
          <a:p>
            <a:pPr algn="ctr"/>
            <a:r>
              <a:rPr lang="de-DE" dirty="0"/>
              <a:t>Services</a:t>
            </a:r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4C40065-D22D-B926-A0B6-9E03EA2B6B69}"/>
              </a:ext>
            </a:extLst>
          </p:cNvPr>
          <p:cNvSpPr/>
          <p:nvPr/>
        </p:nvSpPr>
        <p:spPr>
          <a:xfrm>
            <a:off x="4790944" y="3782623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DBCD67-D747-CD82-CF1A-3843903CA7F9}"/>
              </a:ext>
            </a:extLst>
          </p:cNvPr>
          <p:cNvSpPr txBox="1"/>
          <p:nvPr/>
        </p:nvSpPr>
        <p:spPr>
          <a:xfrm>
            <a:off x="5044345" y="3812365"/>
            <a:ext cx="1082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WS 3</a:t>
            </a:r>
          </a:p>
          <a:p>
            <a:pPr algn="ctr"/>
            <a:r>
              <a:rPr lang="en-GB" dirty="0"/>
              <a:t>Disputes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C98FA7C5-AD3C-BAAA-77B3-3EAC6B0ABF44}"/>
              </a:ext>
            </a:extLst>
          </p:cNvPr>
          <p:cNvCxnSpPr>
            <a:cxnSpLocks/>
            <a:stCxn id="12" idx="2"/>
            <a:endCxn id="16" idx="0"/>
          </p:cNvCxnSpPr>
          <p:nvPr/>
        </p:nvCxnSpPr>
        <p:spPr>
          <a:xfrm rot="5400000">
            <a:off x="2094651" y="2326694"/>
            <a:ext cx="926848" cy="1992552"/>
          </a:xfrm>
          <a:prstGeom prst="bentConnector3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9A794430-1667-7EFC-1083-0BA267E14F29}"/>
              </a:ext>
            </a:extLst>
          </p:cNvPr>
          <p:cNvCxnSpPr>
            <a:cxnSpLocks/>
          </p:cNvCxnSpPr>
          <p:nvPr/>
        </p:nvCxnSpPr>
        <p:spPr>
          <a:xfrm rot="16200000" flipH="1">
            <a:off x="4080127" y="2324805"/>
            <a:ext cx="941007" cy="199255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F742B74-9F73-D6FC-F35B-AA44276B5D86}"/>
              </a:ext>
            </a:extLst>
          </p:cNvPr>
          <p:cNvCxnSpPr>
            <a:cxnSpLocks/>
            <a:stCxn id="11" idx="3"/>
            <a:endCxn id="14" idx="0"/>
          </p:cNvCxnSpPr>
          <p:nvPr/>
        </p:nvCxnSpPr>
        <p:spPr>
          <a:xfrm>
            <a:off x="3554351" y="2859546"/>
            <a:ext cx="3" cy="9230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F1A5391F-6A88-3206-68E0-638AB1C1873B}"/>
              </a:ext>
            </a:extLst>
          </p:cNvPr>
          <p:cNvSpPr/>
          <p:nvPr/>
        </p:nvSpPr>
        <p:spPr>
          <a:xfrm>
            <a:off x="1824793" y="4840858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F98128A-6D83-F8DA-FF44-46D3C38AE68B}"/>
              </a:ext>
            </a:extLst>
          </p:cNvPr>
          <p:cNvSpPr/>
          <p:nvPr/>
        </p:nvSpPr>
        <p:spPr>
          <a:xfrm>
            <a:off x="685876" y="4840858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01FB9F6-BF45-1D1A-27BD-FB1CC672191D}"/>
              </a:ext>
            </a:extLst>
          </p:cNvPr>
          <p:cNvCxnSpPr>
            <a:stCxn id="27" idx="0"/>
            <a:endCxn id="16" idx="4"/>
          </p:cNvCxnSpPr>
          <p:nvPr/>
        </p:nvCxnSpPr>
        <p:spPr>
          <a:xfrm flipV="1">
            <a:off x="957480" y="4456350"/>
            <a:ext cx="604319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E3749C1-1402-5ED4-5026-D6621BAE7057}"/>
              </a:ext>
            </a:extLst>
          </p:cNvPr>
          <p:cNvCxnSpPr>
            <a:stCxn id="16" idx="4"/>
            <a:endCxn id="26" idx="0"/>
          </p:cNvCxnSpPr>
          <p:nvPr/>
        </p:nvCxnSpPr>
        <p:spPr>
          <a:xfrm>
            <a:off x="1561799" y="4456350"/>
            <a:ext cx="534598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89E86FD0-30EE-6D79-95CF-AFB0F0B92FB7}"/>
              </a:ext>
            </a:extLst>
          </p:cNvPr>
          <p:cNvSpPr txBox="1"/>
          <p:nvPr/>
        </p:nvSpPr>
        <p:spPr>
          <a:xfrm>
            <a:off x="6783498" y="1182037"/>
            <a:ext cx="511446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700" dirty="0">
                <a:ea typeface="DengXian" panose="02010600030101010101" pitchFamily="2" charset="-122"/>
              </a:rPr>
              <a:t>In resolution 79/235, the UN General Assembly invited the Chair, in consultation with the Bureau, to consider convening informal consultations between sessions, as required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700" dirty="0">
              <a:ea typeface="DengXian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700" dirty="0">
                <a:ea typeface="DengXian" panose="02010600030101010101" pitchFamily="2" charset="-122"/>
              </a:rPr>
              <a:t>Intersessional work will be organized in three workstreams (WS), one for each instrument, each facilitated by two Co-Leads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700" b="1" dirty="0">
                <a:ea typeface="DengXian" panose="02010600030101010101" pitchFamily="2" charset="-122"/>
              </a:rPr>
              <a:t>WS 1: </a:t>
            </a:r>
            <a:r>
              <a:rPr lang="en-GB" sz="1700" dirty="0">
                <a:ea typeface="DengXian" panose="02010600030101010101" pitchFamily="2" charset="-122"/>
              </a:rPr>
              <a:t>Framework Convention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700" b="1" dirty="0">
                <a:ea typeface="DengXian" panose="02010600030101010101" pitchFamily="2" charset="-122"/>
              </a:rPr>
              <a:t>WS 2: </a:t>
            </a:r>
            <a:r>
              <a:rPr lang="en-GB" sz="1700" dirty="0">
                <a:ea typeface="DengXian" panose="02010600030101010101" pitchFamily="2" charset="-122"/>
              </a:rPr>
              <a:t>Protocol 1 – Services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1700" b="1" dirty="0">
                <a:ea typeface="DengXian" panose="02010600030101010101" pitchFamily="2" charset="-122"/>
              </a:rPr>
              <a:t>WS 3: </a:t>
            </a:r>
            <a:r>
              <a:rPr lang="en-GB" sz="1700" dirty="0">
                <a:ea typeface="DengXian" panose="02010600030101010101" pitchFamily="2" charset="-122"/>
              </a:rPr>
              <a:t>Protocol 2 – Tax Disputes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700" dirty="0">
              <a:ea typeface="DengXian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Overall intersessional work is coordinated by Chair in consultation with Bureau, while the appointed Co-Leads facilitate the three workstreams</a:t>
            </a:r>
          </a:p>
          <a:p>
            <a:r>
              <a:rPr lang="en-GB" sz="1700" b="1" dirty="0">
                <a:ea typeface="DengXian" panose="02010600030101010101" pitchFamily="2" charset="-122"/>
              </a:rPr>
              <a:t>   </a:t>
            </a:r>
            <a:endParaRPr lang="en-GB" sz="1700" dirty="0">
              <a:ea typeface="DengXian" panose="02010600030101010101" pitchFamily="2" charset="-122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000E912-B16B-B944-34A5-871FFA42270D}"/>
              </a:ext>
            </a:extLst>
          </p:cNvPr>
          <p:cNvSpPr/>
          <p:nvPr/>
        </p:nvSpPr>
        <p:spPr bwMode="auto">
          <a:xfrm>
            <a:off x="1000213" y="2470177"/>
            <a:ext cx="1290563" cy="38911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Bureau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4" name="Graphic 113" descr="Man with solid fill">
            <a:extLst>
              <a:ext uri="{FF2B5EF4-FFF2-40B4-BE49-F238E27FC236}">
                <a16:creationId xmlns:a16="http://schemas.microsoft.com/office/drawing/2014/main" id="{4335CDE9-E686-99BA-9115-49998B59A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3674" y="3377616"/>
            <a:ext cx="356480" cy="356480"/>
          </a:xfrm>
          <a:prstGeom prst="rect">
            <a:avLst/>
          </a:prstGeom>
        </p:spPr>
      </p:pic>
      <p:pic>
        <p:nvPicPr>
          <p:cNvPr id="115" name="Graphic 114" descr="Man with solid fill">
            <a:extLst>
              <a:ext uri="{FF2B5EF4-FFF2-40B4-BE49-F238E27FC236}">
                <a16:creationId xmlns:a16="http://schemas.microsoft.com/office/drawing/2014/main" id="{8D605AC9-5D6E-CD16-AFF1-857999DEF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6940" y="3379893"/>
            <a:ext cx="356480" cy="356480"/>
          </a:xfrm>
          <a:prstGeom prst="rect">
            <a:avLst/>
          </a:prstGeom>
        </p:spPr>
      </p:pic>
      <p:pic>
        <p:nvPicPr>
          <p:cNvPr id="116" name="Graphic 115" descr="Man with solid fill">
            <a:extLst>
              <a:ext uri="{FF2B5EF4-FFF2-40B4-BE49-F238E27FC236}">
                <a16:creationId xmlns:a16="http://schemas.microsoft.com/office/drawing/2014/main" id="{68C8BBC2-1A6F-BC3E-C45A-471F823563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6272" y="3378806"/>
            <a:ext cx="356480" cy="356480"/>
          </a:xfrm>
          <a:prstGeom prst="rect">
            <a:avLst/>
          </a:prstGeom>
        </p:spPr>
      </p:pic>
      <p:pic>
        <p:nvPicPr>
          <p:cNvPr id="117" name="Graphic 116" descr="Man with solid fill">
            <a:extLst>
              <a:ext uri="{FF2B5EF4-FFF2-40B4-BE49-F238E27FC236}">
                <a16:creationId xmlns:a16="http://schemas.microsoft.com/office/drawing/2014/main" id="{51955523-C76F-7C6B-BC37-8116F88D31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99538" y="3381083"/>
            <a:ext cx="356480" cy="356480"/>
          </a:xfrm>
          <a:prstGeom prst="rect">
            <a:avLst/>
          </a:prstGeom>
        </p:spPr>
      </p:pic>
      <p:pic>
        <p:nvPicPr>
          <p:cNvPr id="118" name="Graphic 117" descr="Man with solid fill">
            <a:extLst>
              <a:ext uri="{FF2B5EF4-FFF2-40B4-BE49-F238E27FC236}">
                <a16:creationId xmlns:a16="http://schemas.microsoft.com/office/drawing/2014/main" id="{BFD06231-7198-5C79-4C2A-EC7C741AF8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5243" y="3380424"/>
            <a:ext cx="356480" cy="356480"/>
          </a:xfrm>
          <a:prstGeom prst="rect">
            <a:avLst/>
          </a:prstGeom>
        </p:spPr>
      </p:pic>
      <p:pic>
        <p:nvPicPr>
          <p:cNvPr id="119" name="Graphic 118" descr="Man with solid fill">
            <a:extLst>
              <a:ext uri="{FF2B5EF4-FFF2-40B4-BE49-F238E27FC236}">
                <a16:creationId xmlns:a16="http://schemas.microsoft.com/office/drawing/2014/main" id="{64666EC5-3120-1F79-6A88-57593F111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38509" y="3382701"/>
            <a:ext cx="356480" cy="3564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EF45980-C67B-AB4C-C07B-FD5D17D10B14}"/>
              </a:ext>
            </a:extLst>
          </p:cNvPr>
          <p:cNvSpPr txBox="1"/>
          <p:nvPr/>
        </p:nvSpPr>
        <p:spPr>
          <a:xfrm>
            <a:off x="671684" y="4914215"/>
            <a:ext cx="602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657C8A-EC18-7F2E-8664-84F619BB80C4}"/>
              </a:ext>
            </a:extLst>
          </p:cNvPr>
          <p:cNvSpPr txBox="1"/>
          <p:nvPr/>
        </p:nvSpPr>
        <p:spPr>
          <a:xfrm flipH="1">
            <a:off x="1809660" y="4915637"/>
            <a:ext cx="639711" cy="369332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de-DE" dirty="0"/>
              <a:t>TF2</a:t>
            </a:r>
            <a:endParaRPr lang="en-GB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83CC3F8-9470-D165-AEA7-63D58D31D66B}"/>
              </a:ext>
            </a:extLst>
          </p:cNvPr>
          <p:cNvSpPr/>
          <p:nvPr/>
        </p:nvSpPr>
        <p:spPr>
          <a:xfrm>
            <a:off x="3814098" y="4837087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808B4A4-6D0A-905F-37CA-1AE190F17954}"/>
              </a:ext>
            </a:extLst>
          </p:cNvPr>
          <p:cNvSpPr/>
          <p:nvPr/>
        </p:nvSpPr>
        <p:spPr>
          <a:xfrm>
            <a:off x="2675181" y="4837087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E59339-08DA-483B-38EF-A704491EFEDA}"/>
              </a:ext>
            </a:extLst>
          </p:cNvPr>
          <p:cNvCxnSpPr>
            <a:stCxn id="7" idx="0"/>
          </p:cNvCxnSpPr>
          <p:nvPr/>
        </p:nvCxnSpPr>
        <p:spPr>
          <a:xfrm flipV="1">
            <a:off x="2946785" y="4452579"/>
            <a:ext cx="604319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A671307-FF47-CB6A-0D8F-5D75DE0A3CDA}"/>
              </a:ext>
            </a:extLst>
          </p:cNvPr>
          <p:cNvCxnSpPr>
            <a:endCxn id="2" idx="0"/>
          </p:cNvCxnSpPr>
          <p:nvPr/>
        </p:nvCxnSpPr>
        <p:spPr>
          <a:xfrm>
            <a:off x="3551104" y="4452579"/>
            <a:ext cx="534598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B3D7C2A-2EAE-786F-42AF-5D4FEECA08B7}"/>
              </a:ext>
            </a:extLst>
          </p:cNvPr>
          <p:cNvSpPr txBox="1"/>
          <p:nvPr/>
        </p:nvSpPr>
        <p:spPr>
          <a:xfrm>
            <a:off x="2660989" y="4910444"/>
            <a:ext cx="602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BD75AC-C4C6-C884-E88A-12A6C03A42A8}"/>
              </a:ext>
            </a:extLst>
          </p:cNvPr>
          <p:cNvSpPr txBox="1"/>
          <p:nvPr/>
        </p:nvSpPr>
        <p:spPr>
          <a:xfrm flipH="1">
            <a:off x="3798965" y="4911866"/>
            <a:ext cx="639711" cy="369332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de-DE" dirty="0"/>
              <a:t>TF2</a:t>
            </a:r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B8BF4E4-DB1F-3F5E-69ED-7DE148A1D5B5}"/>
              </a:ext>
            </a:extLst>
          </p:cNvPr>
          <p:cNvSpPr/>
          <p:nvPr/>
        </p:nvSpPr>
        <p:spPr>
          <a:xfrm>
            <a:off x="5843589" y="4837087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809138D-5A9E-BBE0-F471-DC4321880E63}"/>
              </a:ext>
            </a:extLst>
          </p:cNvPr>
          <p:cNvSpPr/>
          <p:nvPr/>
        </p:nvSpPr>
        <p:spPr>
          <a:xfrm>
            <a:off x="4704672" y="4837087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766C47-95CB-F9B6-41D1-37D2FE4BC94B}"/>
              </a:ext>
            </a:extLst>
          </p:cNvPr>
          <p:cNvCxnSpPr>
            <a:stCxn id="19" idx="0"/>
          </p:cNvCxnSpPr>
          <p:nvPr/>
        </p:nvCxnSpPr>
        <p:spPr>
          <a:xfrm flipV="1">
            <a:off x="4976276" y="4452579"/>
            <a:ext cx="604319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B762294-2684-68A5-52F8-B5D8FD3E3047}"/>
              </a:ext>
            </a:extLst>
          </p:cNvPr>
          <p:cNvCxnSpPr>
            <a:endCxn id="17" idx="0"/>
          </p:cNvCxnSpPr>
          <p:nvPr/>
        </p:nvCxnSpPr>
        <p:spPr>
          <a:xfrm>
            <a:off x="5580595" y="4452579"/>
            <a:ext cx="534598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61BBC4D-6371-C038-3006-F68A9732AB4D}"/>
              </a:ext>
            </a:extLst>
          </p:cNvPr>
          <p:cNvSpPr txBox="1"/>
          <p:nvPr/>
        </p:nvSpPr>
        <p:spPr>
          <a:xfrm>
            <a:off x="4690480" y="4910444"/>
            <a:ext cx="602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E389EE0-3782-3FE6-F7FC-2D501F21890B}"/>
              </a:ext>
            </a:extLst>
          </p:cNvPr>
          <p:cNvSpPr txBox="1"/>
          <p:nvPr/>
        </p:nvSpPr>
        <p:spPr>
          <a:xfrm flipH="1">
            <a:off x="5828456" y="4911866"/>
            <a:ext cx="639711" cy="369332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de-DE" dirty="0"/>
              <a:t>TF2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245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972E9-88C5-4EF5-74EC-4AA04EB5B3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B0BB7450-058F-FBEA-5DD5-348C36A0E207}"/>
              </a:ext>
            </a:extLst>
          </p:cNvPr>
          <p:cNvSpPr txBox="1">
            <a:spLocks/>
          </p:cNvSpPr>
          <p:nvPr/>
        </p:nvSpPr>
        <p:spPr bwMode="auto">
          <a:xfrm>
            <a:off x="492177" y="330200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400" b="1" i="1" kern="0" dirty="0"/>
              <a:t>INC Tax </a:t>
            </a:r>
            <a:r>
              <a:rPr lang="en-US" sz="2400" i="1" kern="0" dirty="0"/>
              <a:t>– Dividing the work into informal workstreams</a:t>
            </a:r>
          </a:p>
          <a:p>
            <a:pPr algn="l"/>
            <a:endParaRPr lang="en-US" sz="2400" i="1" kern="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B93A864-8702-D1DB-E8D3-81BE65579CDB}"/>
              </a:ext>
            </a:extLst>
          </p:cNvPr>
          <p:cNvCxnSpPr/>
          <p:nvPr/>
        </p:nvCxnSpPr>
        <p:spPr bwMode="auto">
          <a:xfrm>
            <a:off x="492177" y="87629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25765416-3724-C2CE-2F7A-C33ECA35E675}"/>
              </a:ext>
            </a:extLst>
          </p:cNvPr>
          <p:cNvSpPr/>
          <p:nvPr/>
        </p:nvSpPr>
        <p:spPr>
          <a:xfrm>
            <a:off x="2697609" y="1766340"/>
            <a:ext cx="1713484" cy="109320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19C9F2-F884-48BB-B9E9-FB52F8B2BCC6}"/>
              </a:ext>
            </a:extLst>
          </p:cNvPr>
          <p:cNvSpPr txBox="1"/>
          <p:nvPr/>
        </p:nvSpPr>
        <p:spPr>
          <a:xfrm>
            <a:off x="3070885" y="2213215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INC</a:t>
            </a:r>
          </a:p>
          <a:p>
            <a:pPr algn="ctr"/>
            <a:r>
              <a:rPr lang="en-US" dirty="0"/>
              <a:t>Plenary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EBCCF5-1157-93EA-13B6-D24559B27F17}"/>
              </a:ext>
            </a:extLst>
          </p:cNvPr>
          <p:cNvSpPr/>
          <p:nvPr/>
        </p:nvSpPr>
        <p:spPr>
          <a:xfrm>
            <a:off x="2798389" y="3782623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A68A54-CAEB-DA12-0F9A-CB0A1DBE0204}"/>
              </a:ext>
            </a:extLst>
          </p:cNvPr>
          <p:cNvSpPr txBox="1"/>
          <p:nvPr/>
        </p:nvSpPr>
        <p:spPr>
          <a:xfrm>
            <a:off x="1180885" y="3814854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WS 1</a:t>
            </a:r>
          </a:p>
          <a:p>
            <a:pPr algn="ctr"/>
            <a:r>
              <a:rPr lang="de-DE" dirty="0"/>
              <a:t>FC</a:t>
            </a:r>
            <a:endParaRPr lang="en-GB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EF1E5A4-47D7-DC29-E049-FEBC37994A97}"/>
              </a:ext>
            </a:extLst>
          </p:cNvPr>
          <p:cNvSpPr/>
          <p:nvPr/>
        </p:nvSpPr>
        <p:spPr>
          <a:xfrm>
            <a:off x="805834" y="3786394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954CDC9-C5A9-BADD-AF68-1FD6DF3156A9}"/>
              </a:ext>
            </a:extLst>
          </p:cNvPr>
          <p:cNvSpPr txBox="1"/>
          <p:nvPr/>
        </p:nvSpPr>
        <p:spPr>
          <a:xfrm>
            <a:off x="2992951" y="3783891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WS 2</a:t>
            </a:r>
          </a:p>
          <a:p>
            <a:pPr algn="ctr"/>
            <a:r>
              <a:rPr lang="de-DE" dirty="0"/>
              <a:t>Services</a:t>
            </a:r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DEAEF3C-97E0-7515-6C76-3D5124D1AF77}"/>
              </a:ext>
            </a:extLst>
          </p:cNvPr>
          <p:cNvSpPr/>
          <p:nvPr/>
        </p:nvSpPr>
        <p:spPr>
          <a:xfrm>
            <a:off x="4790944" y="3782623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5CA408-A0F4-6E6D-122A-BD04C81A905C}"/>
              </a:ext>
            </a:extLst>
          </p:cNvPr>
          <p:cNvSpPr txBox="1"/>
          <p:nvPr/>
        </p:nvSpPr>
        <p:spPr>
          <a:xfrm>
            <a:off x="5044345" y="3812365"/>
            <a:ext cx="1082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WS 3</a:t>
            </a:r>
          </a:p>
          <a:p>
            <a:pPr algn="ctr"/>
            <a:r>
              <a:rPr lang="en-GB" dirty="0"/>
              <a:t>Disputes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C1E9CB0D-737A-0D03-FF9C-10E6C9FC30C8}"/>
              </a:ext>
            </a:extLst>
          </p:cNvPr>
          <p:cNvCxnSpPr>
            <a:cxnSpLocks/>
            <a:stCxn id="12" idx="2"/>
            <a:endCxn id="16" idx="0"/>
          </p:cNvCxnSpPr>
          <p:nvPr/>
        </p:nvCxnSpPr>
        <p:spPr>
          <a:xfrm rot="5400000">
            <a:off x="2094651" y="2326694"/>
            <a:ext cx="926848" cy="1992552"/>
          </a:xfrm>
          <a:prstGeom prst="bentConnector3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725B0083-4763-9BF4-5F72-77ED82CB37AE}"/>
              </a:ext>
            </a:extLst>
          </p:cNvPr>
          <p:cNvCxnSpPr>
            <a:cxnSpLocks/>
          </p:cNvCxnSpPr>
          <p:nvPr/>
        </p:nvCxnSpPr>
        <p:spPr>
          <a:xfrm rot="16200000" flipH="1">
            <a:off x="4080127" y="2324805"/>
            <a:ext cx="941007" cy="199255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7C6FE84-CB90-55E8-22F9-2417E4A23698}"/>
              </a:ext>
            </a:extLst>
          </p:cNvPr>
          <p:cNvCxnSpPr>
            <a:cxnSpLocks/>
            <a:stCxn id="11" idx="3"/>
            <a:endCxn id="14" idx="0"/>
          </p:cNvCxnSpPr>
          <p:nvPr/>
        </p:nvCxnSpPr>
        <p:spPr>
          <a:xfrm>
            <a:off x="3554351" y="2859546"/>
            <a:ext cx="3" cy="9230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B5681D41-0F84-C3EE-0445-5EB59376A6B7}"/>
              </a:ext>
            </a:extLst>
          </p:cNvPr>
          <p:cNvSpPr/>
          <p:nvPr/>
        </p:nvSpPr>
        <p:spPr>
          <a:xfrm>
            <a:off x="1824793" y="4840858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6AAB8EC-0058-C527-2EC6-AFB08924B1F5}"/>
              </a:ext>
            </a:extLst>
          </p:cNvPr>
          <p:cNvSpPr/>
          <p:nvPr/>
        </p:nvSpPr>
        <p:spPr>
          <a:xfrm>
            <a:off x="685876" y="4840858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561BB2C-32DB-4E68-EC9E-3178EBE6CC60}"/>
              </a:ext>
            </a:extLst>
          </p:cNvPr>
          <p:cNvCxnSpPr>
            <a:stCxn id="27" idx="0"/>
            <a:endCxn id="16" idx="4"/>
          </p:cNvCxnSpPr>
          <p:nvPr/>
        </p:nvCxnSpPr>
        <p:spPr>
          <a:xfrm flipV="1">
            <a:off x="957480" y="4456350"/>
            <a:ext cx="604319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58E7E32-33E2-B4D4-3337-7B774D0E0172}"/>
              </a:ext>
            </a:extLst>
          </p:cNvPr>
          <p:cNvCxnSpPr>
            <a:stCxn id="16" idx="4"/>
            <a:endCxn id="26" idx="0"/>
          </p:cNvCxnSpPr>
          <p:nvPr/>
        </p:nvCxnSpPr>
        <p:spPr>
          <a:xfrm>
            <a:off x="1561799" y="4456350"/>
            <a:ext cx="534598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4FF02B67-8743-E7B4-400C-4451A204CE3E}"/>
              </a:ext>
            </a:extLst>
          </p:cNvPr>
          <p:cNvSpPr txBox="1"/>
          <p:nvPr/>
        </p:nvSpPr>
        <p:spPr>
          <a:xfrm>
            <a:off x="6783498" y="1024394"/>
            <a:ext cx="511446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Workstreams are informal work arrangements to facilitate continuous intersessional work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Segmenting work along the respective instruments facilitates focused discussions consistent with the nature of each instrument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Workstreams will work in accordance with the roadmap and the guidelines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Co-Leads will be responsible for co-ordination with other workstreams to produce consistent proposals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endParaRPr lang="en-GB" sz="1700" dirty="0">
              <a:ea typeface="DengXian" panose="02010600030101010101" pitchFamily="2" charset="-122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0E4CD6F-2B89-14F6-3C37-A45EB9B8EB17}"/>
              </a:ext>
            </a:extLst>
          </p:cNvPr>
          <p:cNvSpPr/>
          <p:nvPr/>
        </p:nvSpPr>
        <p:spPr bwMode="auto">
          <a:xfrm>
            <a:off x="1000213" y="2470177"/>
            <a:ext cx="1290563" cy="38911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Bureau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4" name="Graphic 113" descr="Man with solid fill">
            <a:extLst>
              <a:ext uri="{FF2B5EF4-FFF2-40B4-BE49-F238E27FC236}">
                <a16:creationId xmlns:a16="http://schemas.microsoft.com/office/drawing/2014/main" id="{7601799E-9E94-4A03-F868-012272361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3674" y="3377616"/>
            <a:ext cx="356480" cy="356480"/>
          </a:xfrm>
          <a:prstGeom prst="rect">
            <a:avLst/>
          </a:prstGeom>
        </p:spPr>
      </p:pic>
      <p:pic>
        <p:nvPicPr>
          <p:cNvPr id="115" name="Graphic 114" descr="Man with solid fill">
            <a:extLst>
              <a:ext uri="{FF2B5EF4-FFF2-40B4-BE49-F238E27FC236}">
                <a16:creationId xmlns:a16="http://schemas.microsoft.com/office/drawing/2014/main" id="{F69624B3-53F8-BF5A-8710-29C4BC275D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6940" y="3379893"/>
            <a:ext cx="356480" cy="356480"/>
          </a:xfrm>
          <a:prstGeom prst="rect">
            <a:avLst/>
          </a:prstGeom>
        </p:spPr>
      </p:pic>
      <p:pic>
        <p:nvPicPr>
          <p:cNvPr id="116" name="Graphic 115" descr="Man with solid fill">
            <a:extLst>
              <a:ext uri="{FF2B5EF4-FFF2-40B4-BE49-F238E27FC236}">
                <a16:creationId xmlns:a16="http://schemas.microsoft.com/office/drawing/2014/main" id="{4BFAFEE2-F4A1-1D12-8D18-AD14D73BB2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6272" y="3378806"/>
            <a:ext cx="356480" cy="356480"/>
          </a:xfrm>
          <a:prstGeom prst="rect">
            <a:avLst/>
          </a:prstGeom>
        </p:spPr>
      </p:pic>
      <p:pic>
        <p:nvPicPr>
          <p:cNvPr id="117" name="Graphic 116" descr="Man with solid fill">
            <a:extLst>
              <a:ext uri="{FF2B5EF4-FFF2-40B4-BE49-F238E27FC236}">
                <a16:creationId xmlns:a16="http://schemas.microsoft.com/office/drawing/2014/main" id="{92A41F8E-DA87-964F-A26D-0EAEF7C76B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99538" y="3381083"/>
            <a:ext cx="356480" cy="356480"/>
          </a:xfrm>
          <a:prstGeom prst="rect">
            <a:avLst/>
          </a:prstGeom>
        </p:spPr>
      </p:pic>
      <p:pic>
        <p:nvPicPr>
          <p:cNvPr id="118" name="Graphic 117" descr="Man with solid fill">
            <a:extLst>
              <a:ext uri="{FF2B5EF4-FFF2-40B4-BE49-F238E27FC236}">
                <a16:creationId xmlns:a16="http://schemas.microsoft.com/office/drawing/2014/main" id="{E290D121-5964-8C06-6D68-A1AF80DAD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5243" y="3380424"/>
            <a:ext cx="356480" cy="356480"/>
          </a:xfrm>
          <a:prstGeom prst="rect">
            <a:avLst/>
          </a:prstGeom>
        </p:spPr>
      </p:pic>
      <p:pic>
        <p:nvPicPr>
          <p:cNvPr id="119" name="Graphic 118" descr="Man with solid fill">
            <a:extLst>
              <a:ext uri="{FF2B5EF4-FFF2-40B4-BE49-F238E27FC236}">
                <a16:creationId xmlns:a16="http://schemas.microsoft.com/office/drawing/2014/main" id="{7FC96AF7-8F23-C18B-CE9A-3698BB292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38509" y="3382701"/>
            <a:ext cx="356480" cy="3564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287A6CD-3E33-A3F9-E87F-77CC46A4EB34}"/>
              </a:ext>
            </a:extLst>
          </p:cNvPr>
          <p:cNvSpPr txBox="1"/>
          <p:nvPr/>
        </p:nvSpPr>
        <p:spPr>
          <a:xfrm>
            <a:off x="671684" y="4914215"/>
            <a:ext cx="602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01FD04-404E-0ACB-F8B7-D6E918076F17}"/>
              </a:ext>
            </a:extLst>
          </p:cNvPr>
          <p:cNvSpPr txBox="1"/>
          <p:nvPr/>
        </p:nvSpPr>
        <p:spPr>
          <a:xfrm flipH="1">
            <a:off x="1809660" y="4915637"/>
            <a:ext cx="639711" cy="369332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de-DE" dirty="0"/>
              <a:t>TF2</a:t>
            </a:r>
            <a:endParaRPr lang="en-GB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04D4FDC-BE1A-2A63-94A5-4737FC3FCCE8}"/>
              </a:ext>
            </a:extLst>
          </p:cNvPr>
          <p:cNvSpPr/>
          <p:nvPr/>
        </p:nvSpPr>
        <p:spPr>
          <a:xfrm>
            <a:off x="3814098" y="4837087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4A7EEDD-AE2D-E8DB-8CA6-2BEFA72FD15D}"/>
              </a:ext>
            </a:extLst>
          </p:cNvPr>
          <p:cNvSpPr/>
          <p:nvPr/>
        </p:nvSpPr>
        <p:spPr>
          <a:xfrm>
            <a:off x="2675181" y="4837087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B95D0A-0A1F-A119-1898-A2B38C069F98}"/>
              </a:ext>
            </a:extLst>
          </p:cNvPr>
          <p:cNvCxnSpPr>
            <a:stCxn id="7" idx="0"/>
          </p:cNvCxnSpPr>
          <p:nvPr/>
        </p:nvCxnSpPr>
        <p:spPr>
          <a:xfrm flipV="1">
            <a:off x="2946785" y="4452579"/>
            <a:ext cx="604319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B39567-7755-3157-1F3F-48567704FA40}"/>
              </a:ext>
            </a:extLst>
          </p:cNvPr>
          <p:cNvCxnSpPr>
            <a:endCxn id="2" idx="0"/>
          </p:cNvCxnSpPr>
          <p:nvPr/>
        </p:nvCxnSpPr>
        <p:spPr>
          <a:xfrm>
            <a:off x="3551104" y="4452579"/>
            <a:ext cx="534598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270553F-59DB-E882-A7A4-C84EC78D456F}"/>
              </a:ext>
            </a:extLst>
          </p:cNvPr>
          <p:cNvSpPr txBox="1"/>
          <p:nvPr/>
        </p:nvSpPr>
        <p:spPr>
          <a:xfrm>
            <a:off x="2660989" y="4910444"/>
            <a:ext cx="602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17DFFD-E93E-1F23-A41B-2FE21E1B6B4E}"/>
              </a:ext>
            </a:extLst>
          </p:cNvPr>
          <p:cNvSpPr txBox="1"/>
          <p:nvPr/>
        </p:nvSpPr>
        <p:spPr>
          <a:xfrm flipH="1">
            <a:off x="3798965" y="4911866"/>
            <a:ext cx="639711" cy="369332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de-DE" dirty="0"/>
              <a:t>TF2</a:t>
            </a:r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ABCD917-9295-F23C-1601-860DC22F53B8}"/>
              </a:ext>
            </a:extLst>
          </p:cNvPr>
          <p:cNvSpPr/>
          <p:nvPr/>
        </p:nvSpPr>
        <p:spPr>
          <a:xfrm>
            <a:off x="5843589" y="4837087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73C08D6-7C8A-B623-1DB0-1220EDF02250}"/>
              </a:ext>
            </a:extLst>
          </p:cNvPr>
          <p:cNvSpPr/>
          <p:nvPr/>
        </p:nvSpPr>
        <p:spPr>
          <a:xfrm>
            <a:off x="4704672" y="4837087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CBBD039-5E39-428F-74CC-F9E3511AE4ED}"/>
              </a:ext>
            </a:extLst>
          </p:cNvPr>
          <p:cNvCxnSpPr>
            <a:stCxn id="19" idx="0"/>
          </p:cNvCxnSpPr>
          <p:nvPr/>
        </p:nvCxnSpPr>
        <p:spPr>
          <a:xfrm flipV="1">
            <a:off x="4976276" y="4452579"/>
            <a:ext cx="604319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CA2909D-E7C9-D525-DEB1-8F2775AE564B}"/>
              </a:ext>
            </a:extLst>
          </p:cNvPr>
          <p:cNvCxnSpPr>
            <a:endCxn id="17" idx="0"/>
          </p:cNvCxnSpPr>
          <p:nvPr/>
        </p:nvCxnSpPr>
        <p:spPr>
          <a:xfrm>
            <a:off x="5580595" y="4452579"/>
            <a:ext cx="534598" cy="384508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0901D89-8B12-F65C-9FFC-B749F36268F4}"/>
              </a:ext>
            </a:extLst>
          </p:cNvPr>
          <p:cNvSpPr txBox="1"/>
          <p:nvPr/>
        </p:nvSpPr>
        <p:spPr>
          <a:xfrm>
            <a:off x="4690480" y="4910444"/>
            <a:ext cx="6020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2ADA50F-6960-A2F8-F4CE-D0A331494992}"/>
              </a:ext>
            </a:extLst>
          </p:cNvPr>
          <p:cNvSpPr txBox="1"/>
          <p:nvPr/>
        </p:nvSpPr>
        <p:spPr>
          <a:xfrm flipH="1">
            <a:off x="5828456" y="4911866"/>
            <a:ext cx="639711" cy="369332"/>
          </a:xfrm>
          <a:prstGeom prst="rect">
            <a:avLst/>
          </a:prstGeom>
          <a:noFill/>
          <a:ln>
            <a:solidFill>
              <a:schemeClr val="bg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de-DE" dirty="0"/>
              <a:t>TF2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9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BDAAD6-0E97-25A9-3386-BE770756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DF8A0A2C-FD59-2716-5F24-985DC2287213}"/>
              </a:ext>
            </a:extLst>
          </p:cNvPr>
          <p:cNvSpPr txBox="1">
            <a:spLocks/>
          </p:cNvSpPr>
          <p:nvPr/>
        </p:nvSpPr>
        <p:spPr bwMode="auto">
          <a:xfrm>
            <a:off x="492177" y="330200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INC Tax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– Possibly assigning work to optional taskforces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58454BC-110C-6D91-96FC-B710D8CE5265}"/>
              </a:ext>
            </a:extLst>
          </p:cNvPr>
          <p:cNvCxnSpPr/>
          <p:nvPr/>
        </p:nvCxnSpPr>
        <p:spPr bwMode="auto">
          <a:xfrm>
            <a:off x="492177" y="87629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601C29E9-8A93-8200-C740-9A34CBA02375}"/>
              </a:ext>
            </a:extLst>
          </p:cNvPr>
          <p:cNvSpPr/>
          <p:nvPr/>
        </p:nvSpPr>
        <p:spPr>
          <a:xfrm>
            <a:off x="2697609" y="1766340"/>
            <a:ext cx="1713484" cy="109320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FA530E-2F2B-1229-E93F-51141539042E}"/>
              </a:ext>
            </a:extLst>
          </p:cNvPr>
          <p:cNvSpPr txBox="1"/>
          <p:nvPr/>
        </p:nvSpPr>
        <p:spPr>
          <a:xfrm>
            <a:off x="3070885" y="2213215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Plenary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4A605597-7422-13C4-A72C-08A5AEB3434D}"/>
              </a:ext>
            </a:extLst>
          </p:cNvPr>
          <p:cNvCxnSpPr>
            <a:cxnSpLocks/>
            <a:stCxn id="12" idx="2"/>
          </p:cNvCxnSpPr>
          <p:nvPr/>
        </p:nvCxnSpPr>
        <p:spPr>
          <a:xfrm rot="5400000">
            <a:off x="2094651" y="2326694"/>
            <a:ext cx="926848" cy="1992552"/>
          </a:xfrm>
          <a:prstGeom prst="bentConnector3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A2365FEC-43FC-4E35-E3A8-2EE95F8C8E83}"/>
              </a:ext>
            </a:extLst>
          </p:cNvPr>
          <p:cNvCxnSpPr>
            <a:cxnSpLocks/>
          </p:cNvCxnSpPr>
          <p:nvPr/>
        </p:nvCxnSpPr>
        <p:spPr>
          <a:xfrm rot="16200000" flipH="1">
            <a:off x="4080127" y="2324805"/>
            <a:ext cx="941007" cy="199255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D3C4A20-7906-5064-0562-0A1F02B3272A}"/>
              </a:ext>
            </a:extLst>
          </p:cNvPr>
          <p:cNvCxnSpPr>
            <a:cxnSpLocks/>
            <a:stCxn id="11" idx="3"/>
            <a:endCxn id="4" idx="0"/>
          </p:cNvCxnSpPr>
          <p:nvPr/>
        </p:nvCxnSpPr>
        <p:spPr>
          <a:xfrm>
            <a:off x="3554351" y="2859546"/>
            <a:ext cx="3" cy="914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A999EB8E-8CE7-B618-9019-8ABC5C93C14D}"/>
              </a:ext>
            </a:extLst>
          </p:cNvPr>
          <p:cNvSpPr/>
          <p:nvPr/>
        </p:nvSpPr>
        <p:spPr>
          <a:xfrm>
            <a:off x="1824793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83820AE-7753-1815-4A29-FE69E655191D}"/>
              </a:ext>
            </a:extLst>
          </p:cNvPr>
          <p:cNvSpPr/>
          <p:nvPr/>
        </p:nvSpPr>
        <p:spPr>
          <a:xfrm>
            <a:off x="685876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EA61F2C-B6CD-59B1-D326-91A3856A623E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957480" y="4456350"/>
            <a:ext cx="604319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4351736-B239-B648-E2DC-0D419352A0D7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1561799" y="4456350"/>
            <a:ext cx="534598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99FE1C5-C488-2F30-A517-583714828DF0}"/>
              </a:ext>
            </a:extLst>
          </p:cNvPr>
          <p:cNvSpPr txBox="1"/>
          <p:nvPr/>
        </p:nvSpPr>
        <p:spPr>
          <a:xfrm>
            <a:off x="686156" y="488954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BC16A4B-A4D9-20E7-589C-9D2BC16C4A2C}"/>
              </a:ext>
            </a:extLst>
          </p:cNvPr>
          <p:cNvSpPr txBox="1"/>
          <p:nvPr/>
        </p:nvSpPr>
        <p:spPr>
          <a:xfrm>
            <a:off x="1787135" y="489606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ECD634F-28A6-5C79-AC96-E062DB9269DA}"/>
              </a:ext>
            </a:extLst>
          </p:cNvPr>
          <p:cNvSpPr txBox="1"/>
          <p:nvPr/>
        </p:nvSpPr>
        <p:spPr>
          <a:xfrm>
            <a:off x="6783498" y="1104804"/>
            <a:ext cx="488506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Workstreams can self-organize in optional taskforces, so that each is charged with a defined subset of the tasks of the respective WS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If the Co-Leads for a workstream determine that it would be helpful to have certain tasks completed by one or more task forces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In that case, the specific workstream tasks assigned to any task force should be clearly set out in the work plan for the workstream, along with appropriate milestones and deadlines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Taskforces may have a more limited, but geographically balanced, participation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34F6AF7-7AEB-B649-8AF7-25C4EB240DF7}"/>
              </a:ext>
            </a:extLst>
          </p:cNvPr>
          <p:cNvSpPr/>
          <p:nvPr/>
        </p:nvSpPr>
        <p:spPr bwMode="auto">
          <a:xfrm>
            <a:off x="1000213" y="2470177"/>
            <a:ext cx="1290563" cy="38911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Bureau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14" name="Graphic 113" descr="Man with solid fill">
            <a:extLst>
              <a:ext uri="{FF2B5EF4-FFF2-40B4-BE49-F238E27FC236}">
                <a16:creationId xmlns:a16="http://schemas.microsoft.com/office/drawing/2014/main" id="{09F0AFC3-6ACC-5E80-A657-C9ECB58C97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3674" y="3377616"/>
            <a:ext cx="356480" cy="356480"/>
          </a:xfrm>
          <a:prstGeom prst="rect">
            <a:avLst/>
          </a:prstGeom>
        </p:spPr>
      </p:pic>
      <p:pic>
        <p:nvPicPr>
          <p:cNvPr id="115" name="Graphic 114" descr="Man with solid fill">
            <a:extLst>
              <a:ext uri="{FF2B5EF4-FFF2-40B4-BE49-F238E27FC236}">
                <a16:creationId xmlns:a16="http://schemas.microsoft.com/office/drawing/2014/main" id="{9E49BE7C-9EBD-3F11-DB53-EFF99CBE9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6940" y="3379893"/>
            <a:ext cx="356480" cy="356480"/>
          </a:xfrm>
          <a:prstGeom prst="rect">
            <a:avLst/>
          </a:prstGeom>
        </p:spPr>
      </p:pic>
      <p:pic>
        <p:nvPicPr>
          <p:cNvPr id="116" name="Graphic 115" descr="Man with solid fill">
            <a:extLst>
              <a:ext uri="{FF2B5EF4-FFF2-40B4-BE49-F238E27FC236}">
                <a16:creationId xmlns:a16="http://schemas.microsoft.com/office/drawing/2014/main" id="{C76EBCF3-4FAD-2DED-B23F-470747C0B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6272" y="3378806"/>
            <a:ext cx="356480" cy="356480"/>
          </a:xfrm>
          <a:prstGeom prst="rect">
            <a:avLst/>
          </a:prstGeom>
        </p:spPr>
      </p:pic>
      <p:pic>
        <p:nvPicPr>
          <p:cNvPr id="117" name="Graphic 116" descr="Man with solid fill">
            <a:extLst>
              <a:ext uri="{FF2B5EF4-FFF2-40B4-BE49-F238E27FC236}">
                <a16:creationId xmlns:a16="http://schemas.microsoft.com/office/drawing/2014/main" id="{12A1ACF2-B7FE-31EA-751F-2B83AB93C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99538" y="3381083"/>
            <a:ext cx="356480" cy="356480"/>
          </a:xfrm>
          <a:prstGeom prst="rect">
            <a:avLst/>
          </a:prstGeom>
        </p:spPr>
      </p:pic>
      <p:pic>
        <p:nvPicPr>
          <p:cNvPr id="118" name="Graphic 117" descr="Man with solid fill">
            <a:extLst>
              <a:ext uri="{FF2B5EF4-FFF2-40B4-BE49-F238E27FC236}">
                <a16:creationId xmlns:a16="http://schemas.microsoft.com/office/drawing/2014/main" id="{9FCC006A-4BDD-62C8-9D28-B8FA8A63C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5243" y="3380424"/>
            <a:ext cx="356480" cy="356480"/>
          </a:xfrm>
          <a:prstGeom prst="rect">
            <a:avLst/>
          </a:prstGeom>
        </p:spPr>
      </p:pic>
      <p:pic>
        <p:nvPicPr>
          <p:cNvPr id="119" name="Graphic 118" descr="Man with solid fill">
            <a:extLst>
              <a:ext uri="{FF2B5EF4-FFF2-40B4-BE49-F238E27FC236}">
                <a16:creationId xmlns:a16="http://schemas.microsoft.com/office/drawing/2014/main" id="{F800B207-D84E-48F6-FA92-DBF3302C7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38509" y="3382701"/>
            <a:ext cx="356480" cy="35648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C06D91F0-8E0A-2932-4EB7-43E761475C31}"/>
              </a:ext>
            </a:extLst>
          </p:cNvPr>
          <p:cNvSpPr/>
          <p:nvPr/>
        </p:nvSpPr>
        <p:spPr>
          <a:xfrm>
            <a:off x="2798389" y="3773658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31CCAB-1DEF-EB63-D09A-334FD5BE30FD}"/>
              </a:ext>
            </a:extLst>
          </p:cNvPr>
          <p:cNvSpPr txBox="1"/>
          <p:nvPr/>
        </p:nvSpPr>
        <p:spPr>
          <a:xfrm>
            <a:off x="1145216" y="3814189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FC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ACCD97-C070-DC62-F54A-BDA976E76393}"/>
              </a:ext>
            </a:extLst>
          </p:cNvPr>
          <p:cNvSpPr/>
          <p:nvPr/>
        </p:nvSpPr>
        <p:spPr>
          <a:xfrm>
            <a:off x="805834" y="3786394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AA6858-2DA5-128D-E83A-5A560259DD81}"/>
              </a:ext>
            </a:extLst>
          </p:cNvPr>
          <p:cNvSpPr txBox="1"/>
          <p:nvPr/>
        </p:nvSpPr>
        <p:spPr>
          <a:xfrm>
            <a:off x="3015520" y="3786394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0DC242B-6671-04C8-9E46-871DBB0BD6B3}"/>
              </a:ext>
            </a:extLst>
          </p:cNvPr>
          <p:cNvSpPr/>
          <p:nvPr/>
        </p:nvSpPr>
        <p:spPr>
          <a:xfrm>
            <a:off x="4790944" y="3782623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31AF46-A72B-E3EB-CE40-CBFEE90FF531}"/>
              </a:ext>
            </a:extLst>
          </p:cNvPr>
          <p:cNvSpPr txBox="1"/>
          <p:nvPr/>
        </p:nvSpPr>
        <p:spPr>
          <a:xfrm>
            <a:off x="4988643" y="3793474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Disputes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5B2CD22-649E-8F5C-3D8C-2754BCEBF794}"/>
              </a:ext>
            </a:extLst>
          </p:cNvPr>
          <p:cNvSpPr/>
          <p:nvPr/>
        </p:nvSpPr>
        <p:spPr>
          <a:xfrm>
            <a:off x="3831023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6925F34-BC4E-A567-CE32-341216E14A84}"/>
              </a:ext>
            </a:extLst>
          </p:cNvPr>
          <p:cNvSpPr/>
          <p:nvPr/>
        </p:nvSpPr>
        <p:spPr>
          <a:xfrm>
            <a:off x="2692106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D1F6FAE-574C-DD0A-324B-ADED5E7A73D6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2963710" y="4456350"/>
            <a:ext cx="604319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0658AFB-0EF2-5FF2-95D3-B903D9300C3D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3568029" y="4456350"/>
            <a:ext cx="534598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41AA616-F562-E6D5-B7F0-57AAB63E2B15}"/>
              </a:ext>
            </a:extLst>
          </p:cNvPr>
          <p:cNvSpPr txBox="1"/>
          <p:nvPr/>
        </p:nvSpPr>
        <p:spPr>
          <a:xfrm>
            <a:off x="2692386" y="488954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60D64F-C493-9E9E-6DC2-8460D42EE2F3}"/>
              </a:ext>
            </a:extLst>
          </p:cNvPr>
          <p:cNvSpPr txBox="1"/>
          <p:nvPr/>
        </p:nvSpPr>
        <p:spPr>
          <a:xfrm>
            <a:off x="3793365" y="489606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42C92FA-B919-C96B-8280-EEE96B38BBD8}"/>
              </a:ext>
            </a:extLst>
          </p:cNvPr>
          <p:cNvSpPr/>
          <p:nvPr/>
        </p:nvSpPr>
        <p:spPr>
          <a:xfrm>
            <a:off x="5865947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431D386-1F03-7E0D-1AE5-E32211C600CC}"/>
              </a:ext>
            </a:extLst>
          </p:cNvPr>
          <p:cNvSpPr/>
          <p:nvPr/>
        </p:nvSpPr>
        <p:spPr>
          <a:xfrm>
            <a:off x="4727030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908D845-ACB7-7252-8D7F-7DE40AE350EC}"/>
              </a:ext>
            </a:extLst>
          </p:cNvPr>
          <p:cNvCxnSpPr>
            <a:cxnSpLocks/>
            <a:stCxn id="41" idx="0"/>
          </p:cNvCxnSpPr>
          <p:nvPr/>
        </p:nvCxnSpPr>
        <p:spPr>
          <a:xfrm flipV="1">
            <a:off x="4998634" y="4456350"/>
            <a:ext cx="604319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39053A8-EBDF-1D40-B2BE-74712B09BCB8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5602953" y="4456350"/>
            <a:ext cx="534598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E716065-4C52-7368-A8DC-3370DB989340}"/>
              </a:ext>
            </a:extLst>
          </p:cNvPr>
          <p:cNvSpPr txBox="1"/>
          <p:nvPr/>
        </p:nvSpPr>
        <p:spPr>
          <a:xfrm>
            <a:off x="4727310" y="488954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86AFDEB-ADEC-32C9-F572-741D9C519607}"/>
              </a:ext>
            </a:extLst>
          </p:cNvPr>
          <p:cNvSpPr txBox="1"/>
          <p:nvPr/>
        </p:nvSpPr>
        <p:spPr>
          <a:xfrm>
            <a:off x="5828289" y="489606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301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F9D6C1-F2A9-84AA-A812-347BF22151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148980F6-ED4E-0025-BC29-9F3B2E0B4290}"/>
              </a:ext>
            </a:extLst>
          </p:cNvPr>
          <p:cNvSpPr txBox="1">
            <a:spLocks/>
          </p:cNvSpPr>
          <p:nvPr/>
        </p:nvSpPr>
        <p:spPr bwMode="auto">
          <a:xfrm>
            <a:off x="492177" y="330200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INC Tax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– Participation by Member States in informal workstreams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73333CB-2E45-99FC-1583-8C9004EFDBE8}"/>
              </a:ext>
            </a:extLst>
          </p:cNvPr>
          <p:cNvCxnSpPr/>
          <p:nvPr/>
        </p:nvCxnSpPr>
        <p:spPr bwMode="auto">
          <a:xfrm>
            <a:off x="492177" y="87629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2D3F02D-A6C7-4A40-2724-5C5CC23B2AC2}"/>
              </a:ext>
            </a:extLst>
          </p:cNvPr>
          <p:cNvSpPr/>
          <p:nvPr/>
        </p:nvSpPr>
        <p:spPr>
          <a:xfrm>
            <a:off x="2697609" y="1766340"/>
            <a:ext cx="1713484" cy="109320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A0A0C9-5235-7DB7-731C-DB9D925C3343}"/>
              </a:ext>
            </a:extLst>
          </p:cNvPr>
          <p:cNvSpPr txBox="1"/>
          <p:nvPr/>
        </p:nvSpPr>
        <p:spPr>
          <a:xfrm>
            <a:off x="3070885" y="2213215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Plenary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EE649730-6ED2-C6CB-BB43-E0E8971AA137}"/>
              </a:ext>
            </a:extLst>
          </p:cNvPr>
          <p:cNvCxnSpPr>
            <a:cxnSpLocks/>
            <a:stCxn id="12" idx="2"/>
          </p:cNvCxnSpPr>
          <p:nvPr/>
        </p:nvCxnSpPr>
        <p:spPr>
          <a:xfrm rot="5400000">
            <a:off x="2094651" y="2326694"/>
            <a:ext cx="926848" cy="1992552"/>
          </a:xfrm>
          <a:prstGeom prst="bentConnector3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A12A971D-7F72-0DD2-74C2-0B0A2720EBD2}"/>
              </a:ext>
            </a:extLst>
          </p:cNvPr>
          <p:cNvCxnSpPr>
            <a:cxnSpLocks/>
          </p:cNvCxnSpPr>
          <p:nvPr/>
        </p:nvCxnSpPr>
        <p:spPr>
          <a:xfrm rot="16200000" flipH="1">
            <a:off x="4080127" y="2324805"/>
            <a:ext cx="941007" cy="199255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3E09AAC-116B-917E-6038-B07FB7807AE6}"/>
              </a:ext>
            </a:extLst>
          </p:cNvPr>
          <p:cNvCxnSpPr>
            <a:cxnSpLocks/>
            <a:stCxn id="11" idx="3"/>
            <a:endCxn id="4" idx="0"/>
          </p:cNvCxnSpPr>
          <p:nvPr/>
        </p:nvCxnSpPr>
        <p:spPr>
          <a:xfrm>
            <a:off x="3554351" y="2859546"/>
            <a:ext cx="3" cy="914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9EE4E68D-9E27-6CB6-0E2E-1406E11116C8}"/>
              </a:ext>
            </a:extLst>
          </p:cNvPr>
          <p:cNvSpPr/>
          <p:nvPr/>
        </p:nvSpPr>
        <p:spPr>
          <a:xfrm>
            <a:off x="1824793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3FA29CD-8B49-A9BC-2EB6-754FA03C1D30}"/>
              </a:ext>
            </a:extLst>
          </p:cNvPr>
          <p:cNvSpPr/>
          <p:nvPr/>
        </p:nvSpPr>
        <p:spPr>
          <a:xfrm>
            <a:off x="685876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1E79F2A-3EF1-559F-1DF4-39C9636F176F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957480" y="4456350"/>
            <a:ext cx="604319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D927475-9E2C-3457-88CA-97193BE8EA97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1561799" y="4456350"/>
            <a:ext cx="534598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9164062-A90B-69F1-3DB3-79FE5BF74030}"/>
              </a:ext>
            </a:extLst>
          </p:cNvPr>
          <p:cNvSpPr txBox="1"/>
          <p:nvPr/>
        </p:nvSpPr>
        <p:spPr>
          <a:xfrm>
            <a:off x="686156" y="488954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7A2CFDD-BFC3-4329-217A-BE0C43F19F7C}"/>
              </a:ext>
            </a:extLst>
          </p:cNvPr>
          <p:cNvSpPr txBox="1"/>
          <p:nvPr/>
        </p:nvSpPr>
        <p:spPr>
          <a:xfrm>
            <a:off x="1787135" y="489606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587021C-7702-A4D3-5A55-85A8D73210B1}"/>
              </a:ext>
            </a:extLst>
          </p:cNvPr>
          <p:cNvSpPr txBox="1"/>
          <p:nvPr/>
        </p:nvSpPr>
        <p:spPr>
          <a:xfrm>
            <a:off x="6783498" y="1104804"/>
            <a:ext cx="4885069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700" dirty="0">
                <a:solidFill>
                  <a:srgbClr val="000000"/>
                </a:solidFill>
                <a:latin typeface="Arial"/>
                <a:ea typeface="DengXian" panose="02010600030101010101" pitchFamily="2" charset="-122"/>
              </a:rPr>
              <a:t>Most meetings of workstreams will be virtual, but physical meetings may take place on sidelines of the INC Plenary Sessions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WS are open to all Member States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Member States interested in contributing regularly to a WS are encouraged to nominate a dedicated individual with pertinent expertise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1700" dirty="0">
              <a:solidFill>
                <a:srgbClr val="000000"/>
              </a:solidFill>
              <a:latin typeface="Arial"/>
              <a:ea typeface="DengXian" panose="02010600030101010101" pitchFamily="2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All communications will be through e-</a:t>
            </a:r>
            <a:r>
              <a:rPr kumimoji="0" lang="en-US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deleGATE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, so Member States should identify their contact points for communications and ensure that the access administrator in their permanent mission has provided access to the appropriate INC/Tax modules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82079543-4930-A009-8D3E-7DB1FB4D462D}"/>
              </a:ext>
            </a:extLst>
          </p:cNvPr>
          <p:cNvSpPr/>
          <p:nvPr/>
        </p:nvSpPr>
        <p:spPr bwMode="auto">
          <a:xfrm>
            <a:off x="1000213" y="2470177"/>
            <a:ext cx="1290563" cy="38911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Bureau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14" name="Graphic 113" descr="Man with solid fill">
            <a:extLst>
              <a:ext uri="{FF2B5EF4-FFF2-40B4-BE49-F238E27FC236}">
                <a16:creationId xmlns:a16="http://schemas.microsoft.com/office/drawing/2014/main" id="{B83A332E-DED1-04D1-8D72-A74552FBA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3674" y="3377616"/>
            <a:ext cx="356480" cy="356480"/>
          </a:xfrm>
          <a:prstGeom prst="rect">
            <a:avLst/>
          </a:prstGeom>
        </p:spPr>
      </p:pic>
      <p:pic>
        <p:nvPicPr>
          <p:cNvPr id="115" name="Graphic 114" descr="Man with solid fill">
            <a:extLst>
              <a:ext uri="{FF2B5EF4-FFF2-40B4-BE49-F238E27FC236}">
                <a16:creationId xmlns:a16="http://schemas.microsoft.com/office/drawing/2014/main" id="{7251AAA4-41EB-6E1F-6633-7C1045C15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6940" y="3379893"/>
            <a:ext cx="356480" cy="356480"/>
          </a:xfrm>
          <a:prstGeom prst="rect">
            <a:avLst/>
          </a:prstGeom>
        </p:spPr>
      </p:pic>
      <p:pic>
        <p:nvPicPr>
          <p:cNvPr id="116" name="Graphic 115" descr="Man with solid fill">
            <a:extLst>
              <a:ext uri="{FF2B5EF4-FFF2-40B4-BE49-F238E27FC236}">
                <a16:creationId xmlns:a16="http://schemas.microsoft.com/office/drawing/2014/main" id="{ED9399C8-B23C-5C55-8CA4-B203CC637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6272" y="3378806"/>
            <a:ext cx="356480" cy="356480"/>
          </a:xfrm>
          <a:prstGeom prst="rect">
            <a:avLst/>
          </a:prstGeom>
        </p:spPr>
      </p:pic>
      <p:pic>
        <p:nvPicPr>
          <p:cNvPr id="117" name="Graphic 116" descr="Man with solid fill">
            <a:extLst>
              <a:ext uri="{FF2B5EF4-FFF2-40B4-BE49-F238E27FC236}">
                <a16:creationId xmlns:a16="http://schemas.microsoft.com/office/drawing/2014/main" id="{C0EB99EF-5EA7-A8A8-F79C-B8AD4F8B2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99538" y="3381083"/>
            <a:ext cx="356480" cy="356480"/>
          </a:xfrm>
          <a:prstGeom prst="rect">
            <a:avLst/>
          </a:prstGeom>
        </p:spPr>
      </p:pic>
      <p:pic>
        <p:nvPicPr>
          <p:cNvPr id="118" name="Graphic 117" descr="Man with solid fill">
            <a:extLst>
              <a:ext uri="{FF2B5EF4-FFF2-40B4-BE49-F238E27FC236}">
                <a16:creationId xmlns:a16="http://schemas.microsoft.com/office/drawing/2014/main" id="{EF7C501B-FAA2-4216-0C1E-554D26ED2E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5243" y="3380424"/>
            <a:ext cx="356480" cy="356480"/>
          </a:xfrm>
          <a:prstGeom prst="rect">
            <a:avLst/>
          </a:prstGeom>
        </p:spPr>
      </p:pic>
      <p:pic>
        <p:nvPicPr>
          <p:cNvPr id="119" name="Graphic 118" descr="Man with solid fill">
            <a:extLst>
              <a:ext uri="{FF2B5EF4-FFF2-40B4-BE49-F238E27FC236}">
                <a16:creationId xmlns:a16="http://schemas.microsoft.com/office/drawing/2014/main" id="{1B8CE8B1-3D72-AA46-177A-7BCF4F7245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38509" y="3382701"/>
            <a:ext cx="356480" cy="35648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AAE053D-0CA2-0AC1-ED97-147222FF5B8A}"/>
              </a:ext>
            </a:extLst>
          </p:cNvPr>
          <p:cNvSpPr/>
          <p:nvPr/>
        </p:nvSpPr>
        <p:spPr>
          <a:xfrm>
            <a:off x="2798389" y="3773658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C71300-6517-2DEA-75DB-C369F2F4DBF7}"/>
              </a:ext>
            </a:extLst>
          </p:cNvPr>
          <p:cNvSpPr txBox="1"/>
          <p:nvPr/>
        </p:nvSpPr>
        <p:spPr>
          <a:xfrm>
            <a:off x="1145216" y="3814189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FC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DCF2504-7684-35BF-3E26-D7E62B869FB8}"/>
              </a:ext>
            </a:extLst>
          </p:cNvPr>
          <p:cNvSpPr/>
          <p:nvPr/>
        </p:nvSpPr>
        <p:spPr>
          <a:xfrm>
            <a:off x="805834" y="3786394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D4294F-1668-737D-E979-FDD41E1A9B88}"/>
              </a:ext>
            </a:extLst>
          </p:cNvPr>
          <p:cNvSpPr txBox="1"/>
          <p:nvPr/>
        </p:nvSpPr>
        <p:spPr>
          <a:xfrm>
            <a:off x="3015520" y="3786394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99C1F7-66AF-A66B-46E8-564DB3792722}"/>
              </a:ext>
            </a:extLst>
          </p:cNvPr>
          <p:cNvSpPr/>
          <p:nvPr/>
        </p:nvSpPr>
        <p:spPr>
          <a:xfrm>
            <a:off x="4790944" y="3782623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88F6BD-95BF-FBDD-BBA3-9AF069D6374F}"/>
              </a:ext>
            </a:extLst>
          </p:cNvPr>
          <p:cNvSpPr txBox="1"/>
          <p:nvPr/>
        </p:nvSpPr>
        <p:spPr>
          <a:xfrm>
            <a:off x="4988643" y="3793474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Disputes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1F8B87E-D21C-68F7-8AA6-5E570F4472AA}"/>
              </a:ext>
            </a:extLst>
          </p:cNvPr>
          <p:cNvSpPr/>
          <p:nvPr/>
        </p:nvSpPr>
        <p:spPr>
          <a:xfrm>
            <a:off x="3831023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1CC578B-85DC-6DA6-77EE-7D5D4DD3A876}"/>
              </a:ext>
            </a:extLst>
          </p:cNvPr>
          <p:cNvSpPr/>
          <p:nvPr/>
        </p:nvSpPr>
        <p:spPr>
          <a:xfrm>
            <a:off x="2692106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8825CBF-ABA4-BFFA-8785-594C54565BED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2963710" y="4456350"/>
            <a:ext cx="604319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40A724-4282-18DA-C443-4C0B7E4B8771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3568029" y="4456350"/>
            <a:ext cx="534598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D4AEC6F-1A13-FDE6-C9AB-12ECC88759A6}"/>
              </a:ext>
            </a:extLst>
          </p:cNvPr>
          <p:cNvSpPr txBox="1"/>
          <p:nvPr/>
        </p:nvSpPr>
        <p:spPr>
          <a:xfrm>
            <a:off x="2692386" y="488954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74CFF65-DD06-F1B2-9319-8854034F1261}"/>
              </a:ext>
            </a:extLst>
          </p:cNvPr>
          <p:cNvSpPr txBox="1"/>
          <p:nvPr/>
        </p:nvSpPr>
        <p:spPr>
          <a:xfrm>
            <a:off x="3793365" y="489606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FD53EB6-7E31-27A5-5FB6-776036E8A41E}"/>
              </a:ext>
            </a:extLst>
          </p:cNvPr>
          <p:cNvSpPr/>
          <p:nvPr/>
        </p:nvSpPr>
        <p:spPr>
          <a:xfrm>
            <a:off x="5865947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A49A35D-0328-A122-466E-B9080382ECD0}"/>
              </a:ext>
            </a:extLst>
          </p:cNvPr>
          <p:cNvSpPr/>
          <p:nvPr/>
        </p:nvSpPr>
        <p:spPr>
          <a:xfrm>
            <a:off x="4727030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66AA384-3C5E-FBD5-D5CD-8943B95F6008}"/>
              </a:ext>
            </a:extLst>
          </p:cNvPr>
          <p:cNvCxnSpPr>
            <a:cxnSpLocks/>
            <a:stCxn id="41" idx="0"/>
          </p:cNvCxnSpPr>
          <p:nvPr/>
        </p:nvCxnSpPr>
        <p:spPr>
          <a:xfrm flipV="1">
            <a:off x="4998634" y="4456350"/>
            <a:ext cx="604319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C797A5D-C0A1-2628-7DA7-D9143EA3C3D4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5602953" y="4456350"/>
            <a:ext cx="534598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88657AE-0F08-5C94-C105-86B9498B1BBC}"/>
              </a:ext>
            </a:extLst>
          </p:cNvPr>
          <p:cNvSpPr txBox="1"/>
          <p:nvPr/>
        </p:nvSpPr>
        <p:spPr>
          <a:xfrm>
            <a:off x="4727310" y="488954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3727AD7-0470-44BD-6FFC-A28A637BF09A}"/>
              </a:ext>
            </a:extLst>
          </p:cNvPr>
          <p:cNvSpPr txBox="1"/>
          <p:nvPr/>
        </p:nvSpPr>
        <p:spPr>
          <a:xfrm>
            <a:off x="5828289" y="489606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785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B3EC8-5F3A-FB15-87F0-B2A6E6E96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7EEA450A-72F9-174A-EC7F-94AB74096FEF}"/>
              </a:ext>
            </a:extLst>
          </p:cNvPr>
          <p:cNvSpPr txBox="1">
            <a:spLocks/>
          </p:cNvSpPr>
          <p:nvPr/>
        </p:nvSpPr>
        <p:spPr bwMode="auto">
          <a:xfrm>
            <a:off x="447413" y="672016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INC Tax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– Appointing Co-Leads for WS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47B16FA-8234-76E4-A851-06E7D0C012F4}"/>
              </a:ext>
            </a:extLst>
          </p:cNvPr>
          <p:cNvCxnSpPr/>
          <p:nvPr/>
        </p:nvCxnSpPr>
        <p:spPr bwMode="auto">
          <a:xfrm>
            <a:off x="492177" y="87629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8CE8757-D5E3-D5CD-0CC8-E2788B314183}"/>
              </a:ext>
            </a:extLst>
          </p:cNvPr>
          <p:cNvSpPr/>
          <p:nvPr/>
        </p:nvSpPr>
        <p:spPr>
          <a:xfrm>
            <a:off x="2697609" y="1766340"/>
            <a:ext cx="1713484" cy="1093206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C70198-21FC-15AB-CAE6-0FB5FB7BE717}"/>
              </a:ext>
            </a:extLst>
          </p:cNvPr>
          <p:cNvSpPr txBox="1"/>
          <p:nvPr/>
        </p:nvSpPr>
        <p:spPr>
          <a:xfrm>
            <a:off x="3070885" y="2213215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Plenary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262187A4-7A30-8499-4A73-9EB84822A1DF}"/>
              </a:ext>
            </a:extLst>
          </p:cNvPr>
          <p:cNvCxnSpPr>
            <a:cxnSpLocks/>
            <a:stCxn id="12" idx="2"/>
          </p:cNvCxnSpPr>
          <p:nvPr/>
        </p:nvCxnSpPr>
        <p:spPr>
          <a:xfrm rot="5400000">
            <a:off x="2094651" y="2326694"/>
            <a:ext cx="926848" cy="1992552"/>
          </a:xfrm>
          <a:prstGeom prst="bentConnector3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D03D5867-FD09-99B0-BD93-E286A0631B00}"/>
              </a:ext>
            </a:extLst>
          </p:cNvPr>
          <p:cNvCxnSpPr>
            <a:cxnSpLocks/>
          </p:cNvCxnSpPr>
          <p:nvPr/>
        </p:nvCxnSpPr>
        <p:spPr>
          <a:xfrm rot="16200000" flipH="1">
            <a:off x="4080127" y="2324805"/>
            <a:ext cx="941007" cy="199255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BE9C89E-6516-2929-64F3-CA05CBAF2870}"/>
              </a:ext>
            </a:extLst>
          </p:cNvPr>
          <p:cNvCxnSpPr>
            <a:cxnSpLocks/>
            <a:stCxn id="11" idx="3"/>
            <a:endCxn id="4" idx="0"/>
          </p:cNvCxnSpPr>
          <p:nvPr/>
        </p:nvCxnSpPr>
        <p:spPr>
          <a:xfrm>
            <a:off x="3554351" y="2859546"/>
            <a:ext cx="3" cy="914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A07BEFE3-EFB5-FE95-F5B6-A4C9EFCB73BB}"/>
              </a:ext>
            </a:extLst>
          </p:cNvPr>
          <p:cNvSpPr/>
          <p:nvPr/>
        </p:nvSpPr>
        <p:spPr>
          <a:xfrm>
            <a:off x="1824793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119FCAD-C13D-6BC9-3660-725CFE0A9B2D}"/>
              </a:ext>
            </a:extLst>
          </p:cNvPr>
          <p:cNvSpPr/>
          <p:nvPr/>
        </p:nvSpPr>
        <p:spPr>
          <a:xfrm>
            <a:off x="685876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5E066D5-07FA-3EC1-A39C-E4FF1D73A2AA}"/>
              </a:ext>
            </a:extLst>
          </p:cNvPr>
          <p:cNvCxnSpPr>
            <a:cxnSpLocks/>
            <a:stCxn id="27" idx="0"/>
          </p:cNvCxnSpPr>
          <p:nvPr/>
        </p:nvCxnSpPr>
        <p:spPr>
          <a:xfrm flipV="1">
            <a:off x="957480" y="4456350"/>
            <a:ext cx="604319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532BD33-B0A9-BAAA-BDA9-89748947444B}"/>
              </a:ext>
            </a:extLst>
          </p:cNvPr>
          <p:cNvCxnSpPr>
            <a:cxnSpLocks/>
            <a:endCxn id="26" idx="0"/>
          </p:cNvCxnSpPr>
          <p:nvPr/>
        </p:nvCxnSpPr>
        <p:spPr>
          <a:xfrm>
            <a:off x="1561799" y="4456350"/>
            <a:ext cx="534598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26358FC-DB77-53FD-B4D2-9E2CC9E56CE0}"/>
              </a:ext>
            </a:extLst>
          </p:cNvPr>
          <p:cNvSpPr txBox="1"/>
          <p:nvPr/>
        </p:nvSpPr>
        <p:spPr>
          <a:xfrm>
            <a:off x="686156" y="488954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67F5740-8205-EF88-72E7-A778EA018CF9}"/>
              </a:ext>
            </a:extLst>
          </p:cNvPr>
          <p:cNvSpPr txBox="1"/>
          <p:nvPr/>
        </p:nvSpPr>
        <p:spPr>
          <a:xfrm>
            <a:off x="1787135" y="489606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867801F-360C-1FC5-1FEE-5C0094ED80E6}"/>
              </a:ext>
            </a:extLst>
          </p:cNvPr>
          <p:cNvSpPr txBox="1"/>
          <p:nvPr/>
        </p:nvSpPr>
        <p:spPr>
          <a:xfrm>
            <a:off x="6783498" y="1104804"/>
            <a:ext cx="4885069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Chair to appoint two Co-Leads for each workstream, based on Bureau input. The two Co-Leads are together responsible for delivering on the workstream’s work plan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Expressions of interest from Member States in heading a workstream to be submitted by  sending an email to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  <a:hlinkClick r:id="rId2"/>
              </a:rPr>
              <a:t>inc-tax@un.org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 by </a:t>
            </a: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11 April 2025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3CF83F0-52A5-6760-9B44-F5195BDC34BC}"/>
              </a:ext>
            </a:extLst>
          </p:cNvPr>
          <p:cNvSpPr/>
          <p:nvPr/>
        </p:nvSpPr>
        <p:spPr bwMode="auto">
          <a:xfrm>
            <a:off x="1000213" y="2470177"/>
            <a:ext cx="1290563" cy="38911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Bureau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14" name="Graphic 113" descr="Man with solid fill">
            <a:extLst>
              <a:ext uri="{FF2B5EF4-FFF2-40B4-BE49-F238E27FC236}">
                <a16:creationId xmlns:a16="http://schemas.microsoft.com/office/drawing/2014/main" id="{9D67A032-6325-2D42-DFE7-AC78DFA29D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3674" y="3377616"/>
            <a:ext cx="356480" cy="356480"/>
          </a:xfrm>
          <a:prstGeom prst="rect">
            <a:avLst/>
          </a:prstGeom>
        </p:spPr>
      </p:pic>
      <p:pic>
        <p:nvPicPr>
          <p:cNvPr id="115" name="Graphic 114" descr="Man with solid fill">
            <a:extLst>
              <a:ext uri="{FF2B5EF4-FFF2-40B4-BE49-F238E27FC236}">
                <a16:creationId xmlns:a16="http://schemas.microsoft.com/office/drawing/2014/main" id="{B22D10D1-5325-622A-0F1E-82D9889936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76940" y="3379893"/>
            <a:ext cx="356480" cy="356480"/>
          </a:xfrm>
          <a:prstGeom prst="rect">
            <a:avLst/>
          </a:prstGeom>
        </p:spPr>
      </p:pic>
      <p:pic>
        <p:nvPicPr>
          <p:cNvPr id="116" name="Graphic 115" descr="Man with solid fill">
            <a:extLst>
              <a:ext uri="{FF2B5EF4-FFF2-40B4-BE49-F238E27FC236}">
                <a16:creationId xmlns:a16="http://schemas.microsoft.com/office/drawing/2014/main" id="{2C4CF80F-69DB-5CB6-C4D7-BEBCF0D04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06272" y="3378806"/>
            <a:ext cx="356480" cy="356480"/>
          </a:xfrm>
          <a:prstGeom prst="rect">
            <a:avLst/>
          </a:prstGeom>
        </p:spPr>
      </p:pic>
      <p:pic>
        <p:nvPicPr>
          <p:cNvPr id="117" name="Graphic 116" descr="Man with solid fill">
            <a:extLst>
              <a:ext uri="{FF2B5EF4-FFF2-40B4-BE49-F238E27FC236}">
                <a16:creationId xmlns:a16="http://schemas.microsoft.com/office/drawing/2014/main" id="{3F96DE78-DA22-ED4D-1CA2-EDD98FDC7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99538" y="3381083"/>
            <a:ext cx="356480" cy="356480"/>
          </a:xfrm>
          <a:prstGeom prst="rect">
            <a:avLst/>
          </a:prstGeom>
        </p:spPr>
      </p:pic>
      <p:pic>
        <p:nvPicPr>
          <p:cNvPr id="118" name="Graphic 117" descr="Man with solid fill">
            <a:extLst>
              <a:ext uri="{FF2B5EF4-FFF2-40B4-BE49-F238E27FC236}">
                <a16:creationId xmlns:a16="http://schemas.microsoft.com/office/drawing/2014/main" id="{0B794172-9DAD-3D54-162E-5CB586C561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45243" y="3380424"/>
            <a:ext cx="356480" cy="356480"/>
          </a:xfrm>
          <a:prstGeom prst="rect">
            <a:avLst/>
          </a:prstGeom>
        </p:spPr>
      </p:pic>
      <p:pic>
        <p:nvPicPr>
          <p:cNvPr id="119" name="Graphic 118" descr="Man with solid fill">
            <a:extLst>
              <a:ext uri="{FF2B5EF4-FFF2-40B4-BE49-F238E27FC236}">
                <a16:creationId xmlns:a16="http://schemas.microsoft.com/office/drawing/2014/main" id="{92C161C7-9F8C-31A2-6BCD-CBA5A66E1F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38509" y="3382701"/>
            <a:ext cx="356480" cy="35648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119BAC5-3E5D-F18D-C77E-F8389E4808C0}"/>
              </a:ext>
            </a:extLst>
          </p:cNvPr>
          <p:cNvSpPr/>
          <p:nvPr/>
        </p:nvSpPr>
        <p:spPr>
          <a:xfrm>
            <a:off x="2798389" y="3773658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4F066D-1186-0CEA-1856-7FF66F51E1E6}"/>
              </a:ext>
            </a:extLst>
          </p:cNvPr>
          <p:cNvSpPr txBox="1"/>
          <p:nvPr/>
        </p:nvSpPr>
        <p:spPr>
          <a:xfrm>
            <a:off x="1145216" y="3814189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FC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C7E3556-ADB5-61F6-4912-8D90A83D6EA8}"/>
              </a:ext>
            </a:extLst>
          </p:cNvPr>
          <p:cNvSpPr/>
          <p:nvPr/>
        </p:nvSpPr>
        <p:spPr>
          <a:xfrm>
            <a:off x="805834" y="3786394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FA8DB8-D102-75BD-82DE-58C319371D63}"/>
              </a:ext>
            </a:extLst>
          </p:cNvPr>
          <p:cNvSpPr txBox="1"/>
          <p:nvPr/>
        </p:nvSpPr>
        <p:spPr>
          <a:xfrm>
            <a:off x="3015520" y="3786394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AE02AC9-1CC8-BE1D-992F-91D47589BA3F}"/>
              </a:ext>
            </a:extLst>
          </p:cNvPr>
          <p:cNvSpPr/>
          <p:nvPr/>
        </p:nvSpPr>
        <p:spPr>
          <a:xfrm>
            <a:off x="4790944" y="3782623"/>
            <a:ext cx="1511929" cy="6699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FA73AE-6C17-FB74-3954-D7747D4AC144}"/>
              </a:ext>
            </a:extLst>
          </p:cNvPr>
          <p:cNvSpPr txBox="1"/>
          <p:nvPr/>
        </p:nvSpPr>
        <p:spPr>
          <a:xfrm>
            <a:off x="4988643" y="3793474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WS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Disputes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5127D3-7665-F1A4-9401-9D77939C3F85}"/>
              </a:ext>
            </a:extLst>
          </p:cNvPr>
          <p:cNvSpPr/>
          <p:nvPr/>
        </p:nvSpPr>
        <p:spPr>
          <a:xfrm>
            <a:off x="3831023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D5E43EC-4166-30C4-29F5-518B767B04BB}"/>
              </a:ext>
            </a:extLst>
          </p:cNvPr>
          <p:cNvSpPr/>
          <p:nvPr/>
        </p:nvSpPr>
        <p:spPr>
          <a:xfrm>
            <a:off x="2692106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2830D4C-4E21-AE3B-1BC9-EEE614B59273}"/>
              </a:ext>
            </a:extLst>
          </p:cNvPr>
          <p:cNvCxnSpPr>
            <a:cxnSpLocks/>
            <a:stCxn id="33" idx="0"/>
          </p:cNvCxnSpPr>
          <p:nvPr/>
        </p:nvCxnSpPr>
        <p:spPr>
          <a:xfrm flipV="1">
            <a:off x="2963710" y="4456350"/>
            <a:ext cx="604319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B4ABB1A-DD7C-7C82-7925-E70CBE4CB8AC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3568029" y="4456350"/>
            <a:ext cx="534598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D8DC4FB-E315-2C94-55D5-C5BBCC4453A0}"/>
              </a:ext>
            </a:extLst>
          </p:cNvPr>
          <p:cNvSpPr txBox="1"/>
          <p:nvPr/>
        </p:nvSpPr>
        <p:spPr>
          <a:xfrm>
            <a:off x="2692386" y="488954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17282EA-C5AA-59FC-4E41-00CC13F4174C}"/>
              </a:ext>
            </a:extLst>
          </p:cNvPr>
          <p:cNvSpPr txBox="1"/>
          <p:nvPr/>
        </p:nvSpPr>
        <p:spPr>
          <a:xfrm>
            <a:off x="3793365" y="489606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4C0633C-DC9F-D79C-9C18-7CBCE46BABE9}"/>
              </a:ext>
            </a:extLst>
          </p:cNvPr>
          <p:cNvSpPr/>
          <p:nvPr/>
        </p:nvSpPr>
        <p:spPr>
          <a:xfrm>
            <a:off x="5865947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298443B-BAA3-C1ED-64CF-6F2CF8F9A12D}"/>
              </a:ext>
            </a:extLst>
          </p:cNvPr>
          <p:cNvSpPr/>
          <p:nvPr/>
        </p:nvSpPr>
        <p:spPr>
          <a:xfrm>
            <a:off x="4727030" y="4813963"/>
            <a:ext cx="543208" cy="516047"/>
          </a:xfrm>
          <a:prstGeom prst="ellipse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062DC0C-9900-2BCF-9CE9-60C17E748D17}"/>
              </a:ext>
            </a:extLst>
          </p:cNvPr>
          <p:cNvCxnSpPr>
            <a:cxnSpLocks/>
            <a:stCxn id="41" idx="0"/>
          </p:cNvCxnSpPr>
          <p:nvPr/>
        </p:nvCxnSpPr>
        <p:spPr>
          <a:xfrm flipV="1">
            <a:off x="4998634" y="4456350"/>
            <a:ext cx="604319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24FB9F2-4885-D231-5645-5195E7301757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5602953" y="4456350"/>
            <a:ext cx="534598" cy="357613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19AD48F-1361-2D6B-94A0-7D188186E8BB}"/>
              </a:ext>
            </a:extLst>
          </p:cNvPr>
          <p:cNvSpPr txBox="1"/>
          <p:nvPr/>
        </p:nvSpPr>
        <p:spPr>
          <a:xfrm>
            <a:off x="4727310" y="488954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D5E8AFE-63A4-65FE-BBDC-C7AD582E2D3A}"/>
              </a:ext>
            </a:extLst>
          </p:cNvPr>
          <p:cNvSpPr txBox="1"/>
          <p:nvPr/>
        </p:nvSpPr>
        <p:spPr>
          <a:xfrm>
            <a:off x="5828289" y="4896061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TF2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882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445EA-8694-34CF-FAC1-03FBEE8F2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D6848A06-4C92-592B-07A2-3857E79ECA26}"/>
              </a:ext>
            </a:extLst>
          </p:cNvPr>
          <p:cNvSpPr txBox="1">
            <a:spLocks/>
          </p:cNvSpPr>
          <p:nvPr/>
        </p:nvSpPr>
        <p:spPr bwMode="auto">
          <a:xfrm>
            <a:off x="447413" y="672016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INC Tax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– Expressions of interest in being a Co-lead for workstreams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778707E-E051-1104-8B1E-C3E4B8A29686}"/>
              </a:ext>
            </a:extLst>
          </p:cNvPr>
          <p:cNvCxnSpPr/>
          <p:nvPr/>
        </p:nvCxnSpPr>
        <p:spPr bwMode="auto">
          <a:xfrm>
            <a:off x="492177" y="87629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BDBD220-BF14-3B9B-30F3-95B4CCF64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16705"/>
              </p:ext>
            </p:extLst>
          </p:nvPr>
        </p:nvGraphicFramePr>
        <p:xfrm>
          <a:off x="492177" y="1610657"/>
          <a:ext cx="10972800" cy="2471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99543947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390558418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726596822"/>
                    </a:ext>
                  </a:extLst>
                </a:gridCol>
              </a:tblGrid>
              <a:tr h="76989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Workstream I</a:t>
                      </a:r>
                    </a:p>
                    <a:p>
                      <a:pPr algn="ctr"/>
                      <a:r>
                        <a:rPr lang="en-US" sz="1600" b="1" dirty="0"/>
                        <a:t>Framework Convention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Workstream II</a:t>
                      </a:r>
                    </a:p>
                    <a:p>
                      <a:pPr algn="ctr"/>
                      <a:r>
                        <a:rPr lang="en-US" sz="1600" b="1" dirty="0"/>
                        <a:t>Taxation of Services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Workstream III</a:t>
                      </a:r>
                    </a:p>
                    <a:p>
                      <a:pPr algn="ctr"/>
                      <a:r>
                        <a:rPr lang="en-US" sz="1600" b="1" dirty="0"/>
                        <a:t>Dispute prevention and resolution</a:t>
                      </a: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99947"/>
                  </a:ext>
                </a:extLst>
              </a:tr>
              <a:tr h="850937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 Daniel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Atwere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Nuer 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(Ghana)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 Mathew Olusanya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Gbonjubola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(Nigeria)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 Michael Braun 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(Germany)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553420"/>
                  </a:ext>
                </a:extLst>
              </a:tr>
              <a:tr h="8509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Ms. Liselott Kana 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(Chile)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Ms. Marlene Nembhard Parker (Jamaica)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060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451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7B637-5B3B-4404-850E-B8C9E697C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FC4892DA-5326-100E-6573-93B0AF8F2A9F}"/>
              </a:ext>
            </a:extLst>
          </p:cNvPr>
          <p:cNvSpPr txBox="1">
            <a:spLocks/>
          </p:cNvSpPr>
          <p:nvPr/>
        </p:nvSpPr>
        <p:spPr bwMode="auto">
          <a:xfrm>
            <a:off x="447413" y="672016"/>
            <a:ext cx="10972800" cy="54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INC Tax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– Developing Work Plans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DEBFBC4-505E-98FE-7848-A359FD9CA5FF}"/>
              </a:ext>
            </a:extLst>
          </p:cNvPr>
          <p:cNvCxnSpPr/>
          <p:nvPr/>
        </p:nvCxnSpPr>
        <p:spPr bwMode="auto">
          <a:xfrm>
            <a:off x="492177" y="876299"/>
            <a:ext cx="10972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57DC379-E369-2000-434F-CEAD51FA4504}"/>
              </a:ext>
            </a:extLst>
          </p:cNvPr>
          <p:cNvSpPr txBox="1"/>
          <p:nvPr/>
        </p:nvSpPr>
        <p:spPr>
          <a:xfrm>
            <a:off x="447414" y="941023"/>
            <a:ext cx="11221154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Co-Leads’ first task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DengXian" panose="02010600030101010101" pitchFamily="2" charset="-122"/>
              </a:rPr>
              <a:t>is to develop the work plan for the workstream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DengXian" panose="02010600030101010101" pitchFamily="2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Work plans must: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Arial"/>
                <a:ea typeface="DengXian" panose="02010600030101010101" pitchFamily="2" charset="-122"/>
              </a:rPr>
              <a:t>Identify tasks to be completed, which generally will be the drafting of proposals for the framework convention or protocols, for the consideration of the INC Plenary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Arial"/>
                <a:ea typeface="DengXian" panose="02010600030101010101" pitchFamily="2" charset="-122"/>
              </a:rPr>
              <a:t>Determine order in which tasks will be completed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Establish milestones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fo</a:t>
            </a:r>
            <a:r>
              <a:rPr lang="en-US" dirty="0">
                <a:solidFill>
                  <a:srgbClr val="000000"/>
                </a:solidFill>
                <a:latin typeface="Arial"/>
                <a:ea typeface="DengXian" panose="02010600030101010101" pitchFamily="2" charset="-122"/>
              </a:rPr>
              <a:t>r completion of tasks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Set deadlines for </a:t>
            </a:r>
            <a:r>
              <a:rPr lang="en-US" dirty="0">
                <a:solidFill>
                  <a:srgbClr val="000000"/>
                </a:solidFill>
                <a:latin typeface="Arial"/>
                <a:ea typeface="DengXian" panose="02010600030101010101" pitchFamily="2" charset="-122"/>
              </a:rPr>
              <a:t>accomplishment of each milestone</a:t>
            </a:r>
          </a:p>
          <a:p>
            <a:pPr lvl="1"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DengXian" panose="02010600030101010101" pitchFamily="2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Deadlines for completion of all milestones should be before the first Session of 2027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sz="2000" dirty="0">
              <a:solidFill>
                <a:srgbClr val="000000"/>
              </a:solidFill>
              <a:latin typeface="Arial"/>
              <a:ea typeface="DengXian" panose="02010600030101010101" pitchFamily="2" charset="-12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DengXian" panose="02010600030101010101" pitchFamily="2" charset="-122"/>
                <a:cs typeface="+mn-cs"/>
              </a:rPr>
              <a:t>Co-Leads must establish a meeting schedule that allows for the completion of all tasks in a timely manner</a:t>
            </a: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Arial"/>
                <a:ea typeface="DengXian" panose="02010600030101010101" pitchFamily="2" charset="-122"/>
              </a:rPr>
              <a:t>Chair and Bureau are available to assist in resolving areas of contention that might slow the work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20942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MS_TEMPLATE_ID" val=""/>
</p:tagLst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Tale" typeface="Microsoft Tai Le"/>
        <a:font script="Arab" typeface="Times New Roman"/>
        <a:font script="Hebr" typeface="Times New Roman"/>
        <a:font script="Bopo" typeface="Microsoft JhengHei"/>
        <a:font script="Telu" typeface="Gautami"/>
        <a:font script="Ethi" typeface="Nyala"/>
        <a:font script="Lisu" typeface="Segoe UI"/>
        <a:font script="Jpan" typeface="游ゴシック Light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MoolBoran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 Light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Syre" typeface="Estrangelo Edessa"/>
        <a:font script="Syrj" typeface="Estrangelo Edessa"/>
        <a:font script="Mlym" typeface="Kartika"/>
        <a:font script="Nkoo" typeface="Ebrim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Tale" typeface="Microsoft Tai Le"/>
        <a:font script="Arab" typeface="Arial"/>
        <a:font script="Hebr" typeface="Arial"/>
        <a:font script="Bopo" typeface="Microsoft JhengHei"/>
        <a:font script="Telu" typeface="Gautami"/>
        <a:font script="Ethi" typeface="Nyala"/>
        <a:font script="Lisu" typeface="Segoe UI"/>
        <a:font script="Jpan" typeface="游ゴシック"/>
        <a:font script="Sora" typeface="Nirmala UI"/>
        <a:font script="Talu" typeface="Microsoft New Tai Lue"/>
        <a:font script="Armn" typeface="Arial"/>
        <a:font script="Sinh" typeface="Iskoola Pota"/>
        <a:font script="Taml" typeface="Latha"/>
        <a:font script="Tfng" typeface="Ebrima"/>
        <a:font script="Syrn" typeface="Estrangelo Edessa"/>
        <a:font script="Deva" typeface="Mangal"/>
        <a:font script="Knda" typeface="Tunga"/>
        <a:font script="Tibt" typeface="Microsoft Himalaya"/>
        <a:font script="Khmr" typeface="DaunPenh"/>
        <a:font script="Mymr" typeface="Myanmar Text"/>
        <a:font script="Olck" typeface="Nirmala UI"/>
        <a:font script="Bugi" typeface="Leelawadee UI"/>
        <a:font script="Java" typeface="Javanese Text"/>
        <a:font script="Hant" typeface="新細明體"/>
        <a:font script="Laoo" typeface="DokChampa"/>
        <a:font script="Mong" typeface="Mongolian Baiti"/>
        <a:font script="Hans" typeface="等线"/>
        <a:font script="Phag" typeface="Phagspa"/>
        <a:font script="Guru" typeface="Raavi"/>
        <a:font script="Osma" typeface="Ebrima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d698dd5-5d2e-4181-b7a1-259a3c047d34" xsi:nil="true"/>
    <lcf76f155ced4ddcb4097134ff3c332f xmlns="0263e731-9e2e-4d6e-8bc2-ec28f05089b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1005AB6090D34BBC79861D44BC13E0" ma:contentTypeVersion="12" ma:contentTypeDescription="Create a new document." ma:contentTypeScope="" ma:versionID="8ada2607907eacf918f11f1f4595f758">
  <xsd:schema xmlns:xsd="http://www.w3.org/2001/XMLSchema" xmlns:xs="http://www.w3.org/2001/XMLSchema" xmlns:p="http://schemas.microsoft.com/office/2006/metadata/properties" xmlns:ns2="0263e731-9e2e-4d6e-8bc2-ec28f05089b8" xmlns:ns3="2d698dd5-5d2e-4181-b7a1-259a3c047d34" targetNamespace="http://schemas.microsoft.com/office/2006/metadata/properties" ma:root="true" ma:fieldsID="da0e23f0a97e7bf6ca36bc949450a2ff" ns2:_="" ns3:_="">
    <xsd:import namespace="0263e731-9e2e-4d6e-8bc2-ec28f05089b8"/>
    <xsd:import namespace="2d698dd5-5d2e-4181-b7a1-259a3c047d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63e731-9e2e-4d6e-8bc2-ec28f05089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98dd5-5d2e-4181-b7a1-259a3c047d3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656e3a0-58d6-447f-b1ec-d7458a0ca3be}" ma:internalName="TaxCatchAll" ma:showField="CatchAllData" ma:web="2d698dd5-5d2e-4181-b7a1-259a3c047d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C18438-6607-4897-B9E2-3A11BD237A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AC3E66-0F04-4D11-9CAA-48FC9499C71B}">
  <ds:schemaRefs>
    <ds:schemaRef ds:uri="http://purl.org/dc/dcmitype/"/>
    <ds:schemaRef ds:uri="http://schemas.microsoft.com/office/2006/documentManagement/types"/>
    <ds:schemaRef ds:uri="b48b5a23-7c2c-4a05-bb26-69bf4000d470"/>
    <ds:schemaRef ds:uri="fc2a6159-fc9b-476f-a4c3-122dbe33e913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B70DD34-F716-456F-9988-48B7B6AB9D69}"/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12071</TotalTime>
  <Words>911</Words>
  <Application>Microsoft Office PowerPoint</Application>
  <PresentationFormat>Widescreen</PresentationFormat>
  <Paragraphs>175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Wingdings</vt:lpstr>
      <vt:lpstr>2_Default Design</vt:lpstr>
      <vt:lpstr>Intergovernmental Negotiating Committee on the UN Framework Convention on Int`l Tax Cooperation  Organization of the substantive sessions and intersessional work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Thank you!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Katie Yang</cp:lastModifiedBy>
  <cp:revision>299</cp:revision>
  <cp:lastPrinted>1900-01-01T00:00:00Z</cp:lastPrinted>
  <dcterms:created xsi:type="dcterms:W3CDTF">1900-01-01T00:00:00Z</dcterms:created>
  <dcterms:modified xsi:type="dcterms:W3CDTF">2025-03-27T22:14:16Z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0x010100471005AB6090D34BBC79861D44BC13E0</vt:lpwstr>
  </property>
  <property fmtid="{D5CDD505-2E9C-101B-9397-08002B2CF9AE}" pid="3" name="MediaServiceImageTags">
    <vt:lpwstr/>
  </property>
</Properties>
</file>