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669088"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ZW+idg7DsQvYlzaP5KctdFeoTY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889938"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777607" y="0"/>
            <a:ext cx="2889938"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66909" y="4777194"/>
            <a:ext cx="533527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889938"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rgbClr val="000000"/>
                </a:solidFill>
                <a:latin typeface="Arial"/>
                <a:ea typeface="Arial"/>
                <a:cs typeface="Arial"/>
                <a:sym typeface="Arial"/>
              </a:rPr>
              <a:t>1</a:t>
            </a:fld>
            <a:endParaRPr sz="1200" b="0" i="0" u="none" strike="noStrike" cap="none">
              <a:solidFill>
                <a:srgbClr val="000000"/>
              </a:solidFill>
              <a:latin typeface="Arial"/>
              <a:ea typeface="Arial"/>
              <a:cs typeface="Arial"/>
              <a:sym typeface="Arial"/>
            </a:endParaRPr>
          </a:p>
        </p:txBody>
      </p:sp>
      <p:sp>
        <p:nvSpPr>
          <p:cNvPr id="77" name="Google Shape;77;p1:notes"/>
          <p:cNvSpPr txBox="1"/>
          <p:nvPr/>
        </p:nvSpPr>
        <p:spPr>
          <a:xfrm>
            <a:off x="3799614" y="8829683"/>
            <a:ext cx="2907803" cy="465140"/>
          </a:xfrm>
          <a:prstGeom prst="rect">
            <a:avLst/>
          </a:prstGeom>
          <a:noFill/>
          <a:ln>
            <a:noFill/>
          </a:ln>
        </p:spPr>
        <p:txBody>
          <a:bodyPr spcFirstLastPara="1" wrap="square" lIns="93375" tIns="46700" rIns="93375" bIns="46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rgbClr val="000000"/>
                </a:solidFill>
                <a:latin typeface="Arial"/>
                <a:ea typeface="Arial"/>
                <a:cs typeface="Arial"/>
                <a:sym typeface="Arial"/>
              </a:rPr>
              <a:t>1</a:t>
            </a:fld>
            <a:endParaRPr sz="1200" b="0" i="0" u="none" strike="noStrike" cap="none">
              <a:solidFill>
                <a:srgbClr val="000000"/>
              </a:solidFill>
              <a:latin typeface="Arial"/>
              <a:ea typeface="Arial"/>
              <a:cs typeface="Arial"/>
              <a:sym typeface="Arial"/>
            </a:endParaRPr>
          </a:p>
        </p:txBody>
      </p:sp>
      <p:sp>
        <p:nvSpPr>
          <p:cNvPr id="78" name="Google Shape;78;p1: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9" name="Google Shape;79;p1:notes"/>
          <p:cNvSpPr txBox="1">
            <a:spLocks noGrp="1"/>
          </p:cNvSpPr>
          <p:nvPr>
            <p:ph type="body" idx="1"/>
          </p:nvPr>
        </p:nvSpPr>
        <p:spPr>
          <a:xfrm>
            <a:off x="1093849" y="4416438"/>
            <a:ext cx="4521224" cy="43481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36b32c63cc5_1_8: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g36b32c63cc5_1_8: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36b32c63cc5_1_16: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g36b32c63cc5_1_16: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4:notes"/>
          <p:cNvSpPr txBox="1">
            <a:spLocks noGrp="1"/>
          </p:cNvSpPr>
          <p:nvPr>
            <p:ph type="sldNum" idx="12"/>
          </p:nvPr>
        </p:nvSpPr>
        <p:spPr>
          <a:xfrm>
            <a:off x="3777607" y="9428584"/>
            <a:ext cx="2889938"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rgbClr val="000000"/>
                </a:solidFill>
                <a:latin typeface="Arial"/>
                <a:ea typeface="Arial"/>
                <a:cs typeface="Arial"/>
                <a:sym typeface="Arial"/>
              </a:rPr>
              <a:t>12</a:t>
            </a:fld>
            <a:endParaRPr sz="1200" b="0" i="0" u="none" strike="noStrike" cap="none">
              <a:solidFill>
                <a:srgbClr val="000000"/>
              </a:solidFill>
              <a:latin typeface="Arial"/>
              <a:ea typeface="Arial"/>
              <a:cs typeface="Arial"/>
              <a:sym typeface="Arial"/>
            </a:endParaRPr>
          </a:p>
        </p:txBody>
      </p:sp>
      <p:sp>
        <p:nvSpPr>
          <p:cNvPr id="194" name="Google Shape;194;p24:notes"/>
          <p:cNvSpPr txBox="1"/>
          <p:nvPr/>
        </p:nvSpPr>
        <p:spPr>
          <a:xfrm>
            <a:off x="3799614" y="8829683"/>
            <a:ext cx="2907803" cy="465140"/>
          </a:xfrm>
          <a:prstGeom prst="rect">
            <a:avLst/>
          </a:prstGeom>
          <a:noFill/>
          <a:ln>
            <a:noFill/>
          </a:ln>
        </p:spPr>
        <p:txBody>
          <a:bodyPr spcFirstLastPara="1" wrap="square" lIns="93375" tIns="46700" rIns="93375" bIns="46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rgbClr val="000000"/>
                </a:solidFill>
                <a:latin typeface="Arial"/>
                <a:ea typeface="Arial"/>
                <a:cs typeface="Arial"/>
                <a:sym typeface="Arial"/>
              </a:rPr>
              <a:t>12</a:t>
            </a:fld>
            <a:endParaRPr sz="1200" b="0" i="0" u="none" strike="noStrike" cap="none">
              <a:solidFill>
                <a:srgbClr val="000000"/>
              </a:solidFill>
              <a:latin typeface="Arial"/>
              <a:ea typeface="Arial"/>
              <a:cs typeface="Arial"/>
              <a:sym typeface="Arial"/>
            </a:endParaRPr>
          </a:p>
        </p:txBody>
      </p:sp>
      <p:sp>
        <p:nvSpPr>
          <p:cNvPr id="195" name="Google Shape;195;p24: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p24:notes"/>
          <p:cNvSpPr txBox="1">
            <a:spLocks noGrp="1"/>
          </p:cNvSpPr>
          <p:nvPr>
            <p:ph type="body" idx="1"/>
          </p:nvPr>
        </p:nvSpPr>
        <p:spPr>
          <a:xfrm>
            <a:off x="1093849" y="4416438"/>
            <a:ext cx="4521224" cy="43481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2:notes"/>
          <p:cNvSpPr txBox="1">
            <a:spLocks noGrp="1"/>
          </p:cNvSpPr>
          <p:nvPr>
            <p:ph type="body" idx="1"/>
          </p:nvPr>
        </p:nvSpPr>
        <p:spPr>
          <a:xfrm>
            <a:off x="666909" y="4777194"/>
            <a:ext cx="533527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 name="Google Shape;85;p2: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6b32c63cc5_1_67: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g36b32c63cc5_1_67: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66909" y="4777194"/>
            <a:ext cx="533527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6ac778341d_0_84: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g36ac778341d_0_84: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6b32c63cc5_1_59: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g36b32c63cc5_1_59: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6ac778341d_0_34: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g36ac778341d_0_34: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6ac778341d_0_97: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g36ac778341d_0_97: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6ac778341d_0_152:notes"/>
          <p:cNvSpPr txBox="1">
            <a:spLocks noGrp="1"/>
          </p:cNvSpPr>
          <p:nvPr>
            <p:ph type="body" idx="1"/>
          </p:nvPr>
        </p:nvSpPr>
        <p:spPr>
          <a:xfrm>
            <a:off x="666909" y="4777194"/>
            <a:ext cx="5335200" cy="3908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g36ac778341d_0_152:notes"/>
          <p:cNvSpPr>
            <a:spLocks noGrp="1" noRot="1" noChangeAspect="1"/>
          </p:cNvSpPr>
          <p:nvPr>
            <p:ph type="sldImg" idx="2"/>
          </p:nvPr>
        </p:nvSpPr>
        <p:spPr>
          <a:xfrm>
            <a:off x="357188" y="1241425"/>
            <a:ext cx="5954712"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8"/>
        <p:cNvGrpSpPr/>
        <p:nvPr/>
      </p:nvGrpSpPr>
      <p:grpSpPr>
        <a:xfrm>
          <a:off x="0" y="0"/>
          <a:ext cx="0" cy="0"/>
          <a:chOff x="0" y="0"/>
          <a:chExt cx="0" cy="0"/>
        </a:xfrm>
      </p:grpSpPr>
      <p:sp>
        <p:nvSpPr>
          <p:cNvPr id="19" name="Google Shape;19;p26"/>
          <p:cNvSpPr txBox="1">
            <a:spLocks noGrp="1"/>
          </p:cNvSpPr>
          <p:nvPr>
            <p:ph type="sldNum" idx="12"/>
          </p:nvPr>
        </p:nvSpPr>
        <p:spPr>
          <a:xfrm>
            <a:off x="9347200" y="6610350"/>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and Vertical Text" type="vertTx">
  <p:cSld name="VERTICAL_TEXT">
    <p:spTree>
      <p:nvGrpSpPr>
        <p:cNvPr id="1" name="Shape 65"/>
        <p:cNvGrpSpPr/>
        <p:nvPr/>
      </p:nvGrpSpPr>
      <p:grpSpPr>
        <a:xfrm>
          <a:off x="0" y="0"/>
          <a:ext cx="0" cy="0"/>
          <a:chOff x="0" y="0"/>
          <a:chExt cx="0" cy="0"/>
        </a:xfrm>
      </p:grpSpPr>
      <p:sp>
        <p:nvSpPr>
          <p:cNvPr id="66" name="Google Shape;66;p4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41"/>
          <p:cNvSpPr txBox="1">
            <a:spLocks noGrp="1"/>
          </p:cNvSpPr>
          <p:nvPr>
            <p:ph type="body" idx="1"/>
          </p:nvPr>
        </p:nvSpPr>
        <p:spPr>
          <a:xfrm rot="5400000">
            <a:off x="3833019" y="-1623218"/>
            <a:ext cx="4525963" cy="10972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41"/>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41"/>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42"/>
          <p:cNvSpPr txBox="1">
            <a:spLocks noGrp="1"/>
          </p:cNvSpPr>
          <p:nvPr>
            <p:ph type="title"/>
          </p:nvPr>
        </p:nvSpPr>
        <p:spPr>
          <a:xfrm rot="5400000">
            <a:off x="7285038" y="1828802"/>
            <a:ext cx="5851525"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2" name="Google Shape;72;p42"/>
          <p:cNvSpPr txBox="1">
            <a:spLocks noGrp="1"/>
          </p:cNvSpPr>
          <p:nvPr>
            <p:ph type="body" idx="1"/>
          </p:nvPr>
        </p:nvSpPr>
        <p:spPr>
          <a:xfrm rot="5400000">
            <a:off x="1697038" y="-812799"/>
            <a:ext cx="5851525" cy="8026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3" name="Google Shape;73;p42"/>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2"/>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wo Content" type="twoObj">
  <p:cSld name="TWO_OBJECTS">
    <p:spTree>
      <p:nvGrpSpPr>
        <p:cNvPr id="1" name="Shape 20"/>
        <p:cNvGrpSpPr/>
        <p:nvPr/>
      </p:nvGrpSpPr>
      <p:grpSpPr>
        <a:xfrm>
          <a:off x="0" y="0"/>
          <a:ext cx="0" cy="0"/>
          <a:chOff x="0" y="0"/>
          <a:chExt cx="0" cy="0"/>
        </a:xfrm>
      </p:grpSpPr>
      <p:sp>
        <p:nvSpPr>
          <p:cNvPr id="21" name="Google Shape;21;p2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 name="Google Shape;22;p27"/>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23" name="Google Shape;23;p27"/>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24" name="Google Shape;24;p27"/>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7"/>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b="0" i="0" u="none" strike="noStrike" cap="none">
                <a:solidFill>
                  <a:srgbClr val="000000"/>
                </a:solidFill>
                <a:latin typeface="Arial"/>
                <a:ea typeface="Arial"/>
                <a:cs typeface="Arial"/>
                <a:sym typeface="Arial"/>
              </a:defRPr>
            </a:lvl1pPr>
            <a:lvl2pPr marL="0" marR="0" lvl="1" indent="0" algn="r">
              <a:spcBef>
                <a:spcPts val="0"/>
              </a:spcBef>
              <a:buNone/>
              <a:defRPr sz="1400" b="0" i="0" u="none" strike="noStrike" cap="none">
                <a:solidFill>
                  <a:srgbClr val="000000"/>
                </a:solidFill>
                <a:latin typeface="Arial"/>
                <a:ea typeface="Arial"/>
                <a:cs typeface="Arial"/>
                <a:sym typeface="Arial"/>
              </a:defRPr>
            </a:lvl2pPr>
            <a:lvl3pPr marL="0" marR="0" lvl="2" indent="0" algn="r">
              <a:spcBef>
                <a:spcPts val="0"/>
              </a:spcBef>
              <a:buNone/>
              <a:defRPr sz="1400" b="0" i="0" u="none" strike="noStrike" cap="none">
                <a:solidFill>
                  <a:srgbClr val="000000"/>
                </a:solidFill>
                <a:latin typeface="Arial"/>
                <a:ea typeface="Arial"/>
                <a:cs typeface="Arial"/>
                <a:sym typeface="Arial"/>
              </a:defRPr>
            </a:lvl3pPr>
            <a:lvl4pPr marL="0" marR="0" lvl="3" indent="0" algn="r">
              <a:spcBef>
                <a:spcPts val="0"/>
              </a:spcBef>
              <a:buNone/>
              <a:defRPr sz="1400" b="0" i="0" u="none" strike="noStrike" cap="none">
                <a:solidFill>
                  <a:srgbClr val="000000"/>
                </a:solidFill>
                <a:latin typeface="Arial"/>
                <a:ea typeface="Arial"/>
                <a:cs typeface="Arial"/>
                <a:sym typeface="Arial"/>
              </a:defRPr>
            </a:lvl4pPr>
            <a:lvl5pPr marL="0" marR="0" lvl="4" indent="0" algn="r">
              <a:spcBef>
                <a:spcPts val="0"/>
              </a:spcBef>
              <a:buNone/>
              <a:defRPr sz="1400" b="0" i="0" u="none" strike="noStrike" cap="none">
                <a:solidFill>
                  <a:srgbClr val="000000"/>
                </a:solidFill>
                <a:latin typeface="Arial"/>
                <a:ea typeface="Arial"/>
                <a:cs typeface="Arial"/>
                <a:sym typeface="Arial"/>
              </a:defRPr>
            </a:lvl5pPr>
            <a:lvl6pPr marL="0" marR="0" lvl="5" indent="0" algn="r">
              <a:spcBef>
                <a:spcPts val="0"/>
              </a:spcBef>
              <a:buNone/>
              <a:defRPr sz="1400" b="0" i="0" u="none" strike="noStrike" cap="none">
                <a:solidFill>
                  <a:srgbClr val="000000"/>
                </a:solidFill>
                <a:latin typeface="Arial"/>
                <a:ea typeface="Arial"/>
                <a:cs typeface="Arial"/>
                <a:sym typeface="Arial"/>
              </a:defRPr>
            </a:lvl6pPr>
            <a:lvl7pPr marL="0" marR="0" lvl="6" indent="0" algn="r">
              <a:spcBef>
                <a:spcPts val="0"/>
              </a:spcBef>
              <a:buNone/>
              <a:defRPr sz="1400" b="0" i="0" u="none" strike="noStrike" cap="none">
                <a:solidFill>
                  <a:srgbClr val="000000"/>
                </a:solidFill>
                <a:latin typeface="Arial"/>
                <a:ea typeface="Arial"/>
                <a:cs typeface="Arial"/>
                <a:sym typeface="Arial"/>
              </a:defRPr>
            </a:lvl7pPr>
            <a:lvl8pPr marL="0" marR="0" lvl="7" indent="0" algn="r">
              <a:spcBef>
                <a:spcPts val="0"/>
              </a:spcBef>
              <a:buNone/>
              <a:defRPr sz="1400" b="0" i="0" u="none" strike="noStrike" cap="none">
                <a:solidFill>
                  <a:srgbClr val="000000"/>
                </a:solidFill>
                <a:latin typeface="Arial"/>
                <a:ea typeface="Arial"/>
                <a:cs typeface="Arial"/>
                <a:sym typeface="Arial"/>
              </a:defRPr>
            </a:lvl8pPr>
            <a:lvl9pPr marL="0" marR="0" lvl="8" indent="0" algn="r">
              <a:spcBef>
                <a:spcPts val="0"/>
              </a:spcBef>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6"/>
        <p:cNvGrpSpPr/>
        <p:nvPr/>
      </p:nvGrpSpPr>
      <p:grpSpPr>
        <a:xfrm>
          <a:off x="0" y="0"/>
          <a:ext cx="0" cy="0"/>
          <a:chOff x="0" y="0"/>
          <a:chExt cx="0" cy="0"/>
        </a:xfrm>
      </p:grpSpPr>
      <p:sp>
        <p:nvSpPr>
          <p:cNvPr id="27" name="Google Shape;27;p34"/>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34"/>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29" name="Google Shape;29;p34"/>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4"/>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and Content" type="obj">
  <p:cSld name="OBJECT">
    <p:spTree>
      <p:nvGrpSpPr>
        <p:cNvPr id="1" name="Shape 31"/>
        <p:cNvGrpSpPr/>
        <p:nvPr/>
      </p:nvGrpSpPr>
      <p:grpSpPr>
        <a:xfrm>
          <a:off x="0" y="0"/>
          <a:ext cx="0" cy="0"/>
          <a:chOff x="0" y="0"/>
          <a:chExt cx="0" cy="0"/>
        </a:xfrm>
      </p:grpSpPr>
      <p:sp>
        <p:nvSpPr>
          <p:cNvPr id="32" name="Google Shape;32;p3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35"/>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35"/>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35"/>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36"/>
        <p:cNvGrpSpPr/>
        <p:nvPr/>
      </p:nvGrpSpPr>
      <p:grpSpPr>
        <a:xfrm>
          <a:off x="0" y="0"/>
          <a:ext cx="0" cy="0"/>
          <a:chOff x="0" y="0"/>
          <a:chExt cx="0" cy="0"/>
        </a:xfrm>
      </p:grpSpPr>
      <p:sp>
        <p:nvSpPr>
          <p:cNvPr id="37" name="Google Shape;37;p36"/>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36"/>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9" name="Google Shape;39;p36"/>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36"/>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spTree>
      <p:nvGrpSpPr>
        <p:cNvPr id="1" name="Shape 41"/>
        <p:cNvGrpSpPr/>
        <p:nvPr/>
      </p:nvGrpSpPr>
      <p:grpSpPr>
        <a:xfrm>
          <a:off x="0" y="0"/>
          <a:ext cx="0" cy="0"/>
          <a:chOff x="0" y="0"/>
          <a:chExt cx="0" cy="0"/>
        </a:xfrm>
      </p:grpSpPr>
      <p:sp>
        <p:nvSpPr>
          <p:cNvPr id="42" name="Google Shape;42;p3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37"/>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4" name="Google Shape;44;p37"/>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5" name="Google Shape;45;p37"/>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6" name="Google Shape;46;p37"/>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7" name="Google Shape;47;p37"/>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7"/>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Only" type="titleOnly">
  <p:cSld name="TITLE_ONLY">
    <p:spTree>
      <p:nvGrpSpPr>
        <p:cNvPr id="1" name="Shape 49"/>
        <p:cNvGrpSpPr/>
        <p:nvPr/>
      </p:nvGrpSpPr>
      <p:grpSpPr>
        <a:xfrm>
          <a:off x="0" y="0"/>
          <a:ext cx="0" cy="0"/>
          <a:chOff x="0" y="0"/>
          <a:chExt cx="0" cy="0"/>
        </a:xfrm>
      </p:grpSpPr>
      <p:sp>
        <p:nvSpPr>
          <p:cNvPr id="50" name="Google Shape;50;p3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38"/>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8"/>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53"/>
        <p:cNvGrpSpPr/>
        <p:nvPr/>
      </p:nvGrpSpPr>
      <p:grpSpPr>
        <a:xfrm>
          <a:off x="0" y="0"/>
          <a:ext cx="0" cy="0"/>
          <a:chOff x="0" y="0"/>
          <a:chExt cx="0" cy="0"/>
        </a:xfrm>
      </p:grpSpPr>
      <p:sp>
        <p:nvSpPr>
          <p:cNvPr id="54" name="Google Shape;54;p39"/>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39"/>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56" name="Google Shape;56;p39"/>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7" name="Google Shape;57;p39"/>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39"/>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59"/>
        <p:cNvGrpSpPr/>
        <p:nvPr/>
      </p:nvGrpSpPr>
      <p:grpSpPr>
        <a:xfrm>
          <a:off x="0" y="0"/>
          <a:ext cx="0" cy="0"/>
          <a:chOff x="0" y="0"/>
          <a:chExt cx="0" cy="0"/>
        </a:xfrm>
      </p:grpSpPr>
      <p:sp>
        <p:nvSpPr>
          <p:cNvPr id="60" name="Google Shape;60;p40"/>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40"/>
          <p:cNvSpPr>
            <a:spLocks noGrp="1"/>
          </p:cNvSpPr>
          <p:nvPr>
            <p:ph type="pic" idx="2"/>
          </p:nvPr>
        </p:nvSpPr>
        <p:spPr>
          <a:xfrm>
            <a:off x="2389717" y="612775"/>
            <a:ext cx="7315200" cy="4114800"/>
          </a:xfrm>
          <a:prstGeom prst="rect">
            <a:avLst/>
          </a:prstGeom>
          <a:noFill/>
          <a:ln>
            <a:noFill/>
          </a:ln>
        </p:spPr>
      </p:sp>
      <p:sp>
        <p:nvSpPr>
          <p:cNvPr id="62" name="Google Shape;62;p40"/>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3" name="Google Shape;63;p40"/>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0"/>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buNone/>
              <a:defRPr sz="1400">
                <a:solidFill>
                  <a:srgbClr val="000000"/>
                </a:solidFill>
                <a:latin typeface="Arial"/>
                <a:ea typeface="Arial"/>
                <a:cs typeface="Arial"/>
                <a:sym typeface="Arial"/>
              </a:defRPr>
            </a:lvl1pPr>
            <a:lvl2pPr marL="0" marR="0" lvl="1" indent="0" algn="r">
              <a:spcBef>
                <a:spcPts val="0"/>
              </a:spcBef>
              <a:buNone/>
              <a:defRPr sz="1400">
                <a:solidFill>
                  <a:srgbClr val="000000"/>
                </a:solidFill>
                <a:latin typeface="Arial"/>
                <a:ea typeface="Arial"/>
                <a:cs typeface="Arial"/>
                <a:sym typeface="Arial"/>
              </a:defRPr>
            </a:lvl2pPr>
            <a:lvl3pPr marL="0" marR="0" lvl="2" indent="0" algn="r">
              <a:spcBef>
                <a:spcPts val="0"/>
              </a:spcBef>
              <a:buNone/>
              <a:defRPr sz="1400">
                <a:solidFill>
                  <a:srgbClr val="000000"/>
                </a:solidFill>
                <a:latin typeface="Arial"/>
                <a:ea typeface="Arial"/>
                <a:cs typeface="Arial"/>
                <a:sym typeface="Arial"/>
              </a:defRPr>
            </a:lvl3pPr>
            <a:lvl4pPr marL="0" marR="0" lvl="3" indent="0" algn="r">
              <a:spcBef>
                <a:spcPts val="0"/>
              </a:spcBef>
              <a:buNone/>
              <a:defRPr sz="1400">
                <a:solidFill>
                  <a:srgbClr val="000000"/>
                </a:solidFill>
                <a:latin typeface="Arial"/>
                <a:ea typeface="Arial"/>
                <a:cs typeface="Arial"/>
                <a:sym typeface="Arial"/>
              </a:defRPr>
            </a:lvl4pPr>
            <a:lvl5pPr marL="0" marR="0" lvl="4" indent="0" algn="r">
              <a:spcBef>
                <a:spcPts val="0"/>
              </a:spcBef>
              <a:buNone/>
              <a:defRPr sz="1400">
                <a:solidFill>
                  <a:srgbClr val="000000"/>
                </a:solidFill>
                <a:latin typeface="Arial"/>
                <a:ea typeface="Arial"/>
                <a:cs typeface="Arial"/>
                <a:sym typeface="Arial"/>
              </a:defRPr>
            </a:lvl5pPr>
            <a:lvl6pPr marL="0" marR="0" lvl="5" indent="0" algn="r">
              <a:spcBef>
                <a:spcPts val="0"/>
              </a:spcBef>
              <a:buNone/>
              <a:defRPr sz="1400">
                <a:solidFill>
                  <a:srgbClr val="000000"/>
                </a:solidFill>
                <a:latin typeface="Arial"/>
                <a:ea typeface="Arial"/>
                <a:cs typeface="Arial"/>
                <a:sym typeface="Arial"/>
              </a:defRPr>
            </a:lvl6pPr>
            <a:lvl7pPr marL="0" marR="0" lvl="6" indent="0" algn="r">
              <a:spcBef>
                <a:spcPts val="0"/>
              </a:spcBef>
              <a:buNone/>
              <a:defRPr sz="1400">
                <a:solidFill>
                  <a:srgbClr val="000000"/>
                </a:solidFill>
                <a:latin typeface="Arial"/>
                <a:ea typeface="Arial"/>
                <a:cs typeface="Arial"/>
                <a:sym typeface="Arial"/>
              </a:defRPr>
            </a:lvl7pPr>
            <a:lvl8pPr marL="0" marR="0" lvl="7" indent="0" algn="r">
              <a:spcBef>
                <a:spcPts val="0"/>
              </a:spcBef>
              <a:buNone/>
              <a:defRPr sz="1400">
                <a:solidFill>
                  <a:srgbClr val="000000"/>
                </a:solidFill>
                <a:latin typeface="Arial"/>
                <a:ea typeface="Arial"/>
                <a:cs typeface="Arial"/>
                <a:sym typeface="Arial"/>
              </a:defRPr>
            </a:lvl8pPr>
            <a:lvl9pPr marL="0" marR="0" lvl="8" indent="0" algn="r">
              <a:spcBef>
                <a:spcPts val="0"/>
              </a:spcBef>
              <a:buNone/>
              <a:defRPr sz="1400">
                <a:solidFill>
                  <a:srgbClr val="000000"/>
                </a:solidFill>
                <a:latin typeface="Arial"/>
                <a:ea typeface="Arial"/>
                <a:cs typeface="Arial"/>
                <a:sym typeface="Arial"/>
              </a:defRPr>
            </a:lvl9pPr>
          </a:lstStyle>
          <a:p>
            <a:pPr marL="0" lvl="0" indent="0" algn="r"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2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25"/>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25"/>
          <p:cNvSpPr txBox="1">
            <a:spLocks noGrp="1"/>
          </p:cNvSpPr>
          <p:nvPr>
            <p:ph type="ftr" idx="11"/>
          </p:nvPr>
        </p:nvSpPr>
        <p:spPr>
          <a:xfrm>
            <a:off x="609600" y="6245225"/>
            <a:ext cx="74168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5"/>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r" rtl="0">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r" rtl="0">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r" rtl="0">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r" rtl="0">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r" rtl="0">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r" rtl="0">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r" rtl="0">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r" rtl="0">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pic>
        <p:nvPicPr>
          <p:cNvPr id="14" name="Google Shape;14;p25" descr="Emblem_United_Nations"/>
          <p:cNvPicPr preferRelativeResize="0"/>
          <p:nvPr/>
        </p:nvPicPr>
        <p:blipFill rotWithShape="1">
          <a:blip r:embed="rId14">
            <a:alphaModFix/>
          </a:blip>
          <a:srcRect l="34590" b="19195"/>
          <a:stretch/>
        </p:blipFill>
        <p:spPr>
          <a:xfrm>
            <a:off x="0" y="2732088"/>
            <a:ext cx="5251451" cy="4125912"/>
          </a:xfrm>
          <a:prstGeom prst="rect">
            <a:avLst/>
          </a:prstGeom>
          <a:noFill/>
          <a:ln>
            <a:noFill/>
          </a:ln>
        </p:spPr>
      </p:pic>
      <p:pic>
        <p:nvPicPr>
          <p:cNvPr id="15" name="Google Shape;15;p25" descr="Emblem_United_Nations"/>
          <p:cNvPicPr preferRelativeResize="0"/>
          <p:nvPr/>
        </p:nvPicPr>
        <p:blipFill rotWithShape="1">
          <a:blip r:embed="rId14">
            <a:alphaModFix/>
          </a:blip>
          <a:srcRect t="43188" r="44764"/>
          <a:stretch/>
        </p:blipFill>
        <p:spPr>
          <a:xfrm>
            <a:off x="7757584" y="1"/>
            <a:ext cx="4434416" cy="2898775"/>
          </a:xfrm>
          <a:prstGeom prst="rect">
            <a:avLst/>
          </a:prstGeom>
          <a:noFill/>
          <a:ln>
            <a:noFill/>
          </a:ln>
        </p:spPr>
      </p:pic>
      <p:sp>
        <p:nvSpPr>
          <p:cNvPr id="16" name="Google Shape;16;p25"/>
          <p:cNvSpPr/>
          <p:nvPr/>
        </p:nvSpPr>
        <p:spPr>
          <a:xfrm>
            <a:off x="0" y="0"/>
            <a:ext cx="12192000" cy="152400"/>
          </a:xfrm>
          <a:prstGeom prst="rect">
            <a:avLst/>
          </a:prstGeom>
          <a:solidFill>
            <a:srgbClr val="5B92E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0000"/>
              </a:solidFill>
              <a:latin typeface="Arial"/>
              <a:ea typeface="Arial"/>
              <a:cs typeface="Arial"/>
              <a:sym typeface="Arial"/>
            </a:endParaRPr>
          </a:p>
        </p:txBody>
      </p:sp>
      <p:sp>
        <p:nvSpPr>
          <p:cNvPr id="17" name="Google Shape;17;p25"/>
          <p:cNvSpPr/>
          <p:nvPr/>
        </p:nvSpPr>
        <p:spPr>
          <a:xfrm>
            <a:off x="0" y="6705600"/>
            <a:ext cx="12192000" cy="152400"/>
          </a:xfrm>
          <a:prstGeom prst="rect">
            <a:avLst/>
          </a:prstGeom>
          <a:solidFill>
            <a:srgbClr val="5B92E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pSp>
        <p:nvGrpSpPr>
          <p:cNvPr id="2" name="logos">
            <a:extLst>
              <a:ext uri="{FF2B5EF4-FFF2-40B4-BE49-F238E27FC236}">
                <a16:creationId xmlns:a16="http://schemas.microsoft.com/office/drawing/2014/main" id="{31170A16-E92E-C885-1A35-FC43908B3D2C}"/>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BD1E055F-99C5-2758-E352-A3897BDDE22C}"/>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48B51676-8A30-FFB9-FCD7-7FFC8AD411D1}"/>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6591E8CC-ED16-1ED9-1883-17D4300C9CAF}"/>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81" name="Google Shape;81;p1"/>
          <p:cNvSpPr txBox="1">
            <a:spLocks noGrp="1"/>
          </p:cNvSpPr>
          <p:nvPr>
            <p:ph type="ctrTitle" idx="4294967295"/>
          </p:nvPr>
        </p:nvSpPr>
        <p:spPr>
          <a:xfrm>
            <a:off x="1524000" y="1972129"/>
            <a:ext cx="9144000" cy="4251693"/>
          </a:xfrm>
          <a:prstGeom prst="rect">
            <a:avLst/>
          </a:prstGeom>
          <a:noFill/>
          <a:ln>
            <a:noFill/>
          </a:ln>
        </p:spPr>
        <p:txBody>
          <a:bodyPr spcFirstLastPara="1" wrap="square" lIns="91425" tIns="45700" rIns="91425" bIns="45700" anchor="t" anchorCtr="0">
            <a:noAutofit/>
          </a:bodyPr>
          <a:lstStyle/>
          <a:p>
            <a:pPr marL="0" marR="0" lvl="0" indent="0" algn="ctr" rtl="0">
              <a:lnSpc>
                <a:spcPct val="95000"/>
              </a:lnSpc>
              <a:spcBef>
                <a:spcPts val="0"/>
              </a:spcBef>
              <a:spcAft>
                <a:spcPts val="0"/>
              </a:spcAft>
              <a:buNone/>
            </a:pPr>
            <a:r>
              <a:rPr lang="de-DE" sz="3600" b="1" i="0" u="none" strike="noStrike" cap="none">
                <a:solidFill>
                  <a:schemeClr val="dk1"/>
                </a:solidFill>
                <a:latin typeface="Arial"/>
                <a:ea typeface="Arial"/>
                <a:cs typeface="Arial"/>
                <a:sym typeface="Arial"/>
              </a:rPr>
              <a:t>INC Tax</a:t>
            </a:r>
            <a:br>
              <a:rPr lang="de-DE" sz="3600" b="1" i="0" u="none" strike="noStrike" cap="none">
                <a:solidFill>
                  <a:schemeClr val="dk1"/>
                </a:solidFill>
                <a:latin typeface="Arial"/>
                <a:ea typeface="Arial"/>
                <a:cs typeface="Arial"/>
                <a:sym typeface="Arial"/>
              </a:rPr>
            </a:br>
            <a:br>
              <a:rPr lang="de-DE" sz="3600" b="1" i="0" u="none" strike="noStrike" cap="none">
                <a:solidFill>
                  <a:schemeClr val="dk1"/>
                </a:solidFill>
                <a:latin typeface="Arial"/>
                <a:ea typeface="Arial"/>
                <a:cs typeface="Arial"/>
                <a:sym typeface="Arial"/>
              </a:rPr>
            </a:br>
            <a:r>
              <a:rPr lang="de-DE" sz="3600" b="1" i="0" u="none" strike="noStrike" cap="none">
                <a:solidFill>
                  <a:schemeClr val="dk1"/>
                </a:solidFill>
                <a:latin typeface="Arial"/>
                <a:ea typeface="Arial"/>
                <a:cs typeface="Arial"/>
                <a:sym typeface="Arial"/>
              </a:rPr>
              <a:t>Workstream II: Taxation of income derived from the provision of services</a:t>
            </a:r>
            <a:br>
              <a:rPr lang="de-DE" sz="3600" b="1" i="0" u="none" strike="noStrike" cap="none">
                <a:solidFill>
                  <a:schemeClr val="dk1"/>
                </a:solidFill>
                <a:latin typeface="Arial"/>
                <a:ea typeface="Arial"/>
                <a:cs typeface="Arial"/>
                <a:sym typeface="Arial"/>
              </a:rPr>
            </a:br>
            <a:br>
              <a:rPr lang="de-DE" sz="3600" b="1" i="0" u="none" strike="noStrike" cap="none">
                <a:solidFill>
                  <a:schemeClr val="dk1"/>
                </a:solidFill>
                <a:latin typeface="Arial"/>
                <a:ea typeface="Arial"/>
                <a:cs typeface="Arial"/>
                <a:sym typeface="Arial"/>
              </a:rPr>
            </a:br>
            <a:br>
              <a:rPr lang="de-DE" sz="2400" b="1" i="1" u="none" strike="noStrike" cap="none">
                <a:solidFill>
                  <a:srgbClr val="3F3F3F"/>
                </a:solidFill>
                <a:latin typeface="Arial"/>
                <a:ea typeface="Arial"/>
                <a:cs typeface="Arial"/>
                <a:sym typeface="Arial"/>
              </a:rPr>
            </a:br>
            <a:r>
              <a:rPr lang="de-DE" sz="2400" b="1" i="1" u="none" strike="noStrike" cap="none">
                <a:solidFill>
                  <a:srgbClr val="3F3F3F"/>
                </a:solidFill>
                <a:latin typeface="Arial"/>
                <a:ea typeface="Arial"/>
                <a:cs typeface="Arial"/>
                <a:sym typeface="Arial"/>
              </a:rPr>
              <a:t>30 </a:t>
            </a:r>
            <a:r>
              <a:rPr lang="de-DE" sz="2400" b="1" i="1">
                <a:solidFill>
                  <a:srgbClr val="3F3F3F"/>
                </a:solidFill>
              </a:rPr>
              <a:t>June</a:t>
            </a:r>
            <a:r>
              <a:rPr lang="de-DE" sz="2400" b="1" i="1" u="none" strike="noStrike" cap="none">
                <a:solidFill>
                  <a:srgbClr val="3F3F3F"/>
                </a:solidFill>
                <a:latin typeface="Arial"/>
                <a:ea typeface="Arial"/>
                <a:cs typeface="Arial"/>
                <a:sym typeface="Arial"/>
              </a:rPr>
              <a:t> 2025</a:t>
            </a:r>
            <a:endParaRPr sz="4200" b="0" i="1" u="none" strike="noStrike" cap="none">
              <a:solidFill>
                <a:srgbClr val="3F3F3F"/>
              </a:solidFill>
              <a:latin typeface="Arial"/>
              <a:ea typeface="Arial"/>
              <a:cs typeface="Arial"/>
              <a:sym typeface="Arial"/>
            </a:endParaRPr>
          </a:p>
        </p:txBody>
      </p:sp>
      <p:pic>
        <p:nvPicPr>
          <p:cNvPr id="82" name="Google Shape;82;p1"/>
          <p:cNvPicPr preferRelativeResize="0"/>
          <p:nvPr/>
        </p:nvPicPr>
        <p:blipFill rotWithShape="1">
          <a:blip r:embed="rId5">
            <a:alphaModFix/>
          </a:blip>
          <a:srcRect/>
          <a:stretch/>
        </p:blipFill>
        <p:spPr>
          <a:xfrm>
            <a:off x="5344222" y="660262"/>
            <a:ext cx="1447800" cy="121781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grpSp>
        <p:nvGrpSpPr>
          <p:cNvPr id="2" name="logos">
            <a:extLst>
              <a:ext uri="{FF2B5EF4-FFF2-40B4-BE49-F238E27FC236}">
                <a16:creationId xmlns:a16="http://schemas.microsoft.com/office/drawing/2014/main" id="{61A41001-5B4B-C100-0540-35207714B803}"/>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BF694130-5500-4923-E8BF-0AE97FD37B80}"/>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CC9D6F3D-930E-3827-5530-6B404C429684}"/>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94BC98D8-6558-8944-1588-2E881D0C0CA8}"/>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78" name="Google Shape;178;g36b32c63cc5_1_8"/>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 </a:t>
            </a:r>
            <a:r>
              <a:rPr lang="de-DE" sz="2400">
                <a:solidFill>
                  <a:schemeClr val="dk1"/>
                </a:solidFill>
              </a:rPr>
              <a:t>Issues for the committee</a:t>
            </a:r>
            <a:endParaRPr sz="2400" i="1"/>
          </a:p>
        </p:txBody>
      </p:sp>
      <p:cxnSp>
        <p:nvCxnSpPr>
          <p:cNvPr id="179" name="Google Shape;179;g36b32c63cc5_1_8"/>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80" name="Google Shape;180;g36b32c63cc5_1_8"/>
          <p:cNvSpPr txBox="1"/>
          <p:nvPr/>
        </p:nvSpPr>
        <p:spPr>
          <a:xfrm>
            <a:off x="605825" y="1392760"/>
            <a:ext cx="10859100" cy="3849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None/>
            </a:pPr>
            <a:endParaRPr sz="1900"/>
          </a:p>
        </p:txBody>
      </p:sp>
      <p:sp>
        <p:nvSpPr>
          <p:cNvPr id="181" name="Google Shape;181;g36b32c63cc5_1_8"/>
          <p:cNvSpPr txBox="1"/>
          <p:nvPr/>
        </p:nvSpPr>
        <p:spPr>
          <a:xfrm>
            <a:off x="605825" y="1128650"/>
            <a:ext cx="10859100" cy="4678500"/>
          </a:xfrm>
          <a:prstGeom prst="rect">
            <a:avLst/>
          </a:prstGeom>
          <a:noFill/>
          <a:ln>
            <a:noFill/>
          </a:ln>
        </p:spPr>
        <p:txBody>
          <a:bodyPr spcFirstLastPara="1" wrap="square" lIns="91425" tIns="45700" rIns="91425" bIns="45700" anchor="t" anchorCtr="0">
            <a:spAutoFit/>
          </a:bodyPr>
          <a:lstStyle/>
          <a:p>
            <a:pPr marL="457200" marR="0" lvl="0" indent="-342900" algn="l" rtl="0">
              <a:lnSpc>
                <a:spcPct val="115000"/>
              </a:lnSpc>
              <a:spcBef>
                <a:spcPts val="0"/>
              </a:spcBef>
              <a:spcAft>
                <a:spcPts val="0"/>
              </a:spcAft>
              <a:buClr>
                <a:schemeClr val="dk1"/>
              </a:buClr>
              <a:buSzPts val="1800"/>
              <a:buChar char="●"/>
            </a:pPr>
            <a:r>
              <a:rPr lang="de-DE" sz="2500">
                <a:solidFill>
                  <a:schemeClr val="dk1"/>
                </a:solidFill>
              </a:rPr>
              <a:t>The Issues Note concludes by inviting the Committee to consider certain questions.</a:t>
            </a:r>
            <a:endParaRPr sz="1200">
              <a:solidFill>
                <a:schemeClr val="dk1"/>
              </a:solidFill>
              <a:latin typeface="Times New Roman"/>
              <a:ea typeface="Times New Roman"/>
              <a:cs typeface="Times New Roman"/>
              <a:sym typeface="Times New Roman"/>
            </a:endParaRPr>
          </a:p>
          <a:p>
            <a:pPr marL="457200" marR="0" lvl="0" indent="-342900" algn="l" rtl="0">
              <a:lnSpc>
                <a:spcPct val="115000"/>
              </a:lnSpc>
              <a:spcBef>
                <a:spcPts val="0"/>
              </a:spcBef>
              <a:spcAft>
                <a:spcPts val="0"/>
              </a:spcAft>
              <a:buClr>
                <a:schemeClr val="dk1"/>
              </a:buClr>
              <a:buSzPts val="1800"/>
              <a:buChar char="●"/>
            </a:pPr>
            <a:r>
              <a:rPr lang="de-DE" sz="2500">
                <a:solidFill>
                  <a:schemeClr val="dk1"/>
                </a:solidFill>
              </a:rPr>
              <a:t>Stakeholders may give views on those questions, but also invited to provide comments on the entire document. </a:t>
            </a:r>
            <a:endParaRPr sz="2500">
              <a:solidFill>
                <a:schemeClr val="dk1"/>
              </a:solidFill>
            </a:endParaRPr>
          </a:p>
          <a:p>
            <a:pPr marL="457200" lvl="0" indent="-342900" algn="l" rtl="0">
              <a:lnSpc>
                <a:spcPct val="115000"/>
              </a:lnSpc>
              <a:spcBef>
                <a:spcPts val="0"/>
              </a:spcBef>
              <a:spcAft>
                <a:spcPts val="0"/>
              </a:spcAft>
              <a:buClr>
                <a:schemeClr val="dk1"/>
              </a:buClr>
              <a:buSzPts val="1800"/>
              <a:buChar char="●"/>
            </a:pPr>
            <a:r>
              <a:rPr lang="de-DE" sz="2500">
                <a:solidFill>
                  <a:schemeClr val="dk1"/>
                </a:solidFill>
              </a:rPr>
              <a:t>Following the August discussions, Workstream II will continue discussion on scoping, with guidance provided by the August 2025 sessions.</a:t>
            </a:r>
            <a:endParaRPr sz="2500">
              <a:solidFill>
                <a:schemeClr val="dk1"/>
              </a:solidFill>
            </a:endParaRPr>
          </a:p>
          <a:p>
            <a:pPr marL="0" marR="0" lvl="0" indent="0" algn="l" rtl="0">
              <a:lnSpc>
                <a:spcPct val="115000"/>
              </a:lnSpc>
              <a:spcBef>
                <a:spcPts val="0"/>
              </a:spcBef>
              <a:spcAft>
                <a:spcPts val="0"/>
              </a:spcAft>
              <a:buNone/>
            </a:pPr>
            <a:endParaRPr sz="2500">
              <a:solidFill>
                <a:schemeClr val="dk1"/>
              </a:solidFill>
            </a:endParaRPr>
          </a:p>
          <a:p>
            <a:pPr marL="0" lvl="0" indent="0" algn="just" rtl="0">
              <a:lnSpc>
                <a:spcPct val="116727"/>
              </a:lnSpc>
              <a:spcBef>
                <a:spcPts val="0"/>
              </a:spcBef>
              <a:spcAft>
                <a:spcPts val="0"/>
              </a:spcAft>
              <a:buNone/>
            </a:pPr>
            <a:endParaRPr sz="2500">
              <a:solidFill>
                <a:schemeClr val="dk1"/>
              </a:solidFill>
            </a:endParaRPr>
          </a:p>
          <a:p>
            <a:pPr marL="0" lvl="0" indent="0" algn="just" rtl="0">
              <a:lnSpc>
                <a:spcPct val="116727"/>
              </a:lnSpc>
              <a:spcBef>
                <a:spcPts val="800"/>
              </a:spcBef>
              <a:spcAft>
                <a:spcPts val="0"/>
              </a:spcAft>
              <a:buNone/>
            </a:pPr>
            <a:endParaRPr sz="2500">
              <a:solidFill>
                <a:schemeClr val="dk1"/>
              </a:solidFill>
            </a:endParaRPr>
          </a:p>
          <a:p>
            <a:pPr marL="0" lvl="0" indent="0" algn="just" rtl="0">
              <a:lnSpc>
                <a:spcPct val="116727"/>
              </a:lnSpc>
              <a:spcBef>
                <a:spcPts val="800"/>
              </a:spcBef>
              <a:spcAft>
                <a:spcPts val="800"/>
              </a:spcAft>
              <a:buNone/>
            </a:pPr>
            <a:endParaRPr sz="2500">
              <a:solidFill>
                <a:schemeClr val="dk1"/>
              </a:solidFill>
            </a:endParaRPr>
          </a:p>
        </p:txBody>
      </p:sp>
      <p:sp>
        <p:nvSpPr>
          <p:cNvPr id="182" name="Google Shape;182;g36b32c63cc5_1_8"/>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grpSp>
        <p:nvGrpSpPr>
          <p:cNvPr id="2" name="logos">
            <a:extLst>
              <a:ext uri="{FF2B5EF4-FFF2-40B4-BE49-F238E27FC236}">
                <a16:creationId xmlns:a16="http://schemas.microsoft.com/office/drawing/2014/main" id="{0379F6D7-8815-D161-50BE-0B7FB30B8113}"/>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DD3E7058-90BA-7D01-1691-6A585D41F959}"/>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EF1B450F-2633-657B-057C-65686B78F274}"/>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6134B6B6-887F-3A95-CE48-5AFB42E92861}"/>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87" name="Google Shape;187;g36b32c63cc5_1_16"/>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 </a:t>
            </a:r>
            <a:r>
              <a:rPr lang="de-DE" sz="2400">
                <a:solidFill>
                  <a:schemeClr val="dk1"/>
                </a:solidFill>
              </a:rPr>
              <a:t>Guidance for stakeholders </a:t>
            </a:r>
            <a:endParaRPr sz="2500">
              <a:solidFill>
                <a:schemeClr val="dk1"/>
              </a:solidFill>
            </a:endParaRPr>
          </a:p>
        </p:txBody>
      </p:sp>
      <p:cxnSp>
        <p:nvCxnSpPr>
          <p:cNvPr id="188" name="Google Shape;188;g36b32c63cc5_1_16"/>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89" name="Google Shape;189;g36b32c63cc5_1_16"/>
          <p:cNvSpPr txBox="1"/>
          <p:nvPr/>
        </p:nvSpPr>
        <p:spPr>
          <a:xfrm>
            <a:off x="605825" y="1392760"/>
            <a:ext cx="10859100" cy="3849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None/>
            </a:pPr>
            <a:endParaRPr sz="1900"/>
          </a:p>
        </p:txBody>
      </p:sp>
      <p:sp>
        <p:nvSpPr>
          <p:cNvPr id="190" name="Google Shape;190;g36b32c63cc5_1_16"/>
          <p:cNvSpPr txBox="1"/>
          <p:nvPr/>
        </p:nvSpPr>
        <p:spPr>
          <a:xfrm>
            <a:off x="605825" y="1240321"/>
            <a:ext cx="10859100" cy="3574800"/>
          </a:xfrm>
          <a:prstGeom prst="rect">
            <a:avLst/>
          </a:prstGeom>
          <a:noFill/>
          <a:ln>
            <a:noFill/>
          </a:ln>
        </p:spPr>
        <p:txBody>
          <a:bodyPr spcFirstLastPara="1" wrap="square" lIns="91425" tIns="45700" rIns="91425" bIns="45700" anchor="t" anchorCtr="0">
            <a:spAutoFit/>
          </a:bodyPr>
          <a:lstStyle/>
          <a:p>
            <a:pPr marL="457200" marR="0" lvl="0" indent="-342900" algn="l" rtl="0">
              <a:lnSpc>
                <a:spcPct val="115000"/>
              </a:lnSpc>
              <a:spcBef>
                <a:spcPts val="0"/>
              </a:spcBef>
              <a:spcAft>
                <a:spcPts val="0"/>
              </a:spcAft>
              <a:buClr>
                <a:schemeClr val="dk1"/>
              </a:buClr>
              <a:buSzPts val="1800"/>
              <a:buChar char="●"/>
            </a:pPr>
            <a:r>
              <a:rPr lang="de-DE" sz="2500">
                <a:solidFill>
                  <a:schemeClr val="dk1"/>
                </a:solidFill>
              </a:rPr>
              <a:t>The submission window for inputs is until Friday, 11 July 2025 at 5:00 p.m. (NY time)</a:t>
            </a:r>
            <a:endParaRPr sz="2500">
              <a:solidFill>
                <a:schemeClr val="dk1"/>
              </a:solidFill>
            </a:endParaRPr>
          </a:p>
          <a:p>
            <a:pPr marL="457200" lvl="0" indent="-342900" algn="l" rtl="0">
              <a:lnSpc>
                <a:spcPct val="115000"/>
              </a:lnSpc>
              <a:spcBef>
                <a:spcPts val="0"/>
              </a:spcBef>
              <a:spcAft>
                <a:spcPts val="0"/>
              </a:spcAft>
              <a:buClr>
                <a:schemeClr val="dk1"/>
              </a:buClr>
              <a:buSzPts val="1800"/>
              <a:buChar char="●"/>
            </a:pPr>
            <a:r>
              <a:rPr lang="de-DE" sz="2500">
                <a:solidFill>
                  <a:schemeClr val="dk1"/>
                </a:solidFill>
              </a:rPr>
              <a:t>Word limit per issues note:</a:t>
            </a:r>
            <a:endParaRPr sz="2500">
              <a:solidFill>
                <a:schemeClr val="dk1"/>
              </a:solidFill>
            </a:endParaRPr>
          </a:p>
          <a:p>
            <a:pPr marL="914400" lvl="1" indent="-387350" algn="l" rtl="0">
              <a:lnSpc>
                <a:spcPct val="115000"/>
              </a:lnSpc>
              <a:spcBef>
                <a:spcPts val="0"/>
              </a:spcBef>
              <a:spcAft>
                <a:spcPts val="0"/>
              </a:spcAft>
              <a:buClr>
                <a:schemeClr val="dk1"/>
              </a:buClr>
              <a:buSzPts val="2500"/>
              <a:buChar char="○"/>
            </a:pPr>
            <a:r>
              <a:rPr lang="de-DE" sz="2500">
                <a:solidFill>
                  <a:schemeClr val="dk1"/>
                </a:solidFill>
              </a:rPr>
              <a:t>Up to 2000 words including footnotes.</a:t>
            </a:r>
            <a:endParaRPr sz="2500">
              <a:solidFill>
                <a:schemeClr val="dk1"/>
              </a:solidFill>
            </a:endParaRPr>
          </a:p>
          <a:p>
            <a:pPr marL="914400" lvl="1" indent="-387350" algn="l" rtl="0">
              <a:lnSpc>
                <a:spcPct val="115000"/>
              </a:lnSpc>
              <a:spcBef>
                <a:spcPts val="0"/>
              </a:spcBef>
              <a:spcAft>
                <a:spcPts val="0"/>
              </a:spcAft>
              <a:buClr>
                <a:schemeClr val="dk1"/>
              </a:buClr>
              <a:buSzPts val="2500"/>
              <a:buChar char="○"/>
            </a:pPr>
            <a:r>
              <a:rPr lang="de-DE" sz="2500">
                <a:solidFill>
                  <a:schemeClr val="dk1"/>
                </a:solidFill>
              </a:rPr>
              <a:t>Must include an abstract of up to 250 words on the first page which does not count towards the limit.</a:t>
            </a:r>
            <a:endParaRPr sz="2500">
              <a:solidFill>
                <a:schemeClr val="dk1"/>
              </a:solidFill>
            </a:endParaRPr>
          </a:p>
          <a:p>
            <a:pPr marL="457200" lvl="0" indent="0" algn="l" rtl="0">
              <a:lnSpc>
                <a:spcPct val="115000"/>
              </a:lnSpc>
              <a:spcBef>
                <a:spcPts val="0"/>
              </a:spcBef>
              <a:spcAft>
                <a:spcPts val="0"/>
              </a:spcAft>
              <a:buNone/>
            </a:pPr>
            <a:endParaRPr sz="2500">
              <a:solidFill>
                <a:schemeClr val="dk1"/>
              </a:solidFill>
            </a:endParaRPr>
          </a:p>
          <a:p>
            <a:pPr marL="0" lvl="0" indent="0" algn="l" rtl="0">
              <a:lnSpc>
                <a:spcPct val="115000"/>
              </a:lnSpc>
              <a:spcBef>
                <a:spcPts val="0"/>
              </a:spcBef>
              <a:spcAft>
                <a:spcPts val="0"/>
              </a:spcAft>
              <a:buNone/>
            </a:pPr>
            <a:endParaRPr sz="2500">
              <a:solidFill>
                <a:schemeClr val="dk1"/>
              </a:solidFill>
            </a:endParaRPr>
          </a:p>
        </p:txBody>
      </p:sp>
      <p:sp>
        <p:nvSpPr>
          <p:cNvPr id="191" name="Google Shape;191;g36b32c63cc5_1_16"/>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grpSp>
        <p:nvGrpSpPr>
          <p:cNvPr id="2" name="logos">
            <a:extLst>
              <a:ext uri="{FF2B5EF4-FFF2-40B4-BE49-F238E27FC236}">
                <a16:creationId xmlns:a16="http://schemas.microsoft.com/office/drawing/2014/main" id="{52241655-ED1B-6D38-4DE0-90730FDA85CE}"/>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4715CE2F-A802-15E9-6ED2-1451BF89C143}"/>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F9E2280B-14E5-6CF6-A28A-2E422A16295C}"/>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EED2098A-9D5A-9BC2-3090-29EAC81B57A6}"/>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98" name="Google Shape;198;p24"/>
          <p:cNvSpPr txBox="1">
            <a:spLocks noGrp="1"/>
          </p:cNvSpPr>
          <p:nvPr>
            <p:ph type="ctrTitle" idx="4294967295"/>
          </p:nvPr>
        </p:nvSpPr>
        <p:spPr>
          <a:xfrm>
            <a:off x="1524000" y="2060617"/>
            <a:ext cx="9144000" cy="2237385"/>
          </a:xfrm>
          <a:prstGeom prst="rect">
            <a:avLst/>
          </a:prstGeom>
          <a:noFill/>
          <a:ln>
            <a:noFill/>
          </a:ln>
        </p:spPr>
        <p:txBody>
          <a:bodyPr spcFirstLastPara="1" wrap="square" lIns="91425" tIns="45700" rIns="91425" bIns="45700" anchor="t" anchorCtr="0">
            <a:noAutofit/>
          </a:bodyPr>
          <a:lstStyle/>
          <a:p>
            <a:pPr marL="0" marR="0" lvl="0" indent="0" algn="ctr" rtl="0">
              <a:lnSpc>
                <a:spcPct val="95000"/>
              </a:lnSpc>
              <a:spcBef>
                <a:spcPts val="0"/>
              </a:spcBef>
              <a:spcAft>
                <a:spcPts val="0"/>
              </a:spcAft>
              <a:buNone/>
            </a:pPr>
            <a:br>
              <a:rPr lang="de-DE" sz="3600" b="1" i="0" u="none" strike="noStrike" cap="none">
                <a:solidFill>
                  <a:schemeClr val="dk1"/>
                </a:solidFill>
                <a:latin typeface="Arial"/>
                <a:ea typeface="Arial"/>
                <a:cs typeface="Arial"/>
                <a:sym typeface="Arial"/>
              </a:rPr>
            </a:br>
            <a:br>
              <a:rPr lang="de-DE" sz="3600" b="1" i="0" u="none" strike="noStrike" cap="none">
                <a:solidFill>
                  <a:schemeClr val="dk1"/>
                </a:solidFill>
                <a:latin typeface="Arial"/>
                <a:ea typeface="Arial"/>
                <a:cs typeface="Arial"/>
                <a:sym typeface="Arial"/>
              </a:rPr>
            </a:br>
            <a:r>
              <a:rPr lang="de-DE" sz="3600" b="1" i="0" u="none" strike="noStrike" cap="none">
                <a:solidFill>
                  <a:schemeClr val="dk1"/>
                </a:solidFill>
                <a:latin typeface="Arial"/>
                <a:ea typeface="Arial"/>
                <a:cs typeface="Arial"/>
                <a:sym typeface="Arial"/>
              </a:rPr>
              <a:t>Thank you!</a:t>
            </a:r>
            <a:br>
              <a:rPr lang="de-DE" sz="3600" b="1" i="1" u="none" strike="noStrike" cap="none">
                <a:solidFill>
                  <a:srgbClr val="3F3F3F"/>
                </a:solidFill>
                <a:highlight>
                  <a:srgbClr val="FFFF00"/>
                </a:highlight>
                <a:latin typeface="Arial"/>
                <a:ea typeface="Arial"/>
                <a:cs typeface="Arial"/>
                <a:sym typeface="Arial"/>
              </a:rPr>
            </a:br>
            <a:br>
              <a:rPr lang="de-DE" sz="2400" b="1" i="1" u="none" strike="noStrike" cap="none">
                <a:solidFill>
                  <a:srgbClr val="3F3F3F"/>
                </a:solidFill>
                <a:latin typeface="Arial"/>
                <a:ea typeface="Arial"/>
                <a:cs typeface="Arial"/>
                <a:sym typeface="Arial"/>
              </a:rPr>
            </a:br>
            <a:endParaRPr sz="4200" b="0" i="1" u="none" strike="noStrike" cap="none">
              <a:solidFill>
                <a:srgbClr val="3F3F3F"/>
              </a:solidFill>
              <a:latin typeface="Arial"/>
              <a:ea typeface="Arial"/>
              <a:cs typeface="Arial"/>
              <a:sym typeface="Arial"/>
            </a:endParaRPr>
          </a:p>
        </p:txBody>
      </p:sp>
      <p:pic>
        <p:nvPicPr>
          <p:cNvPr id="199" name="Google Shape;199;p24"/>
          <p:cNvPicPr preferRelativeResize="0"/>
          <p:nvPr/>
        </p:nvPicPr>
        <p:blipFill rotWithShape="1">
          <a:blip r:embed="rId5">
            <a:alphaModFix/>
          </a:blip>
          <a:srcRect/>
          <a:stretch/>
        </p:blipFill>
        <p:spPr>
          <a:xfrm>
            <a:off x="5344222" y="660262"/>
            <a:ext cx="1447800" cy="121781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grpSp>
        <p:nvGrpSpPr>
          <p:cNvPr id="2" name="logos">
            <a:extLst>
              <a:ext uri="{FF2B5EF4-FFF2-40B4-BE49-F238E27FC236}">
                <a16:creationId xmlns:a16="http://schemas.microsoft.com/office/drawing/2014/main" id="{FDE72EB2-180B-9357-9976-677C4DE3899D}"/>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797CD573-721B-7715-1ED6-8FD46B478351}"/>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841A2648-6236-B593-9A60-326686E23E1C}"/>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C5BC12B0-2C98-25C8-7128-C6279A08945F}"/>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87" name="Google Shape;87;p2"/>
          <p:cNvSpPr txBox="1"/>
          <p:nvPr/>
        </p:nvSpPr>
        <p:spPr>
          <a:xfrm>
            <a:off x="492177" y="330200"/>
            <a:ext cx="10972800" cy="5460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Agenda of the meeting</a:t>
            </a:r>
            <a:endParaRPr/>
          </a:p>
        </p:txBody>
      </p:sp>
      <p:cxnSp>
        <p:nvCxnSpPr>
          <p:cNvPr id="88" name="Google Shape;88;p2"/>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89" name="Google Shape;89;p2"/>
          <p:cNvSpPr txBox="1"/>
          <p:nvPr/>
        </p:nvSpPr>
        <p:spPr>
          <a:xfrm>
            <a:off x="492177" y="409477"/>
            <a:ext cx="10972800" cy="48138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None/>
            </a:pPr>
            <a:endParaRPr sz="2500">
              <a:solidFill>
                <a:srgbClr val="212121"/>
              </a:solidFill>
              <a:highlight>
                <a:srgbClr val="FFFFFF"/>
              </a:highlight>
            </a:endParaRPr>
          </a:p>
          <a:p>
            <a:pPr marL="0" lvl="0" indent="0" algn="l" rtl="0">
              <a:lnSpc>
                <a:spcPct val="115000"/>
              </a:lnSpc>
              <a:spcBef>
                <a:spcPts val="0"/>
              </a:spcBef>
              <a:spcAft>
                <a:spcPts val="0"/>
              </a:spcAft>
              <a:buNone/>
            </a:pPr>
            <a:endParaRPr sz="2500">
              <a:solidFill>
                <a:srgbClr val="212121"/>
              </a:solidFill>
              <a:highlight>
                <a:srgbClr val="FFFFFF"/>
              </a:highlight>
            </a:endParaRPr>
          </a:p>
          <a:p>
            <a:pPr marL="457200" marR="0" lvl="0" indent="-387350" algn="l" rtl="0">
              <a:lnSpc>
                <a:spcPct val="115000"/>
              </a:lnSpc>
              <a:spcBef>
                <a:spcPts val="0"/>
              </a:spcBef>
              <a:spcAft>
                <a:spcPts val="0"/>
              </a:spcAft>
              <a:buSzPts val="2500"/>
              <a:buAutoNum type="arabicPeriod"/>
            </a:pPr>
            <a:r>
              <a:rPr lang="de-DE" sz="2500">
                <a:solidFill>
                  <a:srgbClr val="212121"/>
                </a:solidFill>
                <a:highlight>
                  <a:srgbClr val="FFFFFF"/>
                </a:highlight>
              </a:rPr>
              <a:t>Introduction by Mr. Ramy M.Youssef, Chair of the Intergovernmental Negotiating Committee on the UN Framework Convention on International Tax Cooperation</a:t>
            </a:r>
            <a:endParaRPr sz="2500">
              <a:solidFill>
                <a:srgbClr val="212121"/>
              </a:solidFill>
              <a:highlight>
                <a:srgbClr val="FFFFFF"/>
              </a:highlight>
            </a:endParaRPr>
          </a:p>
          <a:p>
            <a:pPr marL="457200" marR="0" lvl="0" indent="-387350" algn="l" rtl="0">
              <a:lnSpc>
                <a:spcPct val="115000"/>
              </a:lnSpc>
              <a:spcBef>
                <a:spcPts val="0"/>
              </a:spcBef>
              <a:spcAft>
                <a:spcPts val="0"/>
              </a:spcAft>
              <a:buSzPts val="2500"/>
              <a:buAutoNum type="arabicPeriod"/>
            </a:pPr>
            <a:r>
              <a:rPr lang="de-DE" sz="2500">
                <a:solidFill>
                  <a:srgbClr val="212121"/>
                </a:solidFill>
                <a:highlight>
                  <a:srgbClr val="FFFFFF"/>
                </a:highlight>
              </a:rPr>
              <a:t>Presentation of the Issues Notes by Ms. Liselott Kana of Chile, Co-Lead of Workstream II</a:t>
            </a:r>
            <a:endParaRPr sz="2500">
              <a:solidFill>
                <a:srgbClr val="212121"/>
              </a:solidFill>
              <a:highlight>
                <a:srgbClr val="FFFFFF"/>
              </a:highlight>
            </a:endParaRPr>
          </a:p>
          <a:p>
            <a:pPr marL="457200" marR="0" lvl="0" indent="-387350" algn="l" rtl="0">
              <a:lnSpc>
                <a:spcPct val="115000"/>
              </a:lnSpc>
              <a:spcBef>
                <a:spcPts val="0"/>
              </a:spcBef>
              <a:spcAft>
                <a:spcPts val="0"/>
              </a:spcAft>
              <a:buSzPts val="2500"/>
              <a:buAutoNum type="arabicPeriod"/>
            </a:pPr>
            <a:r>
              <a:rPr lang="de-DE" sz="2500">
                <a:solidFill>
                  <a:srgbClr val="212121"/>
                </a:solidFill>
                <a:highlight>
                  <a:srgbClr val="FFFFFF"/>
                </a:highlight>
              </a:rPr>
              <a:t>Questions and answers session</a:t>
            </a:r>
            <a:endParaRPr sz="2500">
              <a:solidFill>
                <a:srgbClr val="212121"/>
              </a:solidFill>
              <a:highlight>
                <a:srgbClr val="FFFFFF"/>
              </a:highlight>
            </a:endParaRPr>
          </a:p>
          <a:p>
            <a:pPr marL="0" lvl="0" indent="0" algn="l" rtl="0">
              <a:lnSpc>
                <a:spcPct val="115000"/>
              </a:lnSpc>
              <a:spcBef>
                <a:spcPts val="0"/>
              </a:spcBef>
              <a:spcAft>
                <a:spcPts val="0"/>
              </a:spcAft>
              <a:buNone/>
            </a:pPr>
            <a:endParaRPr sz="2500">
              <a:solidFill>
                <a:srgbClr val="212121"/>
              </a:solidFill>
              <a:highlight>
                <a:srgbClr val="FFFFFF"/>
              </a:highlight>
            </a:endParaRPr>
          </a:p>
          <a:p>
            <a:pPr marL="0" marR="0" lvl="0" indent="0" algn="l" rtl="0">
              <a:lnSpc>
                <a:spcPct val="100000"/>
              </a:lnSpc>
              <a:spcBef>
                <a:spcPts val="0"/>
              </a:spcBef>
              <a:spcAft>
                <a:spcPts val="0"/>
              </a:spcAft>
              <a:buNone/>
            </a:pPr>
            <a:endParaRPr sz="2400"/>
          </a:p>
          <a:p>
            <a:pPr marL="457200" marR="0" lvl="0" indent="0" algn="l" rtl="0">
              <a:lnSpc>
                <a:spcPct val="100000"/>
              </a:lnSpc>
              <a:spcBef>
                <a:spcPts val="0"/>
              </a:spcBef>
              <a:spcAft>
                <a:spcPts val="0"/>
              </a:spcAft>
              <a:buNone/>
            </a:pP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grpSp>
        <p:nvGrpSpPr>
          <p:cNvPr id="2" name="logos">
            <a:extLst>
              <a:ext uri="{FF2B5EF4-FFF2-40B4-BE49-F238E27FC236}">
                <a16:creationId xmlns:a16="http://schemas.microsoft.com/office/drawing/2014/main" id="{6EEBE383-CB11-1EA2-4E74-A18D1D8EC8C8}"/>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2A088F7C-6534-C75C-61AE-277BDF49D193}"/>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32294439-472B-3C22-A9E2-449DF9F611CA}"/>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437463E3-A58A-A29F-6331-CE14C33D148B}"/>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94" name="Google Shape;94;g36b32c63cc5_1_67"/>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Introduction by INC Chair</a:t>
            </a:r>
            <a:endParaRPr sz="2400" i="1"/>
          </a:p>
        </p:txBody>
      </p:sp>
      <p:cxnSp>
        <p:nvCxnSpPr>
          <p:cNvPr id="95" name="Google Shape;95;g36b32c63cc5_1_67"/>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96" name="Google Shape;96;g36b32c63cc5_1_67"/>
          <p:cNvSpPr txBox="1"/>
          <p:nvPr/>
        </p:nvSpPr>
        <p:spPr>
          <a:xfrm>
            <a:off x="492175" y="1128650"/>
            <a:ext cx="10972800" cy="4813800"/>
          </a:xfrm>
          <a:prstGeom prst="rect">
            <a:avLst/>
          </a:prstGeom>
          <a:noFill/>
          <a:ln>
            <a:noFill/>
          </a:ln>
        </p:spPr>
        <p:txBody>
          <a:bodyPr spcFirstLastPara="1" wrap="square" lIns="91425" tIns="45700" rIns="91425" bIns="45700" anchor="t" anchorCtr="0">
            <a:spAutoFit/>
          </a:bodyPr>
          <a:lstStyle/>
          <a:p>
            <a:pPr marL="457200" lvl="0" indent="-342900" algn="l" rtl="0">
              <a:lnSpc>
                <a:spcPct val="115000"/>
              </a:lnSpc>
              <a:spcBef>
                <a:spcPts val="0"/>
              </a:spcBef>
              <a:spcAft>
                <a:spcPts val="0"/>
              </a:spcAft>
              <a:buClr>
                <a:srgbClr val="212121"/>
              </a:buClr>
              <a:buSzPts val="1800"/>
              <a:buChar char="●"/>
            </a:pPr>
            <a:r>
              <a:rPr lang="de-DE" sz="2500">
                <a:solidFill>
                  <a:srgbClr val="212121"/>
                </a:solidFill>
                <a:highlight>
                  <a:srgbClr val="FFFFFF"/>
                </a:highlight>
              </a:rPr>
              <a:t>The informal intersessional work has been divided into three workstreams, corresponding to each legal instrument to be developed.</a:t>
            </a:r>
            <a:endParaRPr sz="2500">
              <a:solidFill>
                <a:srgbClr val="212121"/>
              </a:solidFill>
              <a:highlight>
                <a:srgbClr val="FFFFFF"/>
              </a:highlight>
            </a:endParaRPr>
          </a:p>
          <a:p>
            <a:pPr marL="457200" lvl="0" indent="-342900" algn="l" rtl="0">
              <a:lnSpc>
                <a:spcPct val="115000"/>
              </a:lnSpc>
              <a:spcBef>
                <a:spcPts val="0"/>
              </a:spcBef>
              <a:spcAft>
                <a:spcPts val="0"/>
              </a:spcAft>
              <a:buClr>
                <a:srgbClr val="212121"/>
              </a:buClr>
              <a:buSzPts val="1800"/>
              <a:buChar char="●"/>
            </a:pPr>
            <a:r>
              <a:rPr lang="de-DE" sz="2500">
                <a:solidFill>
                  <a:srgbClr val="212121"/>
                </a:solidFill>
                <a:highlight>
                  <a:srgbClr val="FFFFFF"/>
                </a:highlight>
              </a:rPr>
              <a:t>The work under each workstream is guided by Co-Leads. Workstream II, guided by Ms. Liselott Kana from Chile.</a:t>
            </a:r>
            <a:endParaRPr sz="2500">
              <a:solidFill>
                <a:srgbClr val="212121"/>
              </a:solidFill>
              <a:highlight>
                <a:srgbClr val="FFFFFF"/>
              </a:highlight>
            </a:endParaRPr>
          </a:p>
          <a:p>
            <a:pPr marL="457200" lvl="0" indent="-342900" algn="l" rtl="0">
              <a:lnSpc>
                <a:spcPct val="115000"/>
              </a:lnSpc>
              <a:spcBef>
                <a:spcPts val="0"/>
              </a:spcBef>
              <a:spcAft>
                <a:spcPts val="0"/>
              </a:spcAft>
              <a:buClr>
                <a:srgbClr val="212121"/>
              </a:buClr>
              <a:buSzPts val="1800"/>
              <a:buChar char="●"/>
            </a:pPr>
            <a:r>
              <a:rPr lang="de-DE" sz="2500">
                <a:solidFill>
                  <a:srgbClr val="212121"/>
                </a:solidFill>
                <a:highlight>
                  <a:srgbClr val="FFFFFF"/>
                </a:highlight>
              </a:rPr>
              <a:t>Workstream II is responsible for developing an early protocol on “Taxation of income derived from the provision of cross-border services in an increasingly digitalized and globalized economy”</a:t>
            </a:r>
            <a:endParaRPr sz="2500">
              <a:solidFill>
                <a:srgbClr val="212121"/>
              </a:solidFill>
              <a:highlight>
                <a:srgbClr val="FFFFFF"/>
              </a:highlight>
            </a:endParaRPr>
          </a:p>
          <a:p>
            <a:pPr marL="457200" lvl="0" indent="-342900" algn="l" rtl="0">
              <a:lnSpc>
                <a:spcPct val="115000"/>
              </a:lnSpc>
              <a:spcBef>
                <a:spcPts val="0"/>
              </a:spcBef>
              <a:spcAft>
                <a:spcPts val="0"/>
              </a:spcAft>
              <a:buClr>
                <a:srgbClr val="212121"/>
              </a:buClr>
              <a:buSzPts val="1800"/>
              <a:buChar char="●"/>
            </a:pPr>
            <a:r>
              <a:rPr lang="de-DE" sz="2500">
                <a:solidFill>
                  <a:srgbClr val="212121"/>
                </a:solidFill>
                <a:highlight>
                  <a:srgbClr val="FFFFFF"/>
                </a:highlight>
              </a:rPr>
              <a:t>The work is informed by the nature of the “framework / protocol approach”.</a:t>
            </a:r>
            <a:endParaRPr sz="2500">
              <a:solidFill>
                <a:srgbClr val="212121"/>
              </a:solidFill>
              <a:highlight>
                <a:srgbClr val="FFFFFF"/>
              </a:highlight>
            </a:endParaRPr>
          </a:p>
          <a:p>
            <a:pPr marL="0" marR="0" lvl="0" indent="0" algn="l" rtl="0">
              <a:lnSpc>
                <a:spcPct val="100000"/>
              </a:lnSpc>
              <a:spcBef>
                <a:spcPts val="0"/>
              </a:spcBef>
              <a:spcAft>
                <a:spcPts val="0"/>
              </a:spcAft>
              <a:buNone/>
            </a:pPr>
            <a:endParaRPr sz="2400"/>
          </a:p>
          <a:p>
            <a:pPr marL="457200" marR="0" lvl="0" indent="0" algn="l" rtl="0">
              <a:lnSpc>
                <a:spcPct val="100000"/>
              </a:lnSpc>
              <a:spcBef>
                <a:spcPts val="0"/>
              </a:spcBef>
              <a:spcAft>
                <a:spcPts val="0"/>
              </a:spcAft>
              <a:buNone/>
            </a:pP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pSp>
        <p:nvGrpSpPr>
          <p:cNvPr id="2" name="logos">
            <a:extLst>
              <a:ext uri="{FF2B5EF4-FFF2-40B4-BE49-F238E27FC236}">
                <a16:creationId xmlns:a16="http://schemas.microsoft.com/office/drawing/2014/main" id="{4DAB0A91-1F30-05D2-AB52-7E1528BA43C8}"/>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2705C427-D947-1885-5E28-81DF4348981B}"/>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0AADA44F-9E21-2622-B451-FF76848570AF}"/>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D687A566-B5A8-AB74-7DEC-8D42C2568986}"/>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01" name="Google Shape;101;p4"/>
          <p:cNvSpPr txBox="1"/>
          <p:nvPr/>
        </p:nvSpPr>
        <p:spPr>
          <a:xfrm>
            <a:off x="492177" y="330200"/>
            <a:ext cx="10972800" cy="546099"/>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Background information</a:t>
            </a:r>
            <a:endParaRPr sz="2400" i="1"/>
          </a:p>
        </p:txBody>
      </p:sp>
      <p:cxnSp>
        <p:nvCxnSpPr>
          <p:cNvPr id="102" name="Google Shape;102;p4"/>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03" name="Google Shape;103;p4"/>
          <p:cNvSpPr txBox="1"/>
          <p:nvPr/>
        </p:nvSpPr>
        <p:spPr>
          <a:xfrm>
            <a:off x="605825" y="1128550"/>
            <a:ext cx="10859100" cy="43251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endParaRPr sz="25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marL="457200" lvl="0" indent="-342900" algn="l" rtl="0">
              <a:spcBef>
                <a:spcPts val="0"/>
              </a:spcBef>
              <a:spcAft>
                <a:spcPts val="0"/>
              </a:spcAft>
              <a:buClr>
                <a:schemeClr val="dk1"/>
              </a:buClr>
              <a:buSzPts val="1800"/>
              <a:buChar char="●"/>
            </a:pPr>
            <a:r>
              <a:rPr lang="de-DE" sz="25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Workstream II is responsible for developing proposals in respect of the protocol on cross-border taxation of services .</a:t>
            </a:r>
            <a:endParaRPr sz="25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marL="457200" lvl="0" indent="0" algn="l" rtl="0">
              <a:spcBef>
                <a:spcPts val="0"/>
              </a:spcBef>
              <a:spcAft>
                <a:spcPts val="0"/>
              </a:spcAft>
              <a:buNone/>
            </a:pPr>
            <a:endParaRPr sz="25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endParaRPr>
          </a:p>
          <a:p>
            <a:pPr marL="457200" lvl="0" indent="-342900" algn="l" rtl="0">
              <a:spcBef>
                <a:spcPts val="0"/>
              </a:spcBef>
              <a:spcAft>
                <a:spcPts val="0"/>
              </a:spcAft>
              <a:buClr>
                <a:schemeClr val="dk1"/>
              </a:buClr>
              <a:buSzPts val="1800"/>
              <a:buChar char="●"/>
            </a:pPr>
            <a:r>
              <a:rPr lang="de-DE" sz="2500">
                <a:solidFill>
                  <a:schemeClr val="dk1"/>
                </a:solidFill>
              </a:rPr>
              <a:t>The workstream is guided by Ms. Liselott Kana of Chile, Co-Lead of Workstream II</a:t>
            </a:r>
            <a:endParaRPr sz="2500">
              <a:solidFill>
                <a:schemeClr val="dk1"/>
              </a:solidFill>
            </a:endParaRPr>
          </a:p>
          <a:p>
            <a:pPr marL="0" marR="0" lvl="0" indent="0" algn="l" rtl="0">
              <a:lnSpc>
                <a:spcPct val="100000"/>
              </a:lnSpc>
              <a:spcBef>
                <a:spcPts val="0"/>
              </a:spcBef>
              <a:spcAft>
                <a:spcPts val="0"/>
              </a:spcAft>
              <a:buNone/>
            </a:pPr>
            <a:endParaRPr sz="2500">
              <a:solidFill>
                <a:schemeClr val="dk1"/>
              </a:solidFill>
            </a:endParaRPr>
          </a:p>
          <a:p>
            <a:pPr marL="457200" lvl="0" indent="-342900" algn="l" rtl="0">
              <a:spcBef>
                <a:spcPts val="0"/>
              </a:spcBef>
              <a:spcAft>
                <a:spcPts val="0"/>
              </a:spcAft>
              <a:buClr>
                <a:schemeClr val="dk1"/>
              </a:buClr>
              <a:buSzPts val="1800"/>
              <a:buChar char="●"/>
            </a:pPr>
            <a:r>
              <a:rPr lang="de-DE" sz="2500">
                <a:solidFill>
                  <a:schemeClr val="dk1"/>
                </a:solidFill>
              </a:rPr>
              <a:t>The Issues Note provides an initial basis for discussion on the scope and approach of Protocol 1 and is intended to support discussion during the August 2025 sessions.</a:t>
            </a:r>
            <a:endParaRPr sz="2500">
              <a:solidFill>
                <a:schemeClr val="dk1"/>
              </a:solidFill>
            </a:endParaRPr>
          </a:p>
          <a:p>
            <a:pPr marL="0" marR="0" lvl="0" indent="0" algn="l" rtl="0">
              <a:lnSpc>
                <a:spcPct val="100000"/>
              </a:lnSpc>
              <a:spcBef>
                <a:spcPts val="0"/>
              </a:spcBef>
              <a:spcAft>
                <a:spcPts val="0"/>
              </a:spcAft>
              <a:buNone/>
            </a:pP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grpSp>
        <p:nvGrpSpPr>
          <p:cNvPr id="2" name="logos">
            <a:extLst>
              <a:ext uri="{FF2B5EF4-FFF2-40B4-BE49-F238E27FC236}">
                <a16:creationId xmlns:a16="http://schemas.microsoft.com/office/drawing/2014/main" id="{81991641-E379-4DA7-7758-9D1C8F3D63FF}"/>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7BFD6013-E34D-AE1F-978F-E6EF1FF086E5}"/>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164DC404-F3D5-3F59-7E5F-A1BAD10146F7}"/>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50AB0720-22D9-2E31-7A63-E71943220978}"/>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08" name="Google Shape;108;g36ac778341d_0_84"/>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Workplan</a:t>
            </a:r>
            <a:endParaRPr sz="2400" i="1"/>
          </a:p>
        </p:txBody>
      </p:sp>
      <p:cxnSp>
        <p:nvCxnSpPr>
          <p:cNvPr id="109" name="Google Shape;109;g36ac778341d_0_84"/>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10" name="Google Shape;110;g36ac778341d_0_84"/>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a:t> </a:t>
            </a:r>
            <a:endParaRPr/>
          </a:p>
        </p:txBody>
      </p:sp>
      <p:grpSp>
        <p:nvGrpSpPr>
          <p:cNvPr id="111" name="Google Shape;111;g36ac778341d_0_84"/>
          <p:cNvGrpSpPr/>
          <p:nvPr/>
        </p:nvGrpSpPr>
        <p:grpSpPr>
          <a:xfrm>
            <a:off x="300241" y="1577696"/>
            <a:ext cx="11596568" cy="4430789"/>
            <a:chOff x="5773" y="37739"/>
            <a:chExt cx="11596568" cy="4430789"/>
          </a:xfrm>
        </p:grpSpPr>
        <p:sp>
          <p:nvSpPr>
            <p:cNvPr id="112" name="Google Shape;112;g36ac778341d_0_84"/>
            <p:cNvSpPr/>
            <p:nvPr/>
          </p:nvSpPr>
          <p:spPr>
            <a:xfrm>
              <a:off x="5773" y="148528"/>
              <a:ext cx="2625000" cy="648000"/>
            </a:xfrm>
            <a:prstGeom prst="roundRect">
              <a:avLst>
                <a:gd name="adj" fmla="val 10000"/>
              </a:avLst>
            </a:prstGeom>
            <a:solidFill>
              <a:srgbClr val="8AC6CC"/>
            </a:solidFill>
            <a:ln w="25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g36ac778341d_0_84"/>
            <p:cNvSpPr txBox="1"/>
            <p:nvPr/>
          </p:nvSpPr>
          <p:spPr>
            <a:xfrm>
              <a:off x="5773" y="148528"/>
              <a:ext cx="2625000" cy="432000"/>
            </a:xfrm>
            <a:prstGeom prst="rect">
              <a:avLst/>
            </a:prstGeom>
            <a:noFill/>
            <a:ln>
              <a:noFill/>
            </a:ln>
          </p:spPr>
          <p:txBody>
            <a:bodyPr spcFirstLastPara="1" wrap="square" lIns="106675" tIns="106675" rIns="106675" bIns="57150" anchor="t" anchorCtr="0">
              <a:noAutofit/>
            </a:bodyPr>
            <a:lstStyle/>
            <a:p>
              <a:pPr marL="0" marR="0" lvl="0" indent="0" algn="l" rtl="0">
                <a:lnSpc>
                  <a:spcPct val="90000"/>
                </a:lnSpc>
                <a:spcBef>
                  <a:spcPts val="0"/>
                </a:spcBef>
                <a:spcAft>
                  <a:spcPts val="0"/>
                </a:spcAft>
                <a:buClr>
                  <a:srgbClr val="FFFFFF"/>
                </a:buClr>
                <a:buSzPts val="1500"/>
                <a:buFont typeface="Arial"/>
                <a:buNone/>
              </a:pPr>
              <a:r>
                <a:rPr lang="de-DE" sz="1500" b="1" i="0" u="none" strike="noStrike" cap="none">
                  <a:solidFill>
                    <a:srgbClr val="FFFFFF"/>
                  </a:solidFill>
                  <a:latin typeface="Arial"/>
                  <a:ea typeface="Arial"/>
                  <a:cs typeface="Arial"/>
                  <a:sym typeface="Arial"/>
                </a:rPr>
                <a:t>Scoping Exercise </a:t>
              </a:r>
              <a:endParaRPr/>
            </a:p>
          </p:txBody>
        </p:sp>
        <p:sp>
          <p:nvSpPr>
            <p:cNvPr id="114" name="Google Shape;114;g36ac778341d_0_84"/>
            <p:cNvSpPr/>
            <p:nvPr/>
          </p:nvSpPr>
          <p:spPr>
            <a:xfrm>
              <a:off x="543447" y="580528"/>
              <a:ext cx="2625000" cy="3888000"/>
            </a:xfrm>
            <a:prstGeom prst="roundRect">
              <a:avLst>
                <a:gd name="adj" fmla="val 10000"/>
              </a:avLst>
            </a:prstGeom>
            <a:solidFill>
              <a:srgbClr val="BADDE1">
                <a:alpha val="89800"/>
              </a:srgbClr>
            </a:solidFill>
            <a:ln w="25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g36ac778341d_0_84"/>
            <p:cNvSpPr txBox="1"/>
            <p:nvPr/>
          </p:nvSpPr>
          <p:spPr>
            <a:xfrm>
              <a:off x="620334" y="657415"/>
              <a:ext cx="2471400" cy="3734100"/>
            </a:xfrm>
            <a:prstGeom prst="rect">
              <a:avLst/>
            </a:prstGeom>
            <a:noFill/>
            <a:ln>
              <a:noFill/>
            </a:ln>
          </p:spPr>
          <p:txBody>
            <a:bodyPr spcFirstLastPara="1" wrap="square" lIns="106675" tIns="106675" rIns="106675" bIns="106675" anchor="t" anchorCtr="0">
              <a:noAutofit/>
            </a:bodyPr>
            <a:lstStyle/>
            <a:p>
              <a:pPr marL="114300" marR="0" lvl="1" indent="-114300" algn="l" rtl="0">
                <a:lnSpc>
                  <a:spcPct val="90000"/>
                </a:lnSpc>
                <a:spcBef>
                  <a:spcPts val="0"/>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Substantive discussions to produce zero draft outline of scope and approach to Protocol 1 for August 2025 Sessions</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Initial coordination with WS I</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Multi-stakeholder consultations</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Guidance from November 2025 Plenary on scope and approach</a:t>
              </a:r>
              <a:endParaRPr/>
            </a:p>
          </p:txBody>
        </p:sp>
        <p:sp>
          <p:nvSpPr>
            <p:cNvPr id="116" name="Google Shape;116;g36ac778341d_0_84"/>
            <p:cNvSpPr/>
            <p:nvPr/>
          </p:nvSpPr>
          <p:spPr>
            <a:xfrm>
              <a:off x="3028846" y="37739"/>
              <a:ext cx="843600" cy="653700"/>
            </a:xfrm>
            <a:prstGeom prst="rightArrow">
              <a:avLst>
                <a:gd name="adj1" fmla="val 60000"/>
                <a:gd name="adj2" fmla="val 50000"/>
              </a:avLst>
            </a:prstGeom>
            <a:gradFill>
              <a:gsLst>
                <a:gs pos="0">
                  <a:srgbClr val="9DD2D6"/>
                </a:gs>
                <a:gs pos="18000">
                  <a:srgbClr val="9DD2D6"/>
                </a:gs>
                <a:gs pos="74000">
                  <a:srgbClr val="F88484"/>
                </a:gs>
                <a:gs pos="100000">
                  <a:srgbClr val="F88484"/>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g36ac778341d_0_84"/>
            <p:cNvSpPr txBox="1"/>
            <p:nvPr/>
          </p:nvSpPr>
          <p:spPr>
            <a:xfrm>
              <a:off x="3028846" y="168454"/>
              <a:ext cx="647700" cy="39210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200"/>
                <a:buFont typeface="Arial"/>
                <a:buNone/>
              </a:pPr>
              <a:endParaRPr sz="1200" b="0" i="0" u="none" strike="noStrike" cap="none">
                <a:solidFill>
                  <a:srgbClr val="FFFFFF"/>
                </a:solidFill>
                <a:latin typeface="Arial"/>
                <a:ea typeface="Arial"/>
                <a:cs typeface="Arial"/>
                <a:sym typeface="Arial"/>
              </a:endParaRPr>
            </a:p>
          </p:txBody>
        </p:sp>
        <p:sp>
          <p:nvSpPr>
            <p:cNvPr id="118" name="Google Shape;118;g36ac778341d_0_84"/>
            <p:cNvSpPr/>
            <p:nvPr/>
          </p:nvSpPr>
          <p:spPr>
            <a:xfrm>
              <a:off x="4222720" y="148528"/>
              <a:ext cx="2625000" cy="648000"/>
            </a:xfrm>
            <a:prstGeom prst="roundRect">
              <a:avLst>
                <a:gd name="adj" fmla="val 10000"/>
              </a:avLst>
            </a:prstGeom>
            <a:solidFill>
              <a:srgbClr val="F88484"/>
            </a:solidFill>
            <a:ln w="25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g36ac778341d_0_84"/>
            <p:cNvSpPr txBox="1"/>
            <p:nvPr/>
          </p:nvSpPr>
          <p:spPr>
            <a:xfrm>
              <a:off x="4222720" y="148528"/>
              <a:ext cx="2625000" cy="432000"/>
            </a:xfrm>
            <a:prstGeom prst="rect">
              <a:avLst/>
            </a:prstGeom>
            <a:noFill/>
            <a:ln>
              <a:noFill/>
            </a:ln>
          </p:spPr>
          <p:txBody>
            <a:bodyPr spcFirstLastPara="1" wrap="square" lIns="106675" tIns="106675" rIns="106675" bIns="57150" anchor="t" anchorCtr="0">
              <a:noAutofit/>
            </a:bodyPr>
            <a:lstStyle/>
            <a:p>
              <a:pPr marL="0" marR="0" lvl="0" indent="0" algn="l" rtl="0">
                <a:lnSpc>
                  <a:spcPct val="90000"/>
                </a:lnSpc>
                <a:spcBef>
                  <a:spcPts val="0"/>
                </a:spcBef>
                <a:spcAft>
                  <a:spcPts val="0"/>
                </a:spcAft>
                <a:buClr>
                  <a:srgbClr val="FFFFFF"/>
                </a:buClr>
                <a:buSzPts val="1500"/>
                <a:buFont typeface="Arial"/>
                <a:buNone/>
              </a:pPr>
              <a:r>
                <a:rPr lang="de-DE" sz="1500" b="1" i="0" u="none" strike="noStrike" cap="none">
                  <a:solidFill>
                    <a:srgbClr val="FFFFFF"/>
                  </a:solidFill>
                  <a:latin typeface="Arial"/>
                  <a:ea typeface="Arial"/>
                  <a:cs typeface="Arial"/>
                  <a:sym typeface="Arial"/>
                </a:rPr>
                <a:t>Technical Solution</a:t>
              </a:r>
              <a:endParaRPr/>
            </a:p>
          </p:txBody>
        </p:sp>
        <p:sp>
          <p:nvSpPr>
            <p:cNvPr id="120" name="Google Shape;120;g36ac778341d_0_84"/>
            <p:cNvSpPr/>
            <p:nvPr/>
          </p:nvSpPr>
          <p:spPr>
            <a:xfrm>
              <a:off x="4760394" y="580528"/>
              <a:ext cx="2625000" cy="3888000"/>
            </a:xfrm>
            <a:prstGeom prst="roundRect">
              <a:avLst>
                <a:gd name="adj" fmla="val 10000"/>
              </a:avLst>
            </a:prstGeom>
            <a:solidFill>
              <a:srgbClr val="FFC9C9">
                <a:alpha val="89800"/>
              </a:srgbClr>
            </a:solidFill>
            <a:ln w="25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g36ac778341d_0_84"/>
            <p:cNvSpPr txBox="1"/>
            <p:nvPr/>
          </p:nvSpPr>
          <p:spPr>
            <a:xfrm>
              <a:off x="4837281" y="657415"/>
              <a:ext cx="2471400" cy="3734100"/>
            </a:xfrm>
            <a:prstGeom prst="rect">
              <a:avLst/>
            </a:prstGeom>
            <a:noFill/>
            <a:ln>
              <a:noFill/>
            </a:ln>
          </p:spPr>
          <p:txBody>
            <a:bodyPr spcFirstLastPara="1" wrap="square" lIns="106675" tIns="106675" rIns="106675" bIns="106675" anchor="t" anchorCtr="0">
              <a:noAutofit/>
            </a:bodyPr>
            <a:lstStyle/>
            <a:p>
              <a:pPr marL="114300" marR="0" lvl="1" indent="-114300" algn="l" rtl="0">
                <a:lnSpc>
                  <a:spcPct val="90000"/>
                </a:lnSpc>
                <a:spcBef>
                  <a:spcPts val="0"/>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Zero draft options paper by February 2026 Session</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Continued coordination with WSI</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To be completed by February 2026</a:t>
              </a:r>
              <a:endParaRPr/>
            </a:p>
          </p:txBody>
        </p:sp>
        <p:sp>
          <p:nvSpPr>
            <p:cNvPr id="122" name="Google Shape;122;g36ac778341d_0_84"/>
            <p:cNvSpPr/>
            <p:nvPr/>
          </p:nvSpPr>
          <p:spPr>
            <a:xfrm>
              <a:off x="7245793" y="37739"/>
              <a:ext cx="843600" cy="653700"/>
            </a:xfrm>
            <a:prstGeom prst="rightArrow">
              <a:avLst>
                <a:gd name="adj1" fmla="val 60000"/>
                <a:gd name="adj2" fmla="val 50000"/>
              </a:avLst>
            </a:prstGeom>
            <a:gradFill>
              <a:gsLst>
                <a:gs pos="0">
                  <a:srgbClr val="F88484"/>
                </a:gs>
                <a:gs pos="25000">
                  <a:srgbClr val="F88484"/>
                </a:gs>
                <a:gs pos="89000">
                  <a:srgbClr val="FFFF00"/>
                </a:gs>
                <a:gs pos="100000">
                  <a:srgbClr val="FFFF00"/>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g36ac778341d_0_84"/>
            <p:cNvSpPr txBox="1"/>
            <p:nvPr/>
          </p:nvSpPr>
          <p:spPr>
            <a:xfrm>
              <a:off x="7245793" y="168454"/>
              <a:ext cx="647700" cy="392100"/>
            </a:xfrm>
            <a:prstGeom prst="rect">
              <a:avLst/>
            </a:prstGeom>
            <a:no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200"/>
                <a:buFont typeface="Arial"/>
                <a:buNone/>
              </a:pPr>
              <a:endParaRPr sz="1200" b="0" i="0" u="none" strike="noStrike" cap="none">
                <a:solidFill>
                  <a:srgbClr val="FFFFFF"/>
                </a:solidFill>
                <a:latin typeface="Arial"/>
                <a:ea typeface="Arial"/>
                <a:cs typeface="Arial"/>
                <a:sym typeface="Arial"/>
              </a:endParaRPr>
            </a:p>
          </p:txBody>
        </p:sp>
        <p:sp>
          <p:nvSpPr>
            <p:cNvPr id="124" name="Google Shape;124;g36ac778341d_0_84"/>
            <p:cNvSpPr/>
            <p:nvPr/>
          </p:nvSpPr>
          <p:spPr>
            <a:xfrm>
              <a:off x="8439667" y="148528"/>
              <a:ext cx="2625000" cy="648000"/>
            </a:xfrm>
            <a:prstGeom prst="roundRect">
              <a:avLst>
                <a:gd name="adj" fmla="val 10000"/>
              </a:avLst>
            </a:prstGeom>
            <a:solidFill>
              <a:srgbClr val="FFFF00"/>
            </a:solidFill>
            <a:ln w="25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g36ac778341d_0_84"/>
            <p:cNvSpPr txBox="1"/>
            <p:nvPr/>
          </p:nvSpPr>
          <p:spPr>
            <a:xfrm>
              <a:off x="8439667" y="148528"/>
              <a:ext cx="2625000" cy="432000"/>
            </a:xfrm>
            <a:prstGeom prst="rect">
              <a:avLst/>
            </a:prstGeom>
            <a:noFill/>
            <a:ln>
              <a:noFill/>
            </a:ln>
          </p:spPr>
          <p:txBody>
            <a:bodyPr spcFirstLastPara="1" wrap="square" lIns="106675" tIns="106675" rIns="106675" bIns="57150" anchor="t" anchorCtr="0">
              <a:noAutofit/>
            </a:bodyPr>
            <a:lstStyle/>
            <a:p>
              <a:pPr marL="0" marR="0" lvl="0" indent="0" algn="l" rtl="0">
                <a:lnSpc>
                  <a:spcPct val="90000"/>
                </a:lnSpc>
                <a:spcBef>
                  <a:spcPts val="0"/>
                </a:spcBef>
                <a:spcAft>
                  <a:spcPts val="0"/>
                </a:spcAft>
                <a:buClr>
                  <a:srgbClr val="FFFFFF"/>
                </a:buClr>
                <a:buSzPts val="1500"/>
                <a:buFont typeface="Arial"/>
                <a:buNone/>
              </a:pPr>
              <a:r>
                <a:rPr lang="de-DE" sz="1500" b="1" i="0" u="none" strike="noStrike" cap="none">
                  <a:solidFill>
                    <a:schemeClr val="dk1"/>
                  </a:solidFill>
                  <a:latin typeface="Arial"/>
                  <a:ea typeface="Arial"/>
                  <a:cs typeface="Arial"/>
                  <a:sym typeface="Arial"/>
                </a:rPr>
                <a:t>Drafting of the text</a:t>
              </a:r>
              <a:endParaRPr>
                <a:solidFill>
                  <a:schemeClr val="dk1"/>
                </a:solidFill>
              </a:endParaRPr>
            </a:p>
          </p:txBody>
        </p:sp>
        <p:sp>
          <p:nvSpPr>
            <p:cNvPr id="126" name="Google Shape;126;g36ac778341d_0_84"/>
            <p:cNvSpPr/>
            <p:nvPr/>
          </p:nvSpPr>
          <p:spPr>
            <a:xfrm>
              <a:off x="8977341" y="580528"/>
              <a:ext cx="2625000" cy="3888000"/>
            </a:xfrm>
            <a:prstGeom prst="roundRect">
              <a:avLst>
                <a:gd name="adj" fmla="val 10000"/>
              </a:avLst>
            </a:prstGeom>
            <a:solidFill>
              <a:srgbClr val="FCFCC0">
                <a:alpha val="89800"/>
              </a:srgbClr>
            </a:solidFill>
            <a:ln w="25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g36ac778341d_0_84"/>
            <p:cNvSpPr txBox="1"/>
            <p:nvPr/>
          </p:nvSpPr>
          <p:spPr>
            <a:xfrm>
              <a:off x="9054228" y="657415"/>
              <a:ext cx="2471400" cy="3734100"/>
            </a:xfrm>
            <a:prstGeom prst="rect">
              <a:avLst/>
            </a:prstGeom>
            <a:noFill/>
            <a:ln>
              <a:noFill/>
            </a:ln>
          </p:spPr>
          <p:txBody>
            <a:bodyPr spcFirstLastPara="1" wrap="square" lIns="106675" tIns="106675" rIns="106675" bIns="106675" anchor="t" anchorCtr="0">
              <a:noAutofit/>
            </a:bodyPr>
            <a:lstStyle/>
            <a:p>
              <a:pPr marL="114300" marR="0" lvl="1" indent="-114300" algn="l" rtl="0">
                <a:lnSpc>
                  <a:spcPct val="90000"/>
                </a:lnSpc>
                <a:spcBef>
                  <a:spcPts val="0"/>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Zero draft of general provisions of Protocol 1 by August 2026 Session</a:t>
              </a:r>
              <a:endParaRPr sz="1500" b="0" i="0" u="none" strike="noStrike" cap="none">
                <a:solidFill>
                  <a:srgbClr val="000000"/>
                </a:solidFill>
                <a:latin typeface="Arial"/>
                <a:ea typeface="Arial"/>
                <a:cs typeface="Arial"/>
                <a:sym typeface="Arial"/>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Multi-stakeholder consultations</a:t>
              </a:r>
              <a:endParaRPr sz="1500" b="0" i="0" u="none" strike="noStrike" cap="none">
                <a:solidFill>
                  <a:srgbClr val="000000"/>
                </a:solidFill>
                <a:latin typeface="Arial"/>
                <a:ea typeface="Arial"/>
                <a:cs typeface="Arial"/>
                <a:sym typeface="Arial"/>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Zero draft of provisions relating to specialized services by November 2026 Session</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Technical drafting of entire protocol in line with direction in INC plenary by January 2027</a:t>
              </a:r>
              <a:endParaRPr/>
            </a:p>
            <a:p>
              <a:pPr marL="114300" marR="0" lvl="1" indent="-114300" algn="l" rtl="0">
                <a:lnSpc>
                  <a:spcPct val="90000"/>
                </a:lnSpc>
                <a:spcBef>
                  <a:spcPts val="225"/>
                </a:spcBef>
                <a:spcAft>
                  <a:spcPts val="0"/>
                </a:spcAft>
                <a:buClr>
                  <a:srgbClr val="000000"/>
                </a:buClr>
                <a:buSzPts val="1500"/>
                <a:buFont typeface="Arial"/>
                <a:buChar char="•"/>
              </a:pPr>
              <a:r>
                <a:rPr lang="de-DE" sz="1500" b="0" i="0" u="none" strike="noStrike" cap="none">
                  <a:solidFill>
                    <a:srgbClr val="000000"/>
                  </a:solidFill>
                  <a:latin typeface="Arial"/>
                  <a:ea typeface="Arial"/>
                  <a:cs typeface="Arial"/>
                  <a:sym typeface="Arial"/>
                </a:rPr>
                <a:t>Final text coordinated with Framework Convention and Protocol 2</a:t>
              </a:r>
              <a:endParaRPr/>
            </a:p>
          </p:txBody>
        </p:sp>
      </p:grpSp>
      <p:sp>
        <p:nvSpPr>
          <p:cNvPr id="128" name="Google Shape;128;g36ac778341d_0_84"/>
          <p:cNvSpPr txBox="1"/>
          <p:nvPr/>
        </p:nvSpPr>
        <p:spPr>
          <a:xfrm>
            <a:off x="492177" y="1037418"/>
            <a:ext cx="11016600" cy="477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de-DE" sz="2500" b="0" i="0" u="none" strike="noStrike" cap="none" dirty="0">
                <a:solidFill>
                  <a:srgbClr val="000000"/>
                </a:solidFill>
                <a:latin typeface="Arial"/>
                <a:ea typeface="Arial"/>
                <a:cs typeface="Arial"/>
                <a:sym typeface="Arial"/>
              </a:rPr>
              <a:t>The work will be carried out in three sequential stages, as follows: </a:t>
            </a:r>
            <a:endParaRPr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grpSp>
        <p:nvGrpSpPr>
          <p:cNvPr id="2" name="logos">
            <a:extLst>
              <a:ext uri="{FF2B5EF4-FFF2-40B4-BE49-F238E27FC236}">
                <a16:creationId xmlns:a16="http://schemas.microsoft.com/office/drawing/2014/main" id="{0F85380B-CB5B-15AB-578B-C3EEC70280F5}"/>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9BE2A70A-362C-D514-CF70-3F981D52E71F}"/>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DD011303-85B7-509B-CD49-5D5B3C21998D}"/>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C470E597-0683-C651-398D-ED7188699CBF}"/>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33" name="Google Shape;133;g36b32c63cc5_1_59"/>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relationship between the framework convention and the protocol</a:t>
            </a:r>
            <a:endParaRPr sz="2400" i="1"/>
          </a:p>
        </p:txBody>
      </p:sp>
      <p:cxnSp>
        <p:nvCxnSpPr>
          <p:cNvPr id="134" name="Google Shape;134;g36b32c63cc5_1_59"/>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35" name="Google Shape;135;g36b32c63cc5_1_59"/>
          <p:cNvSpPr txBox="1"/>
          <p:nvPr/>
        </p:nvSpPr>
        <p:spPr>
          <a:xfrm>
            <a:off x="605825" y="747550"/>
            <a:ext cx="10859100" cy="8004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endParaRPr sz="2100">
              <a:solidFill>
                <a:schemeClr val="dk1"/>
              </a:solidFill>
            </a:endParaRPr>
          </a:p>
          <a:p>
            <a:pPr marL="0" marR="0" lvl="0" indent="0" algn="l" rtl="0">
              <a:lnSpc>
                <a:spcPct val="100000"/>
              </a:lnSpc>
              <a:spcBef>
                <a:spcPts val="0"/>
              </a:spcBef>
              <a:spcAft>
                <a:spcPts val="0"/>
              </a:spcAft>
              <a:buNone/>
            </a:pPr>
            <a:endParaRPr sz="2500"/>
          </a:p>
        </p:txBody>
      </p:sp>
      <p:sp>
        <p:nvSpPr>
          <p:cNvPr id="136" name="Google Shape;136;g36b32c63cc5_1_59"/>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a:t> </a:t>
            </a:r>
            <a:endParaRPr/>
          </a:p>
        </p:txBody>
      </p:sp>
      <p:sp>
        <p:nvSpPr>
          <p:cNvPr id="137" name="Google Shape;137;g36b32c63cc5_1_59"/>
          <p:cNvSpPr txBox="1"/>
          <p:nvPr/>
        </p:nvSpPr>
        <p:spPr>
          <a:xfrm>
            <a:off x="373303" y="1989553"/>
            <a:ext cx="5570400" cy="2689800"/>
          </a:xfrm>
          <a:prstGeom prst="rect">
            <a:avLst/>
          </a:prstGeom>
          <a:noFill/>
          <a:ln>
            <a:noFill/>
          </a:ln>
        </p:spPr>
        <p:txBody>
          <a:bodyPr spcFirstLastPara="1" wrap="square" lIns="91425" tIns="45700" rIns="91425" bIns="45700" anchor="t" anchorCtr="0">
            <a:spAutoFit/>
          </a:bodyPr>
          <a:lstStyle/>
          <a:p>
            <a:pPr marL="285750" marR="0" lvl="0" indent="-292100" algn="l" rtl="0">
              <a:lnSpc>
                <a:spcPct val="115000"/>
              </a:lnSpc>
              <a:spcBef>
                <a:spcPts val="0"/>
              </a:spcBef>
              <a:spcAft>
                <a:spcPts val="0"/>
              </a:spcAft>
              <a:buClr>
                <a:srgbClr val="000000"/>
              </a:buClr>
              <a:buSzPts val="1900"/>
              <a:buFont typeface="Arial"/>
              <a:buChar char="•"/>
            </a:pPr>
            <a:r>
              <a:rPr lang="de-DE" sz="2500" b="0" i="0" u="none" strike="noStrike" cap="none">
                <a:solidFill>
                  <a:srgbClr val="000000"/>
                </a:solidFill>
                <a:latin typeface="Arial"/>
                <a:ea typeface="Arial"/>
                <a:cs typeface="Arial"/>
                <a:sym typeface="Arial"/>
              </a:rPr>
              <a:t>A commitment on fair allocation of taxing rights, including equitable taxation of multinational enterprises, could provide an anchor in the Framework Convention for Protocol 1</a:t>
            </a:r>
            <a:endParaRPr sz="2500"/>
          </a:p>
        </p:txBody>
      </p:sp>
      <p:grpSp>
        <p:nvGrpSpPr>
          <p:cNvPr id="138" name="Google Shape;138;g36b32c63cc5_1_59"/>
          <p:cNvGrpSpPr/>
          <p:nvPr/>
        </p:nvGrpSpPr>
        <p:grpSpPr>
          <a:xfrm>
            <a:off x="6164681" y="1687226"/>
            <a:ext cx="5431659" cy="3621096"/>
            <a:chOff x="2006" y="1302"/>
            <a:chExt cx="5431659" cy="3621096"/>
          </a:xfrm>
        </p:grpSpPr>
        <p:sp>
          <p:nvSpPr>
            <p:cNvPr id="139" name="Google Shape;139;g36b32c63cc5_1_59"/>
            <p:cNvSpPr/>
            <p:nvPr/>
          </p:nvSpPr>
          <p:spPr>
            <a:xfrm>
              <a:off x="2006" y="2479398"/>
              <a:ext cx="5431500" cy="1143000"/>
            </a:xfrm>
            <a:prstGeom prst="roundRect">
              <a:avLst>
                <a:gd name="adj" fmla="val 10000"/>
              </a:avLst>
            </a:prstGeom>
            <a:solidFill>
              <a:srgbClr val="B5F8B2"/>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g36b32c63cc5_1_59"/>
            <p:cNvSpPr txBox="1"/>
            <p:nvPr/>
          </p:nvSpPr>
          <p:spPr>
            <a:xfrm>
              <a:off x="35484" y="2512876"/>
              <a:ext cx="5364600" cy="1076100"/>
            </a:xfrm>
            <a:prstGeom prst="rect">
              <a:avLst/>
            </a:prstGeom>
            <a:noFill/>
            <a:ln>
              <a:noFill/>
            </a:ln>
          </p:spPr>
          <p:txBody>
            <a:bodyPr spcFirstLastPara="1" wrap="square" lIns="194300" tIns="194300" rIns="194300" bIns="194300" anchor="ctr" anchorCtr="0">
              <a:noAutofit/>
            </a:bodyPr>
            <a:lstStyle/>
            <a:p>
              <a:pPr marL="0" marR="0" lvl="0" indent="0" algn="ctr" rtl="0">
                <a:lnSpc>
                  <a:spcPct val="90000"/>
                </a:lnSpc>
                <a:spcBef>
                  <a:spcPts val="0"/>
                </a:spcBef>
                <a:spcAft>
                  <a:spcPts val="0"/>
                </a:spcAft>
                <a:buClr>
                  <a:srgbClr val="000000"/>
                </a:buClr>
                <a:buSzPts val="5100"/>
                <a:buFont typeface="Arial"/>
                <a:buNone/>
              </a:pPr>
              <a:r>
                <a:rPr lang="de-DE" sz="5100" b="0" i="0" u="none" strike="noStrike" cap="none">
                  <a:solidFill>
                    <a:srgbClr val="000000"/>
                  </a:solidFill>
                  <a:latin typeface="Arial"/>
                  <a:ea typeface="Arial"/>
                  <a:cs typeface="Arial"/>
                  <a:sym typeface="Arial"/>
                </a:rPr>
                <a:t>Commitment</a:t>
              </a:r>
              <a:endParaRPr/>
            </a:p>
          </p:txBody>
        </p:sp>
        <p:sp>
          <p:nvSpPr>
            <p:cNvPr id="141" name="Google Shape;141;g36b32c63cc5_1_59"/>
            <p:cNvSpPr/>
            <p:nvPr/>
          </p:nvSpPr>
          <p:spPr>
            <a:xfrm>
              <a:off x="2006" y="1240350"/>
              <a:ext cx="2606400" cy="1143000"/>
            </a:xfrm>
            <a:prstGeom prst="roundRect">
              <a:avLst>
                <a:gd name="adj" fmla="val 10000"/>
              </a:avLst>
            </a:prstGeom>
            <a:solidFill>
              <a:srgbClr val="CBCBEF"/>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g36b32c63cc5_1_59"/>
            <p:cNvSpPr txBox="1"/>
            <p:nvPr/>
          </p:nvSpPr>
          <p:spPr>
            <a:xfrm>
              <a:off x="35484" y="1273828"/>
              <a:ext cx="2539500" cy="1076100"/>
            </a:xfrm>
            <a:prstGeom prst="rect">
              <a:avLst/>
            </a:prstGeom>
            <a:noFill/>
            <a:ln>
              <a:noFill/>
            </a:ln>
          </p:spPr>
          <p:txBody>
            <a:bodyPr spcFirstLastPara="1" wrap="square" lIns="118100" tIns="118100" rIns="118100" bIns="118100" anchor="ctr" anchorCtr="0">
              <a:noAutofit/>
            </a:bodyPr>
            <a:lstStyle/>
            <a:p>
              <a:pPr marL="0" marR="0" lvl="0" indent="0" algn="ctr" rtl="0">
                <a:lnSpc>
                  <a:spcPct val="90000"/>
                </a:lnSpc>
                <a:spcBef>
                  <a:spcPts val="0"/>
                </a:spcBef>
                <a:spcAft>
                  <a:spcPts val="0"/>
                </a:spcAft>
                <a:buClr>
                  <a:srgbClr val="000000"/>
                </a:buClr>
                <a:buSzPts val="3100"/>
                <a:buFont typeface="Arial"/>
                <a:buNone/>
              </a:pPr>
              <a:r>
                <a:rPr lang="de-DE" sz="3100" b="0" i="0" u="none" strike="noStrike" cap="none">
                  <a:solidFill>
                    <a:srgbClr val="000000"/>
                  </a:solidFill>
                  <a:latin typeface="Arial"/>
                  <a:ea typeface="Arial"/>
                  <a:cs typeface="Arial"/>
                  <a:sym typeface="Arial"/>
                </a:rPr>
                <a:t>Protocol on services</a:t>
              </a:r>
              <a:endParaRPr/>
            </a:p>
          </p:txBody>
        </p:sp>
        <p:sp>
          <p:nvSpPr>
            <p:cNvPr id="143" name="Google Shape;143;g36b32c63cc5_1_59"/>
            <p:cNvSpPr/>
            <p:nvPr/>
          </p:nvSpPr>
          <p:spPr>
            <a:xfrm>
              <a:off x="2006" y="1302"/>
              <a:ext cx="2606400" cy="1143000"/>
            </a:xfrm>
            <a:prstGeom prst="roundRect">
              <a:avLst>
                <a:gd name="adj" fmla="val 10000"/>
              </a:avLst>
            </a:prstGeom>
            <a:solidFill>
              <a:srgbClr val="BBE0E3"/>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g36b32c63cc5_1_59"/>
            <p:cNvSpPr txBox="1"/>
            <p:nvPr/>
          </p:nvSpPr>
          <p:spPr>
            <a:xfrm>
              <a:off x="35484" y="34780"/>
              <a:ext cx="2539500" cy="1076100"/>
            </a:xfrm>
            <a:prstGeom prst="rect">
              <a:avLst/>
            </a:prstGeom>
            <a:noFill/>
            <a:ln>
              <a:noFill/>
            </a:ln>
          </p:spPr>
          <p:txBody>
            <a:bodyPr spcFirstLastPara="1" wrap="square" lIns="118100" tIns="118100" rIns="118100" bIns="118100" anchor="ctr" anchorCtr="0">
              <a:noAutofit/>
            </a:bodyPr>
            <a:lstStyle/>
            <a:p>
              <a:pPr marL="0" marR="0" lvl="0" indent="0" algn="ctr" rtl="0">
                <a:lnSpc>
                  <a:spcPct val="90000"/>
                </a:lnSpc>
                <a:spcBef>
                  <a:spcPts val="0"/>
                </a:spcBef>
                <a:spcAft>
                  <a:spcPts val="0"/>
                </a:spcAft>
                <a:buClr>
                  <a:srgbClr val="000000"/>
                </a:buClr>
                <a:buSzPts val="3100"/>
                <a:buFont typeface="Arial"/>
                <a:buNone/>
              </a:pPr>
              <a:r>
                <a:rPr lang="de-DE" sz="3100" b="0" i="0" u="none" strike="noStrike" cap="none">
                  <a:solidFill>
                    <a:srgbClr val="000000"/>
                  </a:solidFill>
                  <a:latin typeface="Arial"/>
                  <a:ea typeface="Arial"/>
                  <a:cs typeface="Arial"/>
                  <a:sym typeface="Arial"/>
                </a:rPr>
                <a:t> </a:t>
              </a:r>
              <a:endParaRPr/>
            </a:p>
          </p:txBody>
        </p:sp>
        <p:sp>
          <p:nvSpPr>
            <p:cNvPr id="145" name="Google Shape;145;g36b32c63cc5_1_59"/>
            <p:cNvSpPr/>
            <p:nvPr/>
          </p:nvSpPr>
          <p:spPr>
            <a:xfrm>
              <a:off x="2827265" y="1240350"/>
              <a:ext cx="2606400" cy="1143000"/>
            </a:xfrm>
            <a:prstGeom prst="roundRect">
              <a:avLst>
                <a:gd name="adj" fmla="val 10000"/>
              </a:avLst>
            </a:prstGeom>
            <a:solidFill>
              <a:srgbClr val="BBE0E3"/>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g36b32c63cc5_1_59"/>
            <p:cNvSpPr txBox="1"/>
            <p:nvPr/>
          </p:nvSpPr>
          <p:spPr>
            <a:xfrm>
              <a:off x="2860743" y="1273828"/>
              <a:ext cx="2539500" cy="1076100"/>
            </a:xfrm>
            <a:prstGeom prst="rect">
              <a:avLst/>
            </a:prstGeom>
            <a:noFill/>
            <a:ln>
              <a:noFill/>
            </a:ln>
          </p:spPr>
          <p:txBody>
            <a:bodyPr spcFirstLastPara="1" wrap="square" lIns="118100" tIns="118100" rIns="118100" bIns="118100" anchor="ctr" anchorCtr="0">
              <a:noAutofit/>
            </a:bodyPr>
            <a:lstStyle/>
            <a:p>
              <a:pPr marL="0" marR="0" lvl="0" indent="0" algn="ctr" rtl="0">
                <a:lnSpc>
                  <a:spcPct val="90000"/>
                </a:lnSpc>
                <a:spcBef>
                  <a:spcPts val="0"/>
                </a:spcBef>
                <a:spcAft>
                  <a:spcPts val="0"/>
                </a:spcAft>
                <a:buClr>
                  <a:srgbClr val="000000"/>
                </a:buClr>
                <a:buSzPts val="3100"/>
                <a:buFont typeface="Arial"/>
                <a:buNone/>
              </a:pPr>
              <a:r>
                <a:rPr lang="de-DE" sz="3100" b="0" i="0" u="none" strike="noStrike" cap="none">
                  <a:solidFill>
                    <a:srgbClr val="000000"/>
                  </a:solidFill>
                  <a:latin typeface="Arial"/>
                  <a:ea typeface="Arial"/>
                  <a:cs typeface="Arial"/>
                  <a:sym typeface="Arial"/>
                </a:rPr>
                <a:t> </a:t>
              </a:r>
              <a:endParaRPr/>
            </a:p>
          </p:txBody>
        </p:sp>
        <p:sp>
          <p:nvSpPr>
            <p:cNvPr id="147" name="Google Shape;147;g36b32c63cc5_1_59"/>
            <p:cNvSpPr/>
            <p:nvPr/>
          </p:nvSpPr>
          <p:spPr>
            <a:xfrm>
              <a:off x="2827265" y="1302"/>
              <a:ext cx="2606400" cy="1143000"/>
            </a:xfrm>
            <a:prstGeom prst="roundRect">
              <a:avLst>
                <a:gd name="adj" fmla="val 10000"/>
              </a:avLst>
            </a:prstGeom>
            <a:solidFill>
              <a:srgbClr val="BBE0E3"/>
            </a:solid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g36b32c63cc5_1_59"/>
            <p:cNvSpPr txBox="1"/>
            <p:nvPr/>
          </p:nvSpPr>
          <p:spPr>
            <a:xfrm>
              <a:off x="2860743" y="34780"/>
              <a:ext cx="2539500" cy="1076100"/>
            </a:xfrm>
            <a:prstGeom prst="rect">
              <a:avLst/>
            </a:prstGeom>
            <a:noFill/>
            <a:ln>
              <a:noFill/>
            </a:ln>
          </p:spPr>
          <p:txBody>
            <a:bodyPr spcFirstLastPara="1" wrap="square" lIns="118100" tIns="118100" rIns="118100" bIns="118100" anchor="ctr" anchorCtr="0">
              <a:noAutofit/>
            </a:bodyPr>
            <a:lstStyle/>
            <a:p>
              <a:pPr marL="0" marR="0" lvl="0" indent="0" algn="ctr" rtl="0">
                <a:lnSpc>
                  <a:spcPct val="90000"/>
                </a:lnSpc>
                <a:spcBef>
                  <a:spcPts val="0"/>
                </a:spcBef>
                <a:spcAft>
                  <a:spcPts val="0"/>
                </a:spcAft>
                <a:buClr>
                  <a:srgbClr val="000000"/>
                </a:buClr>
                <a:buSzPts val="3100"/>
                <a:buFont typeface="Arial"/>
                <a:buNone/>
              </a:pPr>
              <a:r>
                <a:rPr lang="de-DE" sz="3100" b="0" i="0" u="none" strike="noStrike" cap="none">
                  <a:solidFill>
                    <a:srgbClr val="000000"/>
                  </a:solidFill>
                  <a:latin typeface="Arial"/>
                  <a:ea typeface="Arial"/>
                  <a:cs typeface="Arial"/>
                  <a:sym typeface="Arial"/>
                </a:rPr>
                <a:t>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grpSp>
        <p:nvGrpSpPr>
          <p:cNvPr id="2" name="logos">
            <a:extLst>
              <a:ext uri="{FF2B5EF4-FFF2-40B4-BE49-F238E27FC236}">
                <a16:creationId xmlns:a16="http://schemas.microsoft.com/office/drawing/2014/main" id="{AA28B7EF-AB5E-8900-FF52-B7342AEC7E71}"/>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C8CB8276-47D4-4D35-10A4-D0FE3B28997C}"/>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98012E32-31FC-5ECB-DE7E-44A6A801A1A5}"/>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A0B34178-5AAB-6E02-A85C-1BBEE88CDEDB}"/>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53" name="Google Shape;153;g36ac778341d_0_34"/>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 </a:t>
            </a:r>
            <a:r>
              <a:rPr lang="de-DE" sz="2400">
                <a:solidFill>
                  <a:schemeClr val="dk1"/>
                </a:solidFill>
              </a:rPr>
              <a:t>Current rules for taxation of income from cross-border services and reasons for change</a:t>
            </a:r>
            <a:r>
              <a:rPr lang="de-DE" sz="2800">
                <a:solidFill>
                  <a:schemeClr val="dk1"/>
                </a:solidFill>
              </a:rPr>
              <a:t> </a:t>
            </a:r>
            <a:endParaRPr sz="2400" i="1"/>
          </a:p>
        </p:txBody>
      </p:sp>
      <p:cxnSp>
        <p:nvCxnSpPr>
          <p:cNvPr id="154" name="Google Shape;154;g36ac778341d_0_34"/>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55" name="Google Shape;155;g36ac778341d_0_34"/>
          <p:cNvSpPr txBox="1"/>
          <p:nvPr/>
        </p:nvSpPr>
        <p:spPr>
          <a:xfrm>
            <a:off x="605825" y="1392760"/>
            <a:ext cx="10859100" cy="3849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None/>
            </a:pPr>
            <a:endParaRPr sz="1900"/>
          </a:p>
        </p:txBody>
      </p:sp>
      <p:sp>
        <p:nvSpPr>
          <p:cNvPr id="156" name="Google Shape;156;g36ac778341d_0_34"/>
          <p:cNvSpPr txBox="1"/>
          <p:nvPr/>
        </p:nvSpPr>
        <p:spPr>
          <a:xfrm>
            <a:off x="605825" y="1240321"/>
            <a:ext cx="10859100" cy="5787600"/>
          </a:xfrm>
          <a:prstGeom prst="rect">
            <a:avLst/>
          </a:prstGeom>
          <a:noFill/>
          <a:ln>
            <a:noFill/>
          </a:ln>
        </p:spPr>
        <p:txBody>
          <a:bodyPr spcFirstLastPara="1" wrap="square" lIns="91425" tIns="45700" rIns="91425" bIns="45700" anchor="t" anchorCtr="0">
            <a:spAutoFit/>
          </a:bodyPr>
          <a:lstStyle/>
          <a:p>
            <a:pPr marL="457200" lvl="0" indent="-342900" algn="l" rtl="0">
              <a:lnSpc>
                <a:spcPct val="115000"/>
              </a:lnSpc>
              <a:spcBef>
                <a:spcPts val="0"/>
              </a:spcBef>
              <a:spcAft>
                <a:spcPts val="0"/>
              </a:spcAft>
              <a:buClr>
                <a:schemeClr val="dk1"/>
              </a:buClr>
              <a:buSzPts val="1800"/>
              <a:buChar char="●"/>
            </a:pPr>
            <a:r>
              <a:rPr lang="de-DE" sz="2500">
                <a:solidFill>
                  <a:schemeClr val="dk1"/>
                </a:solidFill>
              </a:rPr>
              <a:t>During early workstream discussions, Member States identified challenges faced when taxing non-residents on income earned from services provided to its residents.</a:t>
            </a:r>
            <a:endParaRPr sz="2500">
              <a:solidFill>
                <a:schemeClr val="dk1"/>
              </a:solidFill>
            </a:endParaRPr>
          </a:p>
          <a:p>
            <a:pPr marL="457200" lvl="0" indent="-342900" algn="l" rtl="0">
              <a:lnSpc>
                <a:spcPct val="115000"/>
              </a:lnSpc>
              <a:spcBef>
                <a:spcPts val="0"/>
              </a:spcBef>
              <a:spcAft>
                <a:spcPts val="0"/>
              </a:spcAft>
              <a:buClr>
                <a:schemeClr val="dk1"/>
              </a:buClr>
              <a:buSzPts val="1800"/>
              <a:buChar char="●"/>
            </a:pPr>
            <a:r>
              <a:rPr lang="de-DE" sz="2500" b="1">
                <a:solidFill>
                  <a:schemeClr val="dk1"/>
                </a:solidFill>
              </a:rPr>
              <a:t>“Classification and assignment” </a:t>
            </a:r>
            <a:r>
              <a:rPr lang="de-DE" sz="2500">
                <a:solidFill>
                  <a:schemeClr val="dk1"/>
                </a:solidFill>
              </a:rPr>
              <a:t>system followed by bilateral tax treaties treats most service payments (management, technical and consultancy services) as business profits, which is taxed only in the country of residence to the extent that a permanent establishment exists in the source country.</a:t>
            </a:r>
            <a:endParaRPr sz="2500">
              <a:solidFill>
                <a:schemeClr val="dk1"/>
              </a:solidFill>
            </a:endParaRPr>
          </a:p>
          <a:p>
            <a:pPr marL="457200" lvl="0" indent="-342900" algn="l" rtl="0">
              <a:lnSpc>
                <a:spcPct val="115000"/>
              </a:lnSpc>
              <a:spcBef>
                <a:spcPts val="0"/>
              </a:spcBef>
              <a:spcAft>
                <a:spcPts val="0"/>
              </a:spcAft>
              <a:buClr>
                <a:schemeClr val="dk1"/>
              </a:buClr>
              <a:buSzPts val="1800"/>
              <a:buChar char="●"/>
            </a:pPr>
            <a:r>
              <a:rPr lang="de-DE" sz="2500">
                <a:solidFill>
                  <a:schemeClr val="dk1"/>
                </a:solidFill>
              </a:rPr>
              <a:t>Workstream participants acknowledged that current source State taxation rules, which relies on physical presence, no longer fully reflect how services are provided today in determining taxing rights.</a:t>
            </a:r>
            <a:endParaRPr sz="2500">
              <a:solidFill>
                <a:schemeClr val="dk1"/>
              </a:solidFill>
            </a:endParaRPr>
          </a:p>
          <a:p>
            <a:pPr marL="0" lvl="0" indent="0" algn="l" rtl="0">
              <a:lnSpc>
                <a:spcPct val="115000"/>
              </a:lnSpc>
              <a:spcBef>
                <a:spcPts val="0"/>
              </a:spcBef>
              <a:spcAft>
                <a:spcPts val="0"/>
              </a:spcAft>
              <a:buNone/>
            </a:pPr>
            <a:endParaRPr sz="2500">
              <a:solidFill>
                <a:schemeClr val="dk1"/>
              </a:solidFill>
            </a:endParaRPr>
          </a:p>
          <a:p>
            <a:pPr marL="457200" lvl="0" indent="0" algn="l" rtl="0">
              <a:lnSpc>
                <a:spcPct val="115000"/>
              </a:lnSpc>
              <a:spcBef>
                <a:spcPts val="0"/>
              </a:spcBef>
              <a:spcAft>
                <a:spcPts val="0"/>
              </a:spcAft>
              <a:buNone/>
            </a:pPr>
            <a:endParaRPr sz="25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grpSp>
        <p:nvGrpSpPr>
          <p:cNvPr id="2" name="logos">
            <a:extLst>
              <a:ext uri="{FF2B5EF4-FFF2-40B4-BE49-F238E27FC236}">
                <a16:creationId xmlns:a16="http://schemas.microsoft.com/office/drawing/2014/main" id="{FE9E87D8-EDEC-A913-6CC5-ED4023E23EB5}"/>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18E33FDD-C620-3C5D-C9D4-A33DEEFDB9C0}"/>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7D2BB667-FF83-CC3B-1A79-A12C088D85AB}"/>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2BB7E639-80A1-9510-4470-602B38FE6F23}"/>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61" name="Google Shape;161;g36ac778341d_0_97"/>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 </a:t>
            </a:r>
            <a:r>
              <a:rPr lang="de-DE" sz="2400">
                <a:solidFill>
                  <a:schemeClr val="dk1"/>
                </a:solidFill>
              </a:rPr>
              <a:t>Developing new approaches to taxing income from services </a:t>
            </a:r>
            <a:endParaRPr sz="2400" i="1"/>
          </a:p>
        </p:txBody>
      </p:sp>
      <p:cxnSp>
        <p:nvCxnSpPr>
          <p:cNvPr id="162" name="Google Shape;162;g36ac778341d_0_97"/>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63" name="Google Shape;163;g36ac778341d_0_97"/>
          <p:cNvSpPr txBox="1"/>
          <p:nvPr/>
        </p:nvSpPr>
        <p:spPr>
          <a:xfrm>
            <a:off x="605825" y="1392760"/>
            <a:ext cx="10859100" cy="3849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None/>
            </a:pPr>
            <a:endParaRPr sz="1900"/>
          </a:p>
        </p:txBody>
      </p:sp>
      <p:sp>
        <p:nvSpPr>
          <p:cNvPr id="164" name="Google Shape;164;g36ac778341d_0_97"/>
          <p:cNvSpPr txBox="1"/>
          <p:nvPr/>
        </p:nvSpPr>
        <p:spPr>
          <a:xfrm>
            <a:off x="605825" y="1087921"/>
            <a:ext cx="10859100" cy="4459800"/>
          </a:xfrm>
          <a:prstGeom prst="rect">
            <a:avLst/>
          </a:prstGeom>
          <a:noFill/>
          <a:ln>
            <a:noFill/>
          </a:ln>
        </p:spPr>
        <p:txBody>
          <a:bodyPr spcFirstLastPara="1" wrap="square" lIns="91425" tIns="45700" rIns="91425" bIns="45700" anchor="t" anchorCtr="0">
            <a:spAutoFit/>
          </a:bodyPr>
          <a:lstStyle/>
          <a:p>
            <a:pPr marL="457200" lvl="0" indent="-342900" algn="l" rtl="0">
              <a:lnSpc>
                <a:spcPct val="115000"/>
              </a:lnSpc>
              <a:spcBef>
                <a:spcPts val="0"/>
              </a:spcBef>
              <a:spcAft>
                <a:spcPts val="0"/>
              </a:spcAft>
              <a:buClr>
                <a:schemeClr val="dk1"/>
              </a:buClr>
              <a:buSzPts val="1800"/>
              <a:buChar char="●"/>
            </a:pPr>
            <a:r>
              <a:rPr lang="de-DE" sz="2500">
                <a:solidFill>
                  <a:schemeClr val="dk1"/>
                </a:solidFill>
              </a:rPr>
              <a:t>Member States expressed that the aim of possible </a:t>
            </a:r>
            <a:r>
              <a:rPr lang="de-DE" sz="2500" b="1">
                <a:solidFill>
                  <a:schemeClr val="dk1"/>
                </a:solidFill>
              </a:rPr>
              <a:t>new nexus rules</a:t>
            </a:r>
            <a:r>
              <a:rPr lang="de-DE" sz="2500">
                <a:solidFill>
                  <a:schemeClr val="dk1"/>
                </a:solidFill>
              </a:rPr>
              <a:t> should be to:</a:t>
            </a:r>
            <a:endParaRPr sz="2500">
              <a:solidFill>
                <a:schemeClr val="dk1"/>
              </a:solidFill>
            </a:endParaRPr>
          </a:p>
          <a:p>
            <a:pPr marL="914400" lvl="1" indent="-342900" algn="l" rtl="0">
              <a:lnSpc>
                <a:spcPct val="115000"/>
              </a:lnSpc>
              <a:spcBef>
                <a:spcPts val="0"/>
              </a:spcBef>
              <a:spcAft>
                <a:spcPts val="0"/>
              </a:spcAft>
              <a:buClr>
                <a:schemeClr val="dk1"/>
              </a:buClr>
              <a:buSzPts val="1800"/>
              <a:buChar char="○"/>
            </a:pPr>
            <a:r>
              <a:rPr lang="de-DE" sz="2500">
                <a:solidFill>
                  <a:schemeClr val="dk1"/>
                </a:solidFill>
              </a:rPr>
              <a:t> Enhance domestic resource mobilization through f</a:t>
            </a:r>
            <a:r>
              <a:rPr lang="de-DE" sz="2500" b="1">
                <a:solidFill>
                  <a:schemeClr val="dk1"/>
                </a:solidFill>
              </a:rPr>
              <a:t>air allocation of taxing rights</a:t>
            </a:r>
            <a:r>
              <a:rPr lang="de-DE" sz="2500">
                <a:solidFill>
                  <a:schemeClr val="dk1"/>
                </a:solidFill>
              </a:rPr>
              <a:t>;</a:t>
            </a:r>
            <a:endParaRPr sz="2500">
              <a:solidFill>
                <a:schemeClr val="dk1"/>
              </a:solidFill>
            </a:endParaRPr>
          </a:p>
          <a:p>
            <a:pPr marL="914400" marR="0" lvl="1" indent="-342900" algn="l" rtl="0">
              <a:lnSpc>
                <a:spcPct val="115000"/>
              </a:lnSpc>
              <a:spcBef>
                <a:spcPts val="0"/>
              </a:spcBef>
              <a:spcAft>
                <a:spcPts val="0"/>
              </a:spcAft>
              <a:buClr>
                <a:schemeClr val="dk1"/>
              </a:buClr>
              <a:buSzPts val="1800"/>
              <a:buChar char="○"/>
            </a:pPr>
            <a:r>
              <a:rPr lang="de-DE" sz="2500">
                <a:solidFill>
                  <a:schemeClr val="dk1"/>
                </a:solidFill>
              </a:rPr>
              <a:t>Eliminate barriers to cross-border trade, and</a:t>
            </a:r>
            <a:r>
              <a:rPr lang="de-DE" sz="2500" b="1">
                <a:solidFill>
                  <a:schemeClr val="dk1"/>
                </a:solidFill>
              </a:rPr>
              <a:t> promote economic efficiency</a:t>
            </a:r>
            <a:r>
              <a:rPr lang="de-DE" sz="2500">
                <a:solidFill>
                  <a:schemeClr val="dk1"/>
                </a:solidFill>
              </a:rPr>
              <a:t> and </a:t>
            </a:r>
            <a:r>
              <a:rPr lang="de-DE" sz="2500" b="1">
                <a:solidFill>
                  <a:schemeClr val="dk1"/>
                </a:solidFill>
              </a:rPr>
              <a:t>tax neutrality;</a:t>
            </a:r>
            <a:r>
              <a:rPr lang="de-DE" sz="2500">
                <a:solidFill>
                  <a:schemeClr val="dk1"/>
                </a:solidFill>
              </a:rPr>
              <a:t> and </a:t>
            </a:r>
            <a:endParaRPr sz="2500">
              <a:solidFill>
                <a:schemeClr val="dk1"/>
              </a:solidFill>
            </a:endParaRPr>
          </a:p>
          <a:p>
            <a:pPr marL="914400" marR="0" lvl="1" indent="-342900" algn="l" rtl="0">
              <a:lnSpc>
                <a:spcPct val="115000"/>
              </a:lnSpc>
              <a:spcBef>
                <a:spcPts val="0"/>
              </a:spcBef>
              <a:spcAft>
                <a:spcPts val="0"/>
              </a:spcAft>
              <a:buClr>
                <a:schemeClr val="dk1"/>
              </a:buClr>
              <a:buSzPts val="1800"/>
              <a:buChar char="○"/>
            </a:pPr>
            <a:r>
              <a:rPr lang="de-DE" sz="2500">
                <a:solidFill>
                  <a:schemeClr val="dk1"/>
                </a:solidFill>
              </a:rPr>
              <a:t>Ensure </a:t>
            </a:r>
            <a:r>
              <a:rPr lang="de-DE" sz="2500" b="1">
                <a:solidFill>
                  <a:schemeClr val="dk1"/>
                </a:solidFill>
              </a:rPr>
              <a:t>simplicity</a:t>
            </a:r>
            <a:r>
              <a:rPr lang="de-DE" sz="2500">
                <a:solidFill>
                  <a:schemeClr val="dk1"/>
                </a:solidFill>
              </a:rPr>
              <a:t> and </a:t>
            </a:r>
            <a:r>
              <a:rPr lang="de-DE" sz="2500" b="1">
                <a:solidFill>
                  <a:schemeClr val="dk1"/>
                </a:solidFill>
              </a:rPr>
              <a:t>administrability</a:t>
            </a:r>
            <a:r>
              <a:rPr lang="de-DE" sz="2500">
                <a:solidFill>
                  <a:schemeClr val="dk1"/>
                </a:solidFill>
              </a:rPr>
              <a:t>, and </a:t>
            </a:r>
            <a:r>
              <a:rPr lang="de-DE" sz="2500" b="1">
                <a:solidFill>
                  <a:schemeClr val="dk1"/>
                </a:solidFill>
              </a:rPr>
              <a:t>adaptability</a:t>
            </a:r>
            <a:r>
              <a:rPr lang="de-DE" sz="2500">
                <a:solidFill>
                  <a:schemeClr val="dk1"/>
                </a:solidFill>
              </a:rPr>
              <a:t> to future changes in business models.</a:t>
            </a:r>
            <a:endParaRPr sz="2500">
              <a:solidFill>
                <a:schemeClr val="dk1"/>
              </a:solidFill>
            </a:endParaRPr>
          </a:p>
          <a:p>
            <a:pPr marL="457200" lvl="0" indent="-342900" algn="l" rtl="0">
              <a:lnSpc>
                <a:spcPct val="115000"/>
              </a:lnSpc>
              <a:spcBef>
                <a:spcPts val="0"/>
              </a:spcBef>
              <a:spcAft>
                <a:spcPts val="0"/>
              </a:spcAft>
              <a:buClr>
                <a:schemeClr val="dk1"/>
              </a:buClr>
              <a:buSzPts val="1800"/>
              <a:buChar char="●"/>
            </a:pPr>
            <a:r>
              <a:rPr lang="de-DE" sz="2500">
                <a:solidFill>
                  <a:schemeClr val="dk1"/>
                </a:solidFill>
              </a:rPr>
              <a:t>Member States proposed different possible approaches to taxing cross-border services.</a:t>
            </a:r>
            <a:endParaRPr sz="25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grpSp>
        <p:nvGrpSpPr>
          <p:cNvPr id="2" name="logos">
            <a:extLst>
              <a:ext uri="{FF2B5EF4-FFF2-40B4-BE49-F238E27FC236}">
                <a16:creationId xmlns:a16="http://schemas.microsoft.com/office/drawing/2014/main" id="{83A801BB-D2E3-8257-0CF8-9CDB06605739}"/>
              </a:ext>
            </a:extLst>
          </p:cNvPr>
          <p:cNvGrpSpPr>
            <a:grpSpLocks noGrp="1" noUngrp="1" noRot="1" noMove="1" noResize="1"/>
          </p:cNvGrpSpPr>
          <p:nvPr/>
        </p:nvGrpSpPr>
        <p:grpSpPr>
          <a:xfrm>
            <a:off x="-135803" y="5810925"/>
            <a:ext cx="12213126" cy="1108644"/>
            <a:chOff x="-135803" y="5810925"/>
            <a:chExt cx="12213126" cy="1108644"/>
          </a:xfrm>
        </p:grpSpPr>
        <p:sp>
          <p:nvSpPr>
            <p:cNvPr id="3" name="Rectangle 2">
              <a:extLst>
                <a:ext uri="{FF2B5EF4-FFF2-40B4-BE49-F238E27FC236}">
                  <a16:creationId xmlns:a16="http://schemas.microsoft.com/office/drawing/2014/main" id="{D8AC4DA1-7F1B-4ADB-10D1-6B993E269C48}"/>
                </a:ext>
              </a:extLst>
            </p:cNvPr>
            <p:cNvSpPr>
              <a:spLocks noGrp="1" noRot="1" noMove="1" noResize="1" noEditPoints="1" noAdjustHandles="1" noChangeArrowheads="1" noChangeShapeType="1"/>
            </p:cNvSpPr>
            <p:nvPr/>
          </p:nvSpPr>
          <p:spPr bwMode="auto">
            <a:xfrm>
              <a:off x="99588" y="6120143"/>
              <a:ext cx="11977735" cy="4979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noFill/>
                <a:effectLst/>
                <a:latin typeface="Arial" charset="0"/>
              </a:endParaRPr>
            </a:p>
          </p:txBody>
        </p:sp>
        <p:pic>
          <p:nvPicPr>
            <p:cNvPr id="4" name="Picture 3" descr="A black background with a black square&#10;&#10;AI-generated content may be incorrect.">
              <a:extLst>
                <a:ext uri="{FF2B5EF4-FFF2-40B4-BE49-F238E27FC236}">
                  <a16:creationId xmlns:a16="http://schemas.microsoft.com/office/drawing/2014/main" id="{716490A9-94EE-7597-20DB-16B4B4D186C7}"/>
                </a:ext>
              </a:extLst>
            </p:cNvPr>
            <p:cNvPicPr>
              <a:picLocks noGrp="1" noRo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35803" y="5810925"/>
              <a:ext cx="3051019" cy="1108644"/>
            </a:xfrm>
            <a:prstGeom prst="rect">
              <a:avLst/>
            </a:prstGeom>
          </p:spPr>
        </p:pic>
        <p:pic>
          <p:nvPicPr>
            <p:cNvPr id="5" name="Picture 4" descr="A blue green and black triangle&#10;&#10;AI-generated content may be incorrect.">
              <a:extLst>
                <a:ext uri="{FF2B5EF4-FFF2-40B4-BE49-F238E27FC236}">
                  <a16:creationId xmlns:a16="http://schemas.microsoft.com/office/drawing/2014/main" id="{0505FD60-558D-544D-CD90-56A62D5A5F32}"/>
                </a:ext>
              </a:extLst>
            </p:cNvPr>
            <p:cNvPicPr>
              <a:picLocks noGrp="1" noRo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9940964" y="6064467"/>
              <a:ext cx="1431697" cy="615148"/>
            </a:xfrm>
            <a:prstGeom prst="rect">
              <a:avLst/>
            </a:prstGeom>
          </p:spPr>
        </p:pic>
      </p:grpSp>
      <p:sp>
        <p:nvSpPr>
          <p:cNvPr id="169" name="Google Shape;169;g36ac778341d_0_152"/>
          <p:cNvSpPr txBox="1"/>
          <p:nvPr/>
        </p:nvSpPr>
        <p:spPr>
          <a:xfrm>
            <a:off x="492177" y="330200"/>
            <a:ext cx="10972800" cy="546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r>
              <a:rPr lang="de-DE" sz="2400" b="1" i="1" u="none" strike="noStrike" cap="none">
                <a:solidFill>
                  <a:srgbClr val="000000"/>
                </a:solidFill>
                <a:latin typeface="Arial"/>
                <a:ea typeface="Arial"/>
                <a:cs typeface="Arial"/>
                <a:sym typeface="Arial"/>
              </a:rPr>
              <a:t>INC Tax Workstream II </a:t>
            </a:r>
            <a:r>
              <a:rPr lang="de-DE" sz="2400" b="0" i="1" u="none" strike="noStrike" cap="none">
                <a:solidFill>
                  <a:srgbClr val="000000"/>
                </a:solidFill>
                <a:latin typeface="Arial"/>
                <a:ea typeface="Arial"/>
                <a:cs typeface="Arial"/>
                <a:sym typeface="Arial"/>
              </a:rPr>
              <a:t>– </a:t>
            </a:r>
            <a:r>
              <a:rPr lang="de-DE" sz="2400" i="1"/>
              <a:t> </a:t>
            </a:r>
            <a:r>
              <a:rPr lang="de-DE" sz="2400">
                <a:solidFill>
                  <a:schemeClr val="dk1"/>
                </a:solidFill>
              </a:rPr>
              <a:t>Scope of the protocol</a:t>
            </a:r>
            <a:endParaRPr sz="2400" i="1"/>
          </a:p>
        </p:txBody>
      </p:sp>
      <p:cxnSp>
        <p:nvCxnSpPr>
          <p:cNvPr id="170" name="Google Shape;170;g36ac778341d_0_152"/>
          <p:cNvCxnSpPr/>
          <p:nvPr/>
        </p:nvCxnSpPr>
        <p:spPr>
          <a:xfrm>
            <a:off x="492177" y="1002435"/>
            <a:ext cx="10972800" cy="0"/>
          </a:xfrm>
          <a:prstGeom prst="straightConnector1">
            <a:avLst/>
          </a:prstGeom>
          <a:solidFill>
            <a:schemeClr val="accent1"/>
          </a:solidFill>
          <a:ln w="9525" cap="flat" cmpd="sng">
            <a:solidFill>
              <a:schemeClr val="dk1"/>
            </a:solidFill>
            <a:prstDash val="solid"/>
            <a:round/>
            <a:headEnd type="none" w="sm" len="sm"/>
            <a:tailEnd type="none" w="sm" len="sm"/>
          </a:ln>
        </p:spPr>
      </p:cxnSp>
      <p:sp>
        <p:nvSpPr>
          <p:cNvPr id="171" name="Google Shape;171;g36ac778341d_0_152"/>
          <p:cNvSpPr txBox="1"/>
          <p:nvPr/>
        </p:nvSpPr>
        <p:spPr>
          <a:xfrm>
            <a:off x="605825" y="1392760"/>
            <a:ext cx="10859100" cy="3849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None/>
            </a:pPr>
            <a:endParaRPr sz="1900"/>
          </a:p>
        </p:txBody>
      </p:sp>
      <p:sp>
        <p:nvSpPr>
          <p:cNvPr id="172" name="Google Shape;172;g36ac778341d_0_152"/>
          <p:cNvSpPr txBox="1"/>
          <p:nvPr/>
        </p:nvSpPr>
        <p:spPr>
          <a:xfrm>
            <a:off x="605825" y="1087921"/>
            <a:ext cx="10859100" cy="3631723"/>
          </a:xfrm>
          <a:prstGeom prst="rect">
            <a:avLst/>
          </a:prstGeom>
          <a:noFill/>
          <a:ln>
            <a:noFill/>
          </a:ln>
        </p:spPr>
        <p:txBody>
          <a:bodyPr spcFirstLastPara="1" wrap="square" lIns="91425" tIns="45700" rIns="91425" bIns="45700" anchor="t" anchorCtr="0">
            <a:spAutoFit/>
          </a:bodyPr>
          <a:lstStyle/>
          <a:p>
            <a:pPr marL="457200" lvl="0" indent="-342900" algn="l" rtl="0">
              <a:lnSpc>
                <a:spcPct val="115000"/>
              </a:lnSpc>
              <a:spcBef>
                <a:spcPts val="0"/>
              </a:spcBef>
              <a:spcAft>
                <a:spcPts val="0"/>
              </a:spcAft>
              <a:buClr>
                <a:schemeClr val="dk1"/>
              </a:buClr>
              <a:buSzPts val="1800"/>
              <a:buChar char="●"/>
            </a:pPr>
            <a:r>
              <a:rPr lang="de-DE" sz="2500" dirty="0">
                <a:solidFill>
                  <a:schemeClr val="dk1"/>
                </a:solidFill>
              </a:rPr>
              <a:t>The workstream’s focus on bilateral tax treaty provisions limiting source-State taxation naturally led to discussions about the types of taxes typically covered—primarily </a:t>
            </a:r>
            <a:r>
              <a:rPr lang="de-DE" sz="2500" b="1" dirty="0">
                <a:solidFill>
                  <a:schemeClr val="dk1"/>
                </a:solidFill>
              </a:rPr>
              <a:t>income taxes</a:t>
            </a:r>
            <a:r>
              <a:rPr lang="de-DE" sz="2500" dirty="0">
                <a:solidFill>
                  <a:schemeClr val="dk1"/>
                </a:solidFill>
              </a:rPr>
              <a:t>.</a:t>
            </a:r>
            <a:endParaRPr sz="2500" dirty="0">
              <a:solidFill>
                <a:schemeClr val="dk1"/>
              </a:solidFill>
            </a:endParaRPr>
          </a:p>
          <a:p>
            <a:pPr marL="457200" lvl="0" indent="-342900" algn="l" rtl="0">
              <a:lnSpc>
                <a:spcPct val="115000"/>
              </a:lnSpc>
              <a:spcBef>
                <a:spcPts val="0"/>
              </a:spcBef>
              <a:spcAft>
                <a:spcPts val="0"/>
              </a:spcAft>
              <a:buClr>
                <a:schemeClr val="dk1"/>
              </a:buClr>
              <a:buSzPts val="1800"/>
              <a:buChar char="●"/>
            </a:pPr>
            <a:r>
              <a:rPr lang="de-DE" sz="2500" dirty="0">
                <a:solidFill>
                  <a:schemeClr val="dk1"/>
                </a:solidFill>
              </a:rPr>
              <a:t>Participants noted ambiguities in classifying certain taxes, such as digital services taxes (DSTs), which some proposals (e.g., by the EU Commission) have considered indirect taxes, and other countries excise taxes.</a:t>
            </a:r>
            <a:endParaRPr sz="2500" dirty="0">
              <a:solidFill>
                <a:schemeClr val="dk1"/>
              </a:solidFill>
            </a:endParaRPr>
          </a:p>
          <a:p>
            <a:pPr marL="0" lvl="0" indent="0" algn="l" rtl="0">
              <a:lnSpc>
                <a:spcPct val="115000"/>
              </a:lnSpc>
              <a:spcBef>
                <a:spcPts val="0"/>
              </a:spcBef>
              <a:spcAft>
                <a:spcPts val="0"/>
              </a:spcAft>
              <a:buNone/>
            </a:pPr>
            <a:endParaRPr sz="2500" dirty="0">
              <a:solidFill>
                <a:schemeClr val="dk1"/>
              </a:solidFill>
            </a:endParaRPr>
          </a:p>
        </p:txBody>
      </p:sp>
      <p:sp>
        <p:nvSpPr>
          <p:cNvPr id="173" name="Google Shape;173;g36ac778341d_0_152"/>
          <p:cNvSpPr txBox="1"/>
          <p:nvPr/>
        </p:nvSpPr>
        <p:spPr>
          <a:xfrm>
            <a:off x="0"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a:t> </a:t>
            </a:r>
            <a:endParaRPr/>
          </a:p>
        </p:txBody>
      </p:sp>
    </p:spTree>
  </p:cSld>
  <p:clrMapOvr>
    <a:masterClrMapping/>
  </p:clrMapOvr>
</p:sld>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837</Words>
  <Application>Microsoft Office PowerPoint</Application>
  <PresentationFormat>Widescreen</PresentationFormat>
  <Paragraphs>78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2_Default Design</vt:lpstr>
      <vt:lpstr>INC Tax  Workstream II: Taxation of income derived from the provision of services   30 June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Ingela Willfors</dc:creator>
  <cp:lastModifiedBy>Katie Yang</cp:lastModifiedBy>
  <cp:revision>4</cp:revision>
  <dcterms:created xsi:type="dcterms:W3CDTF">1900-01-01T00:00:00Z</dcterms:created>
  <dcterms:modified xsi:type="dcterms:W3CDTF">2025-06-30T12:28:26Z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0x010100471005AB6090D34BBC79861D44BC13E0</vt:lpwstr>
  </property>
</Properties>
</file>