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84" r:id="rId5"/>
    <p:sldId id="620" r:id="rId6"/>
    <p:sldId id="674" r:id="rId7"/>
    <p:sldId id="650" r:id="rId8"/>
    <p:sldId id="667" r:id="rId9"/>
    <p:sldId id="672" r:id="rId10"/>
    <p:sldId id="607" r:id="rId11"/>
    <p:sldId id="636" r:id="rId12"/>
    <p:sldId id="648" r:id="rId13"/>
    <p:sldId id="668" r:id="rId14"/>
    <p:sldId id="654" r:id="rId15"/>
    <p:sldId id="670" r:id="rId16"/>
    <p:sldId id="673" r:id="rId17"/>
    <p:sldId id="662" r:id="rId18"/>
    <p:sldId id="669" r:id="rId19"/>
    <p:sldId id="645" r:id="rId20"/>
    <p:sldId id="663" r:id="rId21"/>
    <p:sldId id="664" r:id="rId22"/>
    <p:sldId id="666" r:id="rId23"/>
    <p:sldId id="610" r:id="rId24"/>
    <p:sldId id="606" r:id="rId25"/>
  </p:sldIdLst>
  <p:sldSz cx="12192000" cy="6858000"/>
  <p:notesSz cx="6669088" cy="9926638"/>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BD8774-4798-4E21-A2D4-8670542D6B20}">
          <p14:sldIdLst>
            <p14:sldId id="484"/>
          </p14:sldIdLst>
        </p14:section>
        <p14:section name="Default Section" id="{1880FF3E-F097-4749-AA77-BA053836B60B}">
          <p14:sldIdLst>
            <p14:sldId id="620"/>
            <p14:sldId id="674"/>
            <p14:sldId id="650"/>
            <p14:sldId id="667"/>
            <p14:sldId id="672"/>
            <p14:sldId id="607"/>
            <p14:sldId id="636"/>
            <p14:sldId id="648"/>
            <p14:sldId id="668"/>
            <p14:sldId id="654"/>
            <p14:sldId id="670"/>
            <p14:sldId id="673"/>
            <p14:sldId id="662"/>
            <p14:sldId id="669"/>
            <p14:sldId id="645"/>
            <p14:sldId id="663"/>
            <p14:sldId id="664"/>
            <p14:sldId id="666"/>
            <p14:sldId id="610"/>
            <p14:sldId id="6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626608-4A3B-B284-8086-F27817D1F2DA}" name="Daniel Atwere Nuer" initials="DN" userId="S::DNuer@mofep.gov.gh::9ecd54fe-3a9c-47de-90cc-278f1f25cf12" providerId="AD"/>
  <p188:author id="{DBFA673E-A6C3-79FE-E5E3-BF07820A20F5}" name="Katie Yang" initials="KY" userId="S::katie.yang@un.org::60571572-00c5-4961-bac8-3b8550cf0928" providerId="AD"/>
  <p188:author id="{B62FB64D-974B-4065-5966-B8EB16000042}" name="United Nations" initials="UN" userId="United Nations" providerId="None"/>
  <p188:author id="{774659A9-4502-1DD4-AB73-C5A758A192CA}" name="Patricia Brown" initials="PAB" userId="Patricia Brown" providerId="None"/>
  <p188:author id="{F93209AE-32D3-D0E7-1AC7-5E070BB98D1F}" name="UN" initials="UN" userId="UN" providerId="None"/>
  <p188:author id="{2819DDC8-B15B-5D36-5A5F-969DC3B8BE7C}" name="FSDO" initials="FSDO" userId="FSD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ka Ritter" initials="IR" lastIdx="2" clrIdx="0">
    <p:extLst>
      <p:ext uri="{19B8F6BF-5375-455C-9EA6-DF929625EA0E}">
        <p15:presenceInfo xmlns:p15="http://schemas.microsoft.com/office/powerpoint/2012/main" userId="S::ritter@un.org::987eabc6-02b9-446c-b436-b45878aede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A32"/>
    <a:srgbClr val="C3FDBF"/>
    <a:srgbClr val="FCFCC0"/>
    <a:srgbClr val="CC00FF"/>
    <a:srgbClr val="7A3878"/>
    <a:srgbClr val="0B7277"/>
    <a:srgbClr val="B5F8B2"/>
    <a:srgbClr val="0B7376"/>
    <a:srgbClr val="F5DAA9"/>
    <a:srgbClr val="FFD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Vaca Bohorquez" userId="eb922ee1-cece-47ef-b8a5-39bb280c6067" providerId="ADAL" clId="{4D65B6F2-15BC-4137-85DB-AC143C79DE63}"/>
    <pc:docChg chg="custSel modSld">
      <pc:chgData name="Carolina Vaca Bohorquez" userId="eb922ee1-cece-47ef-b8a5-39bb280c6067" providerId="ADAL" clId="{4D65B6F2-15BC-4137-85DB-AC143C79DE63}" dt="2025-07-30T21:07:59.156" v="19" actId="20577"/>
      <pc:docMkLst>
        <pc:docMk/>
      </pc:docMkLst>
      <pc:sldChg chg="modSp mod">
        <pc:chgData name="Carolina Vaca Bohorquez" userId="eb922ee1-cece-47ef-b8a5-39bb280c6067" providerId="ADAL" clId="{4D65B6F2-15BC-4137-85DB-AC143C79DE63}" dt="2025-07-30T21:07:59.156" v="19" actId="20577"/>
        <pc:sldMkLst>
          <pc:docMk/>
          <pc:sldMk cId="2104734833" sldId="484"/>
        </pc:sldMkLst>
        <pc:spChg chg="mod">
          <ac:chgData name="Carolina Vaca Bohorquez" userId="eb922ee1-cece-47ef-b8a5-39bb280c6067" providerId="ADAL" clId="{4D65B6F2-15BC-4137-85DB-AC143C79DE63}" dt="2025-07-30T21:07:59.156" v="19" actId="20577"/>
          <ac:spMkLst>
            <pc:docMk/>
            <pc:sldMk cId="2104734833" sldId="484"/>
            <ac:spMk id="205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B88AA-39D9-4C5B-B496-53756A419D9D}" type="doc">
      <dgm:prSet loTypeId="urn:microsoft.com/office/officeart/2005/8/layout/gear1" loCatId="cycle" qsTypeId="urn:microsoft.com/office/officeart/2005/8/quickstyle/simple3" qsCatId="simple" csTypeId="urn:microsoft.com/office/officeart/2005/8/colors/colorful2" csCatId="colorful" phldr="1"/>
      <dgm:spPr/>
    </dgm:pt>
    <dgm:pt modelId="{7CCE9097-5231-4C15-8A5E-7426156651C2}">
      <dgm:prSet phldrT="[Text]" custT="1"/>
      <dgm:spPr/>
      <dgm:t>
        <a:bodyPr/>
        <a:lstStyle/>
        <a:p>
          <a:r>
            <a:rPr lang="en-US" sz="3000" dirty="0"/>
            <a:t>Protocol</a:t>
          </a:r>
        </a:p>
      </dgm:t>
    </dgm:pt>
    <dgm:pt modelId="{DEBD6B83-BE70-4431-BC0A-517343AF7929}" type="parTrans" cxnId="{437A0723-C4EB-493B-B66C-1603FC2A99D3}">
      <dgm:prSet/>
      <dgm:spPr/>
      <dgm:t>
        <a:bodyPr/>
        <a:lstStyle/>
        <a:p>
          <a:endParaRPr lang="en-US"/>
        </a:p>
      </dgm:t>
    </dgm:pt>
    <dgm:pt modelId="{88AC7CE8-A224-493E-AC3E-56C3ECD20690}" type="sibTrans" cxnId="{437A0723-C4EB-493B-B66C-1603FC2A99D3}">
      <dgm:prSet/>
      <dgm:spPr/>
      <dgm:t>
        <a:bodyPr/>
        <a:lstStyle/>
        <a:p>
          <a:endParaRPr lang="en-US"/>
        </a:p>
      </dgm:t>
    </dgm:pt>
    <dgm:pt modelId="{F07C9A0D-BFB7-470E-95AB-F0AA0505599C}">
      <dgm:prSet phldrT="[Text]" custT="1"/>
      <dgm:spPr/>
      <dgm:t>
        <a:bodyPr/>
        <a:lstStyle/>
        <a:p>
          <a:endParaRPr lang="en-US" sz="1200" dirty="0"/>
        </a:p>
      </dgm:t>
    </dgm:pt>
    <dgm:pt modelId="{DFC974DF-E31B-4AE4-9AD8-07E4926D851C}" type="sibTrans" cxnId="{FEFDD1C9-FEC7-43C8-9657-8151C74A61AB}">
      <dgm:prSet/>
      <dgm:spPr/>
      <dgm:t>
        <a:bodyPr/>
        <a:lstStyle/>
        <a:p>
          <a:endParaRPr lang="en-US"/>
        </a:p>
      </dgm:t>
    </dgm:pt>
    <dgm:pt modelId="{C1839A04-F496-4EF7-B6B3-75B42CB1DF93}" type="parTrans" cxnId="{FEFDD1C9-FEC7-43C8-9657-8151C74A61AB}">
      <dgm:prSet/>
      <dgm:spPr/>
      <dgm:t>
        <a:bodyPr/>
        <a:lstStyle/>
        <a:p>
          <a:endParaRPr lang="en-US"/>
        </a:p>
      </dgm:t>
    </dgm:pt>
    <dgm:pt modelId="{9AE496C8-ABD4-4D0E-A9E7-0774CFE46DCC}">
      <dgm:prSet phldrT="[Text]"/>
      <dgm:spPr>
        <a:solidFill>
          <a:srgbClr val="FFD685"/>
        </a:solidFill>
      </dgm:spPr>
      <dgm:t>
        <a:bodyPr/>
        <a:lstStyle/>
        <a:p>
          <a:r>
            <a:rPr lang="en-US" dirty="0"/>
            <a:t>Dispute settlement provision</a:t>
          </a:r>
        </a:p>
      </dgm:t>
    </dgm:pt>
    <dgm:pt modelId="{CEA844CD-AED1-4F1A-9FDA-D8F0AF25433F}" type="sibTrans" cxnId="{923338F3-019C-4EA7-B786-E03DB3FBD421}">
      <dgm:prSet/>
      <dgm:spPr>
        <a:solidFill>
          <a:srgbClr val="FFD685"/>
        </a:solidFill>
      </dgm:spPr>
      <dgm:t>
        <a:bodyPr/>
        <a:lstStyle/>
        <a:p>
          <a:endParaRPr lang="en-US"/>
        </a:p>
      </dgm:t>
    </dgm:pt>
    <dgm:pt modelId="{6F3F00F0-D2AA-442D-94E4-6BD488CBF36B}" type="parTrans" cxnId="{923338F3-019C-4EA7-B786-E03DB3FBD421}">
      <dgm:prSet/>
      <dgm:spPr/>
      <dgm:t>
        <a:bodyPr/>
        <a:lstStyle/>
        <a:p>
          <a:endParaRPr lang="en-US"/>
        </a:p>
      </dgm:t>
    </dgm:pt>
    <dgm:pt modelId="{487CEE8C-0650-468E-9CA0-60442E6CA231}" type="pres">
      <dgm:prSet presAssocID="{626B88AA-39D9-4C5B-B496-53756A419D9D}" presName="composite" presStyleCnt="0">
        <dgm:presLayoutVars>
          <dgm:chMax val="3"/>
          <dgm:animLvl val="lvl"/>
          <dgm:resizeHandles val="exact"/>
        </dgm:presLayoutVars>
      </dgm:prSet>
      <dgm:spPr/>
    </dgm:pt>
    <dgm:pt modelId="{0E36CAB8-4970-437B-B157-9C8FA32D94B3}" type="pres">
      <dgm:prSet presAssocID="{7CCE9097-5231-4C15-8A5E-7426156651C2}" presName="gear1" presStyleLbl="node1" presStyleIdx="0" presStyleCnt="3" custLinFactNeighborX="-39051" custLinFactNeighborY="-14719">
        <dgm:presLayoutVars>
          <dgm:chMax val="1"/>
          <dgm:bulletEnabled val="1"/>
        </dgm:presLayoutVars>
      </dgm:prSet>
      <dgm:spPr/>
    </dgm:pt>
    <dgm:pt modelId="{8B0326A7-6904-4EAE-AC97-B5B45E5E3A2B}" type="pres">
      <dgm:prSet presAssocID="{7CCE9097-5231-4C15-8A5E-7426156651C2}" presName="gear1srcNode" presStyleLbl="node1" presStyleIdx="0" presStyleCnt="3"/>
      <dgm:spPr/>
    </dgm:pt>
    <dgm:pt modelId="{1BAD7290-1B7F-4E4A-BE7D-BC04612064D2}" type="pres">
      <dgm:prSet presAssocID="{7CCE9097-5231-4C15-8A5E-7426156651C2}" presName="gear1dstNode" presStyleLbl="node1" presStyleIdx="0" presStyleCnt="3"/>
      <dgm:spPr/>
    </dgm:pt>
    <dgm:pt modelId="{5FB7845C-AE7B-4A46-837C-90D15AFFD324}" type="pres">
      <dgm:prSet presAssocID="{F07C9A0D-BFB7-470E-95AB-F0AA0505599C}" presName="gear2" presStyleLbl="node1" presStyleIdx="1" presStyleCnt="3" custLinFactNeighborX="-20517" custLinFactNeighborY="-57035">
        <dgm:presLayoutVars>
          <dgm:chMax val="1"/>
          <dgm:bulletEnabled val="1"/>
        </dgm:presLayoutVars>
      </dgm:prSet>
      <dgm:spPr/>
    </dgm:pt>
    <dgm:pt modelId="{93131DC0-7290-4711-B7A4-907F131FBC87}" type="pres">
      <dgm:prSet presAssocID="{F07C9A0D-BFB7-470E-95AB-F0AA0505599C}" presName="gear2srcNode" presStyleLbl="node1" presStyleIdx="1" presStyleCnt="3"/>
      <dgm:spPr/>
    </dgm:pt>
    <dgm:pt modelId="{FD5B7EF2-F322-43BE-BB46-CDC2938641FD}" type="pres">
      <dgm:prSet presAssocID="{F07C9A0D-BFB7-470E-95AB-F0AA0505599C}" presName="gear2dstNode" presStyleLbl="node1" presStyleIdx="1" presStyleCnt="3"/>
      <dgm:spPr/>
    </dgm:pt>
    <dgm:pt modelId="{6DA41FB0-63BF-4BF9-A14B-0E1CFEC1D70F}" type="pres">
      <dgm:prSet presAssocID="{9AE496C8-ABD4-4D0E-A9E7-0774CFE46DCC}" presName="gear3" presStyleLbl="node1" presStyleIdx="2" presStyleCnt="3" custLinFactNeighborX="40800" custLinFactNeighborY="6752"/>
      <dgm:spPr/>
    </dgm:pt>
    <dgm:pt modelId="{37514EF6-63E8-4F54-874E-7A8A89533D86}" type="pres">
      <dgm:prSet presAssocID="{9AE496C8-ABD4-4D0E-A9E7-0774CFE46DCC}" presName="gear3tx" presStyleLbl="node1" presStyleIdx="2" presStyleCnt="3">
        <dgm:presLayoutVars>
          <dgm:chMax val="1"/>
          <dgm:bulletEnabled val="1"/>
        </dgm:presLayoutVars>
      </dgm:prSet>
      <dgm:spPr/>
    </dgm:pt>
    <dgm:pt modelId="{018440E8-3CD0-49C6-961B-420EF5DD3347}" type="pres">
      <dgm:prSet presAssocID="{9AE496C8-ABD4-4D0E-A9E7-0774CFE46DCC}" presName="gear3srcNode" presStyleLbl="node1" presStyleIdx="2" presStyleCnt="3"/>
      <dgm:spPr/>
    </dgm:pt>
    <dgm:pt modelId="{92AB33C6-D938-414C-86D3-2AC39FE2F564}" type="pres">
      <dgm:prSet presAssocID="{9AE496C8-ABD4-4D0E-A9E7-0774CFE46DCC}" presName="gear3dstNode" presStyleLbl="node1" presStyleIdx="2" presStyleCnt="3"/>
      <dgm:spPr/>
    </dgm:pt>
    <dgm:pt modelId="{AE51FD6E-F16C-4F35-A727-2BF91266AF72}" type="pres">
      <dgm:prSet presAssocID="{88AC7CE8-A224-493E-AC3E-56C3ECD20690}" presName="connector1" presStyleLbl="sibTrans2D1" presStyleIdx="0" presStyleCnt="3" custAng="6939858" custLinFactNeighborX="-35628" custLinFactNeighborY="-5693"/>
      <dgm:spPr/>
    </dgm:pt>
    <dgm:pt modelId="{34F0B500-3D57-48DF-92A2-67AD7EB22058}" type="pres">
      <dgm:prSet presAssocID="{DFC974DF-E31B-4AE4-9AD8-07E4926D851C}" presName="connector2" presStyleLbl="sibTrans2D1" presStyleIdx="1" presStyleCnt="3" custLinFactNeighborX="-16045" custLinFactNeighborY="-44603"/>
      <dgm:spPr/>
    </dgm:pt>
    <dgm:pt modelId="{D52F15C4-5EFB-4B5E-A347-C5A869FAF062}" type="pres">
      <dgm:prSet presAssocID="{CEA844CD-AED1-4F1A-9FDA-D8F0AF25433F}" presName="connector3" presStyleLbl="sibTrans2D1" presStyleIdx="2" presStyleCnt="3" custAng="12043103" custFlipVert="1" custLinFactNeighborX="43387" custLinFactNeighborY="8497"/>
      <dgm:spPr/>
    </dgm:pt>
  </dgm:ptLst>
  <dgm:cxnLst>
    <dgm:cxn modelId="{81D4DC01-1729-4BFF-84DD-8AFB28BFCE3D}" type="presOf" srcId="{9AE496C8-ABD4-4D0E-A9E7-0774CFE46DCC}" destId="{37514EF6-63E8-4F54-874E-7A8A89533D86}" srcOrd="1" destOrd="0" presId="urn:microsoft.com/office/officeart/2005/8/layout/gear1"/>
    <dgm:cxn modelId="{64924F0D-96E0-47BC-AB66-9420131DFC1C}" type="presOf" srcId="{F07C9A0D-BFB7-470E-95AB-F0AA0505599C}" destId="{5FB7845C-AE7B-4A46-837C-90D15AFFD324}" srcOrd="0" destOrd="0" presId="urn:microsoft.com/office/officeart/2005/8/layout/gear1"/>
    <dgm:cxn modelId="{43050A11-166D-4494-9E6E-FFB2C495128C}" type="presOf" srcId="{9AE496C8-ABD4-4D0E-A9E7-0774CFE46DCC}" destId="{018440E8-3CD0-49C6-961B-420EF5DD3347}" srcOrd="2" destOrd="0" presId="urn:microsoft.com/office/officeart/2005/8/layout/gear1"/>
    <dgm:cxn modelId="{437A0723-C4EB-493B-B66C-1603FC2A99D3}" srcId="{626B88AA-39D9-4C5B-B496-53756A419D9D}" destId="{7CCE9097-5231-4C15-8A5E-7426156651C2}" srcOrd="0" destOrd="0" parTransId="{DEBD6B83-BE70-4431-BC0A-517343AF7929}" sibTransId="{88AC7CE8-A224-493E-AC3E-56C3ECD20690}"/>
    <dgm:cxn modelId="{62D03040-A826-4E40-A7BF-944276381D4F}" type="presOf" srcId="{F07C9A0D-BFB7-470E-95AB-F0AA0505599C}" destId="{FD5B7EF2-F322-43BE-BB46-CDC2938641FD}" srcOrd="2" destOrd="0" presId="urn:microsoft.com/office/officeart/2005/8/layout/gear1"/>
    <dgm:cxn modelId="{8E851F53-2791-4EF1-AF58-043F8DA0E9EB}" type="presOf" srcId="{7CCE9097-5231-4C15-8A5E-7426156651C2}" destId="{0E36CAB8-4970-437B-B157-9C8FA32D94B3}" srcOrd="0" destOrd="0" presId="urn:microsoft.com/office/officeart/2005/8/layout/gear1"/>
    <dgm:cxn modelId="{75BA6B57-6D9D-4D5F-A1AF-6DDF8DB80227}" type="presOf" srcId="{CEA844CD-AED1-4F1A-9FDA-D8F0AF25433F}" destId="{D52F15C4-5EFB-4B5E-A347-C5A869FAF062}" srcOrd="0" destOrd="0" presId="urn:microsoft.com/office/officeart/2005/8/layout/gear1"/>
    <dgm:cxn modelId="{E683139D-4E3D-4FDB-BC33-FEDF0C549869}" type="presOf" srcId="{9AE496C8-ABD4-4D0E-A9E7-0774CFE46DCC}" destId="{6DA41FB0-63BF-4BF9-A14B-0E1CFEC1D70F}" srcOrd="0" destOrd="0" presId="urn:microsoft.com/office/officeart/2005/8/layout/gear1"/>
    <dgm:cxn modelId="{138196A8-A741-4362-A3F7-5A8F52F6E220}" type="presOf" srcId="{DFC974DF-E31B-4AE4-9AD8-07E4926D851C}" destId="{34F0B500-3D57-48DF-92A2-67AD7EB22058}" srcOrd="0" destOrd="0" presId="urn:microsoft.com/office/officeart/2005/8/layout/gear1"/>
    <dgm:cxn modelId="{B13A03AC-9CC8-4241-8022-185DFD3DBA35}" type="presOf" srcId="{88AC7CE8-A224-493E-AC3E-56C3ECD20690}" destId="{AE51FD6E-F16C-4F35-A727-2BF91266AF72}" srcOrd="0" destOrd="0" presId="urn:microsoft.com/office/officeart/2005/8/layout/gear1"/>
    <dgm:cxn modelId="{47829FC5-32E2-4B2D-AEFF-A2ABF8536448}" type="presOf" srcId="{7CCE9097-5231-4C15-8A5E-7426156651C2}" destId="{1BAD7290-1B7F-4E4A-BE7D-BC04612064D2}" srcOrd="2" destOrd="0" presId="urn:microsoft.com/office/officeart/2005/8/layout/gear1"/>
    <dgm:cxn modelId="{FEFDD1C9-FEC7-43C8-9657-8151C74A61AB}" srcId="{626B88AA-39D9-4C5B-B496-53756A419D9D}" destId="{F07C9A0D-BFB7-470E-95AB-F0AA0505599C}" srcOrd="1" destOrd="0" parTransId="{C1839A04-F496-4EF7-B6B3-75B42CB1DF93}" sibTransId="{DFC974DF-E31B-4AE4-9AD8-07E4926D851C}"/>
    <dgm:cxn modelId="{D01018DE-A03F-40EA-BFDC-A67739E5F743}" type="presOf" srcId="{626B88AA-39D9-4C5B-B496-53756A419D9D}" destId="{487CEE8C-0650-468E-9CA0-60442E6CA231}" srcOrd="0" destOrd="0" presId="urn:microsoft.com/office/officeart/2005/8/layout/gear1"/>
    <dgm:cxn modelId="{01F43CF1-315F-4B10-AB06-C255BEB5B7F0}" type="presOf" srcId="{9AE496C8-ABD4-4D0E-A9E7-0774CFE46DCC}" destId="{92AB33C6-D938-414C-86D3-2AC39FE2F564}" srcOrd="3" destOrd="0" presId="urn:microsoft.com/office/officeart/2005/8/layout/gear1"/>
    <dgm:cxn modelId="{2FF6FCF1-5A14-4BC5-9068-011C6EE542D0}" type="presOf" srcId="{F07C9A0D-BFB7-470E-95AB-F0AA0505599C}" destId="{93131DC0-7290-4711-B7A4-907F131FBC87}" srcOrd="1" destOrd="0" presId="urn:microsoft.com/office/officeart/2005/8/layout/gear1"/>
    <dgm:cxn modelId="{923338F3-019C-4EA7-B786-E03DB3FBD421}" srcId="{626B88AA-39D9-4C5B-B496-53756A419D9D}" destId="{9AE496C8-ABD4-4D0E-A9E7-0774CFE46DCC}" srcOrd="2" destOrd="0" parTransId="{6F3F00F0-D2AA-442D-94E4-6BD488CBF36B}" sibTransId="{CEA844CD-AED1-4F1A-9FDA-D8F0AF25433F}"/>
    <dgm:cxn modelId="{A75AF8FC-B5BB-46A1-A803-CB42C1EFEF41}" type="presOf" srcId="{7CCE9097-5231-4C15-8A5E-7426156651C2}" destId="{8B0326A7-6904-4EAE-AC97-B5B45E5E3A2B}" srcOrd="1" destOrd="0" presId="urn:microsoft.com/office/officeart/2005/8/layout/gear1"/>
    <dgm:cxn modelId="{DFABB429-3626-4B34-9D65-D6F75DD19B28}" type="presParOf" srcId="{487CEE8C-0650-468E-9CA0-60442E6CA231}" destId="{0E36CAB8-4970-437B-B157-9C8FA32D94B3}" srcOrd="0" destOrd="0" presId="urn:microsoft.com/office/officeart/2005/8/layout/gear1"/>
    <dgm:cxn modelId="{3FB12176-033B-4A3D-9D05-A1A047BA7745}" type="presParOf" srcId="{487CEE8C-0650-468E-9CA0-60442E6CA231}" destId="{8B0326A7-6904-4EAE-AC97-B5B45E5E3A2B}" srcOrd="1" destOrd="0" presId="urn:microsoft.com/office/officeart/2005/8/layout/gear1"/>
    <dgm:cxn modelId="{6625AF12-228B-43C6-80B9-7AFC9EF21C45}" type="presParOf" srcId="{487CEE8C-0650-468E-9CA0-60442E6CA231}" destId="{1BAD7290-1B7F-4E4A-BE7D-BC04612064D2}" srcOrd="2" destOrd="0" presId="urn:microsoft.com/office/officeart/2005/8/layout/gear1"/>
    <dgm:cxn modelId="{04879399-968F-4C23-A4EA-9B557C38AC8F}" type="presParOf" srcId="{487CEE8C-0650-468E-9CA0-60442E6CA231}" destId="{5FB7845C-AE7B-4A46-837C-90D15AFFD324}" srcOrd="3" destOrd="0" presId="urn:microsoft.com/office/officeart/2005/8/layout/gear1"/>
    <dgm:cxn modelId="{970B373B-D1C2-426F-8C64-120B7B4F6F4B}" type="presParOf" srcId="{487CEE8C-0650-468E-9CA0-60442E6CA231}" destId="{93131DC0-7290-4711-B7A4-907F131FBC87}" srcOrd="4" destOrd="0" presId="urn:microsoft.com/office/officeart/2005/8/layout/gear1"/>
    <dgm:cxn modelId="{9ACE5F9C-FC8B-40BF-824A-06163B1EC88C}" type="presParOf" srcId="{487CEE8C-0650-468E-9CA0-60442E6CA231}" destId="{FD5B7EF2-F322-43BE-BB46-CDC2938641FD}" srcOrd="5" destOrd="0" presId="urn:microsoft.com/office/officeart/2005/8/layout/gear1"/>
    <dgm:cxn modelId="{90F3F572-AAC0-4B9D-8595-FC1C44A101B8}" type="presParOf" srcId="{487CEE8C-0650-468E-9CA0-60442E6CA231}" destId="{6DA41FB0-63BF-4BF9-A14B-0E1CFEC1D70F}" srcOrd="6" destOrd="0" presId="urn:microsoft.com/office/officeart/2005/8/layout/gear1"/>
    <dgm:cxn modelId="{3E36EFD7-9630-4B27-BC61-4A0D20A5E465}" type="presParOf" srcId="{487CEE8C-0650-468E-9CA0-60442E6CA231}" destId="{37514EF6-63E8-4F54-874E-7A8A89533D86}" srcOrd="7" destOrd="0" presId="urn:microsoft.com/office/officeart/2005/8/layout/gear1"/>
    <dgm:cxn modelId="{79C90F80-C7B7-4DF9-A4A9-3B900150C41C}" type="presParOf" srcId="{487CEE8C-0650-468E-9CA0-60442E6CA231}" destId="{018440E8-3CD0-49C6-961B-420EF5DD3347}" srcOrd="8" destOrd="0" presId="urn:microsoft.com/office/officeart/2005/8/layout/gear1"/>
    <dgm:cxn modelId="{E8BAA9E9-B1FA-4B7E-BC64-2A3FA74C20C0}" type="presParOf" srcId="{487CEE8C-0650-468E-9CA0-60442E6CA231}" destId="{92AB33C6-D938-414C-86D3-2AC39FE2F564}" srcOrd="9" destOrd="0" presId="urn:microsoft.com/office/officeart/2005/8/layout/gear1"/>
    <dgm:cxn modelId="{DE1AF231-D29B-4E7D-8115-BE92F52D2F1C}" type="presParOf" srcId="{487CEE8C-0650-468E-9CA0-60442E6CA231}" destId="{AE51FD6E-F16C-4F35-A727-2BF91266AF72}" srcOrd="10" destOrd="0" presId="urn:microsoft.com/office/officeart/2005/8/layout/gear1"/>
    <dgm:cxn modelId="{60EC803F-CF86-4491-826E-9C737885197B}" type="presParOf" srcId="{487CEE8C-0650-468E-9CA0-60442E6CA231}" destId="{34F0B500-3D57-48DF-92A2-67AD7EB22058}" srcOrd="11" destOrd="0" presId="urn:microsoft.com/office/officeart/2005/8/layout/gear1"/>
    <dgm:cxn modelId="{6BB6CF31-5D70-4960-BA0B-BD054680838D}" type="presParOf" srcId="{487CEE8C-0650-468E-9CA0-60442E6CA231}" destId="{D52F15C4-5EFB-4B5E-A347-C5A869FAF06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95393-6A31-4570-878B-E4B070A6424D}"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029D8889-5364-4718-B8B5-EA4B0FC434CB}">
      <dgm:prSet phldrT="[Text]"/>
      <dgm:spPr>
        <a:solidFill>
          <a:srgbClr val="B5F8B2"/>
        </a:solidFill>
      </dgm:spPr>
      <dgm:t>
        <a:bodyPr/>
        <a:lstStyle/>
        <a:p>
          <a:r>
            <a:rPr lang="en-US" dirty="0">
              <a:solidFill>
                <a:schemeClr val="tx1"/>
              </a:solidFill>
            </a:rPr>
            <a:t>Commitment</a:t>
          </a:r>
        </a:p>
      </dgm:t>
    </dgm:pt>
    <dgm:pt modelId="{60E24F6E-A24C-441F-90FE-3FA5957707F5}" type="parTrans" cxnId="{84521556-D686-4BB2-9B76-BACB8910D725}">
      <dgm:prSet/>
      <dgm:spPr/>
      <dgm:t>
        <a:bodyPr/>
        <a:lstStyle/>
        <a:p>
          <a:endParaRPr lang="en-US"/>
        </a:p>
      </dgm:t>
    </dgm:pt>
    <dgm:pt modelId="{F19DF288-7793-43B4-AC35-68C6ABB24F43}" type="sibTrans" cxnId="{84521556-D686-4BB2-9B76-BACB8910D725}">
      <dgm:prSet/>
      <dgm:spPr/>
      <dgm:t>
        <a:bodyPr/>
        <a:lstStyle/>
        <a:p>
          <a:endParaRPr lang="en-US"/>
        </a:p>
      </dgm:t>
    </dgm:pt>
    <dgm:pt modelId="{39C8D3EA-2752-4A7C-AAAF-9BB3B1833593}">
      <dgm:prSet phldrT="[Text]"/>
      <dgm:spPr>
        <a:solidFill>
          <a:schemeClr val="accent6">
            <a:lumMod val="20000"/>
            <a:lumOff val="80000"/>
          </a:schemeClr>
        </a:solidFill>
      </dgm:spPr>
      <dgm:t>
        <a:bodyPr/>
        <a:lstStyle/>
        <a:p>
          <a:r>
            <a:rPr lang="en-US" dirty="0">
              <a:solidFill>
                <a:schemeClr val="tx1"/>
              </a:solidFill>
            </a:rPr>
            <a:t>Protocol on services</a:t>
          </a:r>
        </a:p>
      </dgm:t>
    </dgm:pt>
    <dgm:pt modelId="{2B31EB0B-23C0-4457-A7B5-D957A4616393}" type="parTrans" cxnId="{56F58497-4863-4E2B-A985-7FC28B911698}">
      <dgm:prSet/>
      <dgm:spPr/>
      <dgm:t>
        <a:bodyPr/>
        <a:lstStyle/>
        <a:p>
          <a:endParaRPr lang="en-US"/>
        </a:p>
      </dgm:t>
    </dgm:pt>
    <dgm:pt modelId="{9C46920E-5CB3-4D9C-8618-6929DC36926B}" type="sibTrans" cxnId="{56F58497-4863-4E2B-A985-7FC28B911698}">
      <dgm:prSet/>
      <dgm:spPr/>
      <dgm:t>
        <a:bodyPr/>
        <a:lstStyle/>
        <a:p>
          <a:endParaRPr lang="en-US"/>
        </a:p>
      </dgm:t>
    </dgm:pt>
    <dgm:pt modelId="{F0527251-4B59-4485-BAAA-AFBEF4A4B88E}">
      <dgm:prSet phldrT="[Text]"/>
      <dgm:spPr/>
      <dgm:t>
        <a:bodyPr/>
        <a:lstStyle/>
        <a:p>
          <a:r>
            <a:rPr lang="en-US" dirty="0">
              <a:solidFill>
                <a:schemeClr val="tx1"/>
              </a:solidFill>
            </a:rPr>
            <a:t> </a:t>
          </a:r>
        </a:p>
      </dgm:t>
    </dgm:pt>
    <dgm:pt modelId="{D2FEB8FB-E01C-48BE-ACF9-D9821B2A0594}" type="parTrans" cxnId="{1245BC81-F206-4DEE-A2C5-20ADA6D50C84}">
      <dgm:prSet/>
      <dgm:spPr/>
      <dgm:t>
        <a:bodyPr/>
        <a:lstStyle/>
        <a:p>
          <a:endParaRPr lang="en-US"/>
        </a:p>
      </dgm:t>
    </dgm:pt>
    <dgm:pt modelId="{DBD421D7-CAA8-4E1D-A472-5D6C9B6CDCC3}" type="sibTrans" cxnId="{1245BC81-F206-4DEE-A2C5-20ADA6D50C84}">
      <dgm:prSet/>
      <dgm:spPr/>
      <dgm:t>
        <a:bodyPr/>
        <a:lstStyle/>
        <a:p>
          <a:endParaRPr lang="en-US"/>
        </a:p>
      </dgm:t>
    </dgm:pt>
    <dgm:pt modelId="{1C357DB5-64F4-4345-8FE5-F83BAF566D77}">
      <dgm:prSet phldrT="[Text]"/>
      <dgm:spPr/>
      <dgm:t>
        <a:bodyPr/>
        <a:lstStyle/>
        <a:p>
          <a:r>
            <a:rPr lang="en-US" dirty="0">
              <a:solidFill>
                <a:schemeClr val="tx1"/>
              </a:solidFill>
            </a:rPr>
            <a:t> </a:t>
          </a:r>
        </a:p>
      </dgm:t>
    </dgm:pt>
    <dgm:pt modelId="{7C9B780A-3D4F-4D74-8FD8-25FBBA64E97A}" type="parTrans" cxnId="{B82B2064-C067-4ECD-AF29-0719360B0E41}">
      <dgm:prSet/>
      <dgm:spPr/>
      <dgm:t>
        <a:bodyPr/>
        <a:lstStyle/>
        <a:p>
          <a:endParaRPr lang="en-US"/>
        </a:p>
      </dgm:t>
    </dgm:pt>
    <dgm:pt modelId="{D89CFEAD-9EC7-415E-9593-2739FBB05D92}" type="sibTrans" cxnId="{B82B2064-C067-4ECD-AF29-0719360B0E41}">
      <dgm:prSet/>
      <dgm:spPr/>
      <dgm:t>
        <a:bodyPr/>
        <a:lstStyle/>
        <a:p>
          <a:endParaRPr lang="en-US"/>
        </a:p>
      </dgm:t>
    </dgm:pt>
    <dgm:pt modelId="{830CDA93-9F62-4A61-ACCF-57AF400FA185}">
      <dgm:prSet phldrT="[Text]"/>
      <dgm:spPr/>
      <dgm:t>
        <a:bodyPr/>
        <a:lstStyle/>
        <a:p>
          <a:r>
            <a:rPr lang="en-US" dirty="0">
              <a:solidFill>
                <a:schemeClr val="tx1"/>
              </a:solidFill>
            </a:rPr>
            <a:t> </a:t>
          </a:r>
        </a:p>
      </dgm:t>
    </dgm:pt>
    <dgm:pt modelId="{94D4EAD9-D33E-4E0A-ADDB-8407DFD37E05}" type="parTrans" cxnId="{9A4B712F-F3C4-4A97-8C3E-0B5A5461EF82}">
      <dgm:prSet/>
      <dgm:spPr/>
      <dgm:t>
        <a:bodyPr/>
        <a:lstStyle/>
        <a:p>
          <a:endParaRPr lang="en-US"/>
        </a:p>
      </dgm:t>
    </dgm:pt>
    <dgm:pt modelId="{8A7F7ED2-FC79-4930-9DD9-B7BDB0E1AD59}" type="sibTrans" cxnId="{9A4B712F-F3C4-4A97-8C3E-0B5A5461EF82}">
      <dgm:prSet/>
      <dgm:spPr/>
      <dgm:t>
        <a:bodyPr/>
        <a:lstStyle/>
        <a:p>
          <a:endParaRPr lang="en-US"/>
        </a:p>
      </dgm:t>
    </dgm:pt>
    <dgm:pt modelId="{00C3B84A-127A-41A9-BE55-1801439A92B5}" type="pres">
      <dgm:prSet presAssocID="{0E395393-6A31-4570-878B-E4B070A6424D}" presName="Name0" presStyleCnt="0">
        <dgm:presLayoutVars>
          <dgm:chPref val="1"/>
          <dgm:dir/>
          <dgm:animOne val="branch"/>
          <dgm:animLvl val="lvl"/>
          <dgm:resizeHandles/>
        </dgm:presLayoutVars>
      </dgm:prSet>
      <dgm:spPr/>
    </dgm:pt>
    <dgm:pt modelId="{C4B3378F-8E54-4281-9191-6F38AD380DC4}" type="pres">
      <dgm:prSet presAssocID="{029D8889-5364-4718-B8B5-EA4B0FC434CB}" presName="vertOne" presStyleCnt="0"/>
      <dgm:spPr/>
    </dgm:pt>
    <dgm:pt modelId="{3E0C3EBE-5807-4640-B6AA-1CA42A9BD3B3}" type="pres">
      <dgm:prSet presAssocID="{029D8889-5364-4718-B8B5-EA4B0FC434CB}" presName="txOne" presStyleLbl="node0" presStyleIdx="0" presStyleCnt="1">
        <dgm:presLayoutVars>
          <dgm:chPref val="3"/>
        </dgm:presLayoutVars>
      </dgm:prSet>
      <dgm:spPr/>
    </dgm:pt>
    <dgm:pt modelId="{35EC2418-256B-4504-BFA8-342D361B71DA}" type="pres">
      <dgm:prSet presAssocID="{029D8889-5364-4718-B8B5-EA4B0FC434CB}" presName="parTransOne" presStyleCnt="0"/>
      <dgm:spPr/>
    </dgm:pt>
    <dgm:pt modelId="{3A0B1A86-9138-42DF-A972-867C598CDF62}" type="pres">
      <dgm:prSet presAssocID="{029D8889-5364-4718-B8B5-EA4B0FC434CB}" presName="horzOne" presStyleCnt="0"/>
      <dgm:spPr/>
    </dgm:pt>
    <dgm:pt modelId="{4DB81E1B-BDC2-4CE9-BA6C-8FABCFA5FE73}" type="pres">
      <dgm:prSet presAssocID="{39C8D3EA-2752-4A7C-AAAF-9BB3B1833593}" presName="vertTwo" presStyleCnt="0"/>
      <dgm:spPr/>
    </dgm:pt>
    <dgm:pt modelId="{CEB4BAFF-BFAD-40BF-8CBA-FFD471DA449F}" type="pres">
      <dgm:prSet presAssocID="{39C8D3EA-2752-4A7C-AAAF-9BB3B1833593}" presName="txTwo" presStyleLbl="node2" presStyleIdx="0" presStyleCnt="2">
        <dgm:presLayoutVars>
          <dgm:chPref val="3"/>
        </dgm:presLayoutVars>
      </dgm:prSet>
      <dgm:spPr/>
    </dgm:pt>
    <dgm:pt modelId="{5A12DB6F-D345-4D25-BF75-47F958AE2011}" type="pres">
      <dgm:prSet presAssocID="{39C8D3EA-2752-4A7C-AAAF-9BB3B1833593}" presName="parTransTwo" presStyleCnt="0"/>
      <dgm:spPr/>
    </dgm:pt>
    <dgm:pt modelId="{5C7D7331-4EE5-4E95-BA55-6C3CFFCABEDC}" type="pres">
      <dgm:prSet presAssocID="{39C8D3EA-2752-4A7C-AAAF-9BB3B1833593}" presName="horzTwo" presStyleCnt="0"/>
      <dgm:spPr/>
    </dgm:pt>
    <dgm:pt modelId="{0F574668-0FE1-4E33-A257-413E458DEDC7}" type="pres">
      <dgm:prSet presAssocID="{F0527251-4B59-4485-BAAA-AFBEF4A4B88E}" presName="vertThree" presStyleCnt="0"/>
      <dgm:spPr/>
    </dgm:pt>
    <dgm:pt modelId="{8350AD19-9463-4FCE-AC9B-EBB8413C8E59}" type="pres">
      <dgm:prSet presAssocID="{F0527251-4B59-4485-BAAA-AFBEF4A4B88E}" presName="txThree" presStyleLbl="node3" presStyleIdx="0" presStyleCnt="2">
        <dgm:presLayoutVars>
          <dgm:chPref val="3"/>
        </dgm:presLayoutVars>
      </dgm:prSet>
      <dgm:spPr/>
    </dgm:pt>
    <dgm:pt modelId="{2997E1F6-2442-4B7D-A4E5-DD7775C4FB4D}" type="pres">
      <dgm:prSet presAssocID="{F0527251-4B59-4485-BAAA-AFBEF4A4B88E}" presName="horzThree" presStyleCnt="0"/>
      <dgm:spPr/>
    </dgm:pt>
    <dgm:pt modelId="{18BCEAA3-9B8A-463A-8AF0-AA1AF64D352E}" type="pres">
      <dgm:prSet presAssocID="{9C46920E-5CB3-4D9C-8618-6929DC36926B}" presName="sibSpaceTwo" presStyleCnt="0"/>
      <dgm:spPr/>
    </dgm:pt>
    <dgm:pt modelId="{E97588B0-3271-4F79-9625-4DA243CDA2D4}" type="pres">
      <dgm:prSet presAssocID="{1C357DB5-64F4-4345-8FE5-F83BAF566D77}" presName="vertTwo" presStyleCnt="0"/>
      <dgm:spPr/>
    </dgm:pt>
    <dgm:pt modelId="{66F4C24E-1579-4FD0-8835-8A4DD8C6EA69}" type="pres">
      <dgm:prSet presAssocID="{1C357DB5-64F4-4345-8FE5-F83BAF566D77}" presName="txTwo" presStyleLbl="node2" presStyleIdx="1" presStyleCnt="2">
        <dgm:presLayoutVars>
          <dgm:chPref val="3"/>
        </dgm:presLayoutVars>
      </dgm:prSet>
      <dgm:spPr/>
    </dgm:pt>
    <dgm:pt modelId="{4100C892-AFE0-47F3-901E-5E212CEC099D}" type="pres">
      <dgm:prSet presAssocID="{1C357DB5-64F4-4345-8FE5-F83BAF566D77}" presName="parTransTwo" presStyleCnt="0"/>
      <dgm:spPr/>
    </dgm:pt>
    <dgm:pt modelId="{4DAA7CFD-A7B1-4797-890A-68BD72714D9F}" type="pres">
      <dgm:prSet presAssocID="{1C357DB5-64F4-4345-8FE5-F83BAF566D77}" presName="horzTwo" presStyleCnt="0"/>
      <dgm:spPr/>
    </dgm:pt>
    <dgm:pt modelId="{5B27BFF8-AD44-44D0-BEA7-93E6C028ED69}" type="pres">
      <dgm:prSet presAssocID="{830CDA93-9F62-4A61-ACCF-57AF400FA185}" presName="vertThree" presStyleCnt="0"/>
      <dgm:spPr/>
    </dgm:pt>
    <dgm:pt modelId="{0C21D2E3-DB94-459C-AC8A-BF372583FB6C}" type="pres">
      <dgm:prSet presAssocID="{830CDA93-9F62-4A61-ACCF-57AF400FA185}" presName="txThree" presStyleLbl="node3" presStyleIdx="1" presStyleCnt="2">
        <dgm:presLayoutVars>
          <dgm:chPref val="3"/>
        </dgm:presLayoutVars>
      </dgm:prSet>
      <dgm:spPr/>
    </dgm:pt>
    <dgm:pt modelId="{5C71D464-56D2-435D-BB2B-3CDE9AA77A72}" type="pres">
      <dgm:prSet presAssocID="{830CDA93-9F62-4A61-ACCF-57AF400FA185}" presName="horzThree" presStyleCnt="0"/>
      <dgm:spPr/>
    </dgm:pt>
  </dgm:ptLst>
  <dgm:cxnLst>
    <dgm:cxn modelId="{D1EEE02C-2548-4324-87D1-0043B8C8F5F5}" type="presOf" srcId="{029D8889-5364-4718-B8B5-EA4B0FC434CB}" destId="{3E0C3EBE-5807-4640-B6AA-1CA42A9BD3B3}" srcOrd="0" destOrd="0" presId="urn:microsoft.com/office/officeart/2005/8/layout/architecture"/>
    <dgm:cxn modelId="{9A4B712F-F3C4-4A97-8C3E-0B5A5461EF82}" srcId="{1C357DB5-64F4-4345-8FE5-F83BAF566D77}" destId="{830CDA93-9F62-4A61-ACCF-57AF400FA185}" srcOrd="0" destOrd="0" parTransId="{94D4EAD9-D33E-4E0A-ADDB-8407DFD37E05}" sibTransId="{8A7F7ED2-FC79-4930-9DD9-B7BDB0E1AD59}"/>
    <dgm:cxn modelId="{5A996237-6886-4B3A-8321-89D82AA0A682}" type="presOf" srcId="{1C357DB5-64F4-4345-8FE5-F83BAF566D77}" destId="{66F4C24E-1579-4FD0-8835-8A4DD8C6EA69}" srcOrd="0" destOrd="0" presId="urn:microsoft.com/office/officeart/2005/8/layout/architecture"/>
    <dgm:cxn modelId="{B82B2064-C067-4ECD-AF29-0719360B0E41}" srcId="{029D8889-5364-4718-B8B5-EA4B0FC434CB}" destId="{1C357DB5-64F4-4345-8FE5-F83BAF566D77}" srcOrd="1" destOrd="0" parTransId="{7C9B780A-3D4F-4D74-8FD8-25FBBA64E97A}" sibTransId="{D89CFEAD-9EC7-415E-9593-2739FBB05D92}"/>
    <dgm:cxn modelId="{71FEF86B-DE12-4A28-8F2F-2CFDC3891142}" type="presOf" srcId="{830CDA93-9F62-4A61-ACCF-57AF400FA185}" destId="{0C21D2E3-DB94-459C-AC8A-BF372583FB6C}" srcOrd="0" destOrd="0" presId="urn:microsoft.com/office/officeart/2005/8/layout/architecture"/>
    <dgm:cxn modelId="{99576172-487C-4461-BD0A-E63C4B85FA81}" type="presOf" srcId="{F0527251-4B59-4485-BAAA-AFBEF4A4B88E}" destId="{8350AD19-9463-4FCE-AC9B-EBB8413C8E59}" srcOrd="0" destOrd="0" presId="urn:microsoft.com/office/officeart/2005/8/layout/architecture"/>
    <dgm:cxn modelId="{84521556-D686-4BB2-9B76-BACB8910D725}" srcId="{0E395393-6A31-4570-878B-E4B070A6424D}" destId="{029D8889-5364-4718-B8B5-EA4B0FC434CB}" srcOrd="0" destOrd="0" parTransId="{60E24F6E-A24C-441F-90FE-3FA5957707F5}" sibTransId="{F19DF288-7793-43B4-AC35-68C6ABB24F43}"/>
    <dgm:cxn modelId="{1245BC81-F206-4DEE-A2C5-20ADA6D50C84}" srcId="{39C8D3EA-2752-4A7C-AAAF-9BB3B1833593}" destId="{F0527251-4B59-4485-BAAA-AFBEF4A4B88E}" srcOrd="0" destOrd="0" parTransId="{D2FEB8FB-E01C-48BE-ACF9-D9821B2A0594}" sibTransId="{DBD421D7-CAA8-4E1D-A472-5D6C9B6CDCC3}"/>
    <dgm:cxn modelId="{9B23838C-E09B-4BC8-928D-CCD4D4FF1BF5}" type="presOf" srcId="{39C8D3EA-2752-4A7C-AAAF-9BB3B1833593}" destId="{CEB4BAFF-BFAD-40BF-8CBA-FFD471DA449F}" srcOrd="0" destOrd="0" presId="urn:microsoft.com/office/officeart/2005/8/layout/architecture"/>
    <dgm:cxn modelId="{56F58497-4863-4E2B-A985-7FC28B911698}" srcId="{029D8889-5364-4718-B8B5-EA4B0FC434CB}" destId="{39C8D3EA-2752-4A7C-AAAF-9BB3B1833593}" srcOrd="0" destOrd="0" parTransId="{2B31EB0B-23C0-4457-A7B5-D957A4616393}" sibTransId="{9C46920E-5CB3-4D9C-8618-6929DC36926B}"/>
    <dgm:cxn modelId="{144099E3-C17C-4DD3-AB34-6F442B13D3FE}" type="presOf" srcId="{0E395393-6A31-4570-878B-E4B070A6424D}" destId="{00C3B84A-127A-41A9-BE55-1801439A92B5}" srcOrd="0" destOrd="0" presId="urn:microsoft.com/office/officeart/2005/8/layout/architecture"/>
    <dgm:cxn modelId="{EBD1019C-9A62-4D97-A7EE-CB9297CCBB5C}" type="presParOf" srcId="{00C3B84A-127A-41A9-BE55-1801439A92B5}" destId="{C4B3378F-8E54-4281-9191-6F38AD380DC4}" srcOrd="0" destOrd="0" presId="urn:microsoft.com/office/officeart/2005/8/layout/architecture"/>
    <dgm:cxn modelId="{C1DC0D90-E031-4471-914A-74C69B0ECC4A}" type="presParOf" srcId="{C4B3378F-8E54-4281-9191-6F38AD380DC4}" destId="{3E0C3EBE-5807-4640-B6AA-1CA42A9BD3B3}" srcOrd="0" destOrd="0" presId="urn:microsoft.com/office/officeart/2005/8/layout/architecture"/>
    <dgm:cxn modelId="{87D470B1-622C-48F2-8EE4-63D95D69E25C}" type="presParOf" srcId="{C4B3378F-8E54-4281-9191-6F38AD380DC4}" destId="{35EC2418-256B-4504-BFA8-342D361B71DA}" srcOrd="1" destOrd="0" presId="urn:microsoft.com/office/officeart/2005/8/layout/architecture"/>
    <dgm:cxn modelId="{D66117C0-7CA9-410E-A626-2298EA0FB84F}" type="presParOf" srcId="{C4B3378F-8E54-4281-9191-6F38AD380DC4}" destId="{3A0B1A86-9138-42DF-A972-867C598CDF62}" srcOrd="2" destOrd="0" presId="urn:microsoft.com/office/officeart/2005/8/layout/architecture"/>
    <dgm:cxn modelId="{539ACB01-0846-4860-98D4-BF6EAD6248DC}" type="presParOf" srcId="{3A0B1A86-9138-42DF-A972-867C598CDF62}" destId="{4DB81E1B-BDC2-4CE9-BA6C-8FABCFA5FE73}" srcOrd="0" destOrd="0" presId="urn:microsoft.com/office/officeart/2005/8/layout/architecture"/>
    <dgm:cxn modelId="{6BD46643-90BA-48B4-8F8B-AA3710212211}" type="presParOf" srcId="{4DB81E1B-BDC2-4CE9-BA6C-8FABCFA5FE73}" destId="{CEB4BAFF-BFAD-40BF-8CBA-FFD471DA449F}" srcOrd="0" destOrd="0" presId="urn:microsoft.com/office/officeart/2005/8/layout/architecture"/>
    <dgm:cxn modelId="{8A60B366-F615-4FB3-8AB1-7BC46D4FB296}" type="presParOf" srcId="{4DB81E1B-BDC2-4CE9-BA6C-8FABCFA5FE73}" destId="{5A12DB6F-D345-4D25-BF75-47F958AE2011}" srcOrd="1" destOrd="0" presId="urn:microsoft.com/office/officeart/2005/8/layout/architecture"/>
    <dgm:cxn modelId="{608DC623-B224-41F4-BC9B-9C25542200C2}" type="presParOf" srcId="{4DB81E1B-BDC2-4CE9-BA6C-8FABCFA5FE73}" destId="{5C7D7331-4EE5-4E95-BA55-6C3CFFCABEDC}" srcOrd="2" destOrd="0" presId="urn:microsoft.com/office/officeart/2005/8/layout/architecture"/>
    <dgm:cxn modelId="{E149FD9F-1798-45C0-A68D-5032240AD7C0}" type="presParOf" srcId="{5C7D7331-4EE5-4E95-BA55-6C3CFFCABEDC}" destId="{0F574668-0FE1-4E33-A257-413E458DEDC7}" srcOrd="0" destOrd="0" presId="urn:microsoft.com/office/officeart/2005/8/layout/architecture"/>
    <dgm:cxn modelId="{E7FADE59-8F7F-485A-ACB1-8CA72AED8BFD}" type="presParOf" srcId="{0F574668-0FE1-4E33-A257-413E458DEDC7}" destId="{8350AD19-9463-4FCE-AC9B-EBB8413C8E59}" srcOrd="0" destOrd="0" presId="urn:microsoft.com/office/officeart/2005/8/layout/architecture"/>
    <dgm:cxn modelId="{CC14F05C-10B7-49E7-9360-813172A452F7}" type="presParOf" srcId="{0F574668-0FE1-4E33-A257-413E458DEDC7}" destId="{2997E1F6-2442-4B7D-A4E5-DD7775C4FB4D}" srcOrd="1" destOrd="0" presId="urn:microsoft.com/office/officeart/2005/8/layout/architecture"/>
    <dgm:cxn modelId="{4FAC2662-15E0-4446-97A1-69DFE9F3EE66}" type="presParOf" srcId="{3A0B1A86-9138-42DF-A972-867C598CDF62}" destId="{18BCEAA3-9B8A-463A-8AF0-AA1AF64D352E}" srcOrd="1" destOrd="0" presId="urn:microsoft.com/office/officeart/2005/8/layout/architecture"/>
    <dgm:cxn modelId="{B4EE59A7-4AA6-4520-A6ED-295E1B88211E}" type="presParOf" srcId="{3A0B1A86-9138-42DF-A972-867C598CDF62}" destId="{E97588B0-3271-4F79-9625-4DA243CDA2D4}" srcOrd="2" destOrd="0" presId="urn:microsoft.com/office/officeart/2005/8/layout/architecture"/>
    <dgm:cxn modelId="{81F98655-39DD-48F1-AE19-79F92E124A3B}" type="presParOf" srcId="{E97588B0-3271-4F79-9625-4DA243CDA2D4}" destId="{66F4C24E-1579-4FD0-8835-8A4DD8C6EA69}" srcOrd="0" destOrd="0" presId="urn:microsoft.com/office/officeart/2005/8/layout/architecture"/>
    <dgm:cxn modelId="{EDF0A4D7-765F-4EE4-929C-B835F410E9F8}" type="presParOf" srcId="{E97588B0-3271-4F79-9625-4DA243CDA2D4}" destId="{4100C892-AFE0-47F3-901E-5E212CEC099D}" srcOrd="1" destOrd="0" presId="urn:microsoft.com/office/officeart/2005/8/layout/architecture"/>
    <dgm:cxn modelId="{4D2A9D6A-515F-4FF6-B24C-F5387A2AFC4E}" type="presParOf" srcId="{E97588B0-3271-4F79-9625-4DA243CDA2D4}" destId="{4DAA7CFD-A7B1-4797-890A-68BD72714D9F}" srcOrd="2" destOrd="0" presId="urn:microsoft.com/office/officeart/2005/8/layout/architecture"/>
    <dgm:cxn modelId="{202D4AB5-65C7-4A85-8D8C-765E2B7F728B}" type="presParOf" srcId="{4DAA7CFD-A7B1-4797-890A-68BD72714D9F}" destId="{5B27BFF8-AD44-44D0-BEA7-93E6C028ED69}" srcOrd="0" destOrd="0" presId="urn:microsoft.com/office/officeart/2005/8/layout/architecture"/>
    <dgm:cxn modelId="{F7191326-6C4E-4705-88CD-A54E1CE236C5}" type="presParOf" srcId="{5B27BFF8-AD44-44D0-BEA7-93E6C028ED69}" destId="{0C21D2E3-DB94-459C-AC8A-BF372583FB6C}" srcOrd="0" destOrd="0" presId="urn:microsoft.com/office/officeart/2005/8/layout/architecture"/>
    <dgm:cxn modelId="{BE82C029-90FB-483C-83F5-968D8941C591}" type="presParOf" srcId="{5B27BFF8-AD44-44D0-BEA7-93E6C028ED69}" destId="{5C71D464-56D2-435D-BB2B-3CDE9AA77A7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6CAB8-4970-437B-B157-9C8FA32D94B3}">
      <dsp:nvSpPr>
        <dsp:cNvPr id="0" name=""/>
        <dsp:cNvSpPr/>
      </dsp:nvSpPr>
      <dsp:spPr>
        <a:xfrm>
          <a:off x="2790028" y="1806788"/>
          <a:ext cx="2692712" cy="2692712"/>
        </a:xfrm>
        <a:prstGeom prst="gear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Protocol</a:t>
          </a:r>
        </a:p>
      </dsp:txBody>
      <dsp:txXfrm>
        <a:off x="3331383" y="2437543"/>
        <a:ext cx="1610002" cy="1384110"/>
      </dsp:txXfrm>
    </dsp:sp>
    <dsp:sp modelId="{5FB7845C-AE7B-4A46-837C-90D15AFFD324}">
      <dsp:nvSpPr>
        <dsp:cNvPr id="0" name=""/>
        <dsp:cNvSpPr/>
      </dsp:nvSpPr>
      <dsp:spPr>
        <a:xfrm>
          <a:off x="1873098" y="449731"/>
          <a:ext cx="1958336" cy="1958336"/>
        </a:xfrm>
        <a:prstGeom prst="gear6">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366115" y="945728"/>
        <a:ext cx="972302" cy="966342"/>
      </dsp:txXfrm>
    </dsp:sp>
    <dsp:sp modelId="{6DA41FB0-63BF-4BF9-A14B-0E1CFEC1D70F}">
      <dsp:nvSpPr>
        <dsp:cNvPr id="0" name=""/>
        <dsp:cNvSpPr/>
      </dsp:nvSpPr>
      <dsp:spPr>
        <a:xfrm rot="20700000">
          <a:off x="4330560" y="374289"/>
          <a:ext cx="1918769" cy="1918769"/>
        </a:xfrm>
        <a:prstGeom prst="gear6">
          <a:avLst/>
        </a:prstGeom>
        <a:solidFill>
          <a:srgbClr val="FFD685"/>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Dispute settlement provision</a:t>
          </a:r>
        </a:p>
      </dsp:txBody>
      <dsp:txXfrm rot="-20700000">
        <a:off x="4751403" y="795131"/>
        <a:ext cx="1077085" cy="1077085"/>
      </dsp:txXfrm>
    </dsp:sp>
    <dsp:sp modelId="{AE51FD6E-F16C-4F35-A727-2BF91266AF72}">
      <dsp:nvSpPr>
        <dsp:cNvPr id="0" name=""/>
        <dsp:cNvSpPr/>
      </dsp:nvSpPr>
      <dsp:spPr>
        <a:xfrm rot="6939858">
          <a:off x="2414304" y="1596146"/>
          <a:ext cx="3446672" cy="3446672"/>
        </a:xfrm>
        <a:prstGeom prst="circularArrow">
          <a:avLst>
            <a:gd name="adj1" fmla="val 4688"/>
            <a:gd name="adj2" fmla="val 299029"/>
            <a:gd name="adj3" fmla="val 2530704"/>
            <a:gd name="adj4" fmla="val 15830305"/>
            <a:gd name="adj5" fmla="val 546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F0B500-3D57-48DF-92A2-67AD7EB22058}">
      <dsp:nvSpPr>
        <dsp:cNvPr id="0" name=""/>
        <dsp:cNvSpPr/>
      </dsp:nvSpPr>
      <dsp:spPr>
        <a:xfrm>
          <a:off x="1526270" y="13394"/>
          <a:ext cx="2504222" cy="2504222"/>
        </a:xfrm>
        <a:prstGeom prst="leftCircularArrow">
          <a:avLst>
            <a:gd name="adj1" fmla="val 6452"/>
            <a:gd name="adj2" fmla="val 429999"/>
            <a:gd name="adj3" fmla="val 10489124"/>
            <a:gd name="adj4" fmla="val 14837806"/>
            <a:gd name="adj5" fmla="val 7527"/>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52F15C4-5EFB-4B5E-A347-C5A869FAF062}">
      <dsp:nvSpPr>
        <dsp:cNvPr id="0" name=""/>
        <dsp:cNvSpPr/>
      </dsp:nvSpPr>
      <dsp:spPr>
        <a:xfrm rot="9556897" flipV="1">
          <a:off x="4099401" y="21747"/>
          <a:ext cx="2700056" cy="2700056"/>
        </a:xfrm>
        <a:prstGeom prst="circularArrow">
          <a:avLst>
            <a:gd name="adj1" fmla="val 5984"/>
            <a:gd name="adj2" fmla="val 394124"/>
            <a:gd name="adj3" fmla="val 13313824"/>
            <a:gd name="adj4" fmla="val 10508221"/>
            <a:gd name="adj5" fmla="val 6981"/>
          </a:avLst>
        </a:prstGeom>
        <a:solidFill>
          <a:srgbClr val="FFD685"/>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C3EBE-5807-4640-B6AA-1CA42A9BD3B3}">
      <dsp:nvSpPr>
        <dsp:cNvPr id="0" name=""/>
        <dsp:cNvSpPr/>
      </dsp:nvSpPr>
      <dsp:spPr>
        <a:xfrm>
          <a:off x="2006" y="2479398"/>
          <a:ext cx="5431586" cy="1143033"/>
        </a:xfrm>
        <a:prstGeom prst="roundRect">
          <a:avLst>
            <a:gd name="adj" fmla="val 10000"/>
          </a:avLst>
        </a:prstGeom>
        <a:solidFill>
          <a:srgbClr val="B5F8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tx1"/>
              </a:solidFill>
            </a:rPr>
            <a:t>Commitment</a:t>
          </a:r>
        </a:p>
      </dsp:txBody>
      <dsp:txXfrm>
        <a:off x="35484" y="2512876"/>
        <a:ext cx="5364630" cy="1076077"/>
      </dsp:txXfrm>
    </dsp:sp>
    <dsp:sp modelId="{CEB4BAFF-BFAD-40BF-8CBA-FFD471DA449F}">
      <dsp:nvSpPr>
        <dsp:cNvPr id="0" name=""/>
        <dsp:cNvSpPr/>
      </dsp:nvSpPr>
      <dsp:spPr>
        <a:xfrm>
          <a:off x="2006" y="1240350"/>
          <a:ext cx="2606327" cy="1143033"/>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Protocol on services</a:t>
          </a:r>
        </a:p>
      </dsp:txBody>
      <dsp:txXfrm>
        <a:off x="35484" y="1273828"/>
        <a:ext cx="2539371" cy="1076077"/>
      </dsp:txXfrm>
    </dsp:sp>
    <dsp:sp modelId="{8350AD19-9463-4FCE-AC9B-EBB8413C8E59}">
      <dsp:nvSpPr>
        <dsp:cNvPr id="0" name=""/>
        <dsp:cNvSpPr/>
      </dsp:nvSpPr>
      <dsp:spPr>
        <a:xfrm>
          <a:off x="2006" y="1302"/>
          <a:ext cx="2606327" cy="1143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 </a:t>
          </a:r>
        </a:p>
      </dsp:txBody>
      <dsp:txXfrm>
        <a:off x="35484" y="34780"/>
        <a:ext cx="2539371" cy="1076077"/>
      </dsp:txXfrm>
    </dsp:sp>
    <dsp:sp modelId="{66F4C24E-1579-4FD0-8835-8A4DD8C6EA69}">
      <dsp:nvSpPr>
        <dsp:cNvPr id="0" name=""/>
        <dsp:cNvSpPr/>
      </dsp:nvSpPr>
      <dsp:spPr>
        <a:xfrm>
          <a:off x="2827265" y="1240350"/>
          <a:ext cx="2606327" cy="1143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 </a:t>
          </a:r>
        </a:p>
      </dsp:txBody>
      <dsp:txXfrm>
        <a:off x="2860743" y="1273828"/>
        <a:ext cx="2539371" cy="1076077"/>
      </dsp:txXfrm>
    </dsp:sp>
    <dsp:sp modelId="{0C21D2E3-DB94-459C-AC8A-BF372583FB6C}">
      <dsp:nvSpPr>
        <dsp:cNvPr id="0" name=""/>
        <dsp:cNvSpPr/>
      </dsp:nvSpPr>
      <dsp:spPr>
        <a:xfrm>
          <a:off x="2827265" y="1302"/>
          <a:ext cx="2606327" cy="11430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 </a:t>
          </a:r>
        </a:p>
      </dsp:txBody>
      <dsp:txXfrm>
        <a:off x="2860743" y="34780"/>
        <a:ext cx="2539371" cy="107607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AC33E5F-1AED-4C4A-8530-4F24BC0A720F}" type="datetimeFigureOut">
              <a:rPr lang="en-GB" smtClean="0"/>
              <a:t>05/08/2025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7FA7DDE-372D-4877-AECC-E486E5591413}" type="slidenum">
              <a:rPr lang="en-GB" smtClean="0"/>
              <a:t>‹#›</a:t>
            </a:fld>
            <a:endParaRPr lang="en-GB"/>
          </a:p>
        </p:txBody>
      </p:sp>
    </p:spTree>
    <p:extLst>
      <p:ext uri="{BB962C8B-B14F-4D97-AF65-F5344CB8AC3E}">
        <p14:creationId xmlns:p14="http://schemas.microsoft.com/office/powerpoint/2010/main" val="54788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p:cNvSpPr>
            <a:spLocks noGrp="1" noRot="1" noChangeAspect="1" noChangeArrowheads="1" noTextEdit="1"/>
          </p:cNvSpPr>
          <p:nvPr>
            <p:ph type="sldImg"/>
          </p:nvPr>
        </p:nvSpPr>
        <p:spPr>
          <a:ln/>
        </p:spPr>
      </p:sp>
      <p:sp>
        <p:nvSpPr>
          <p:cNvPr id="18437" name="Text Box 3"/>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4155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A7DDE-372D-4877-AECC-E486E5591413}" type="slidenum">
              <a:rPr lang="en-GB" smtClean="0"/>
              <a:t>2</a:t>
            </a:fld>
            <a:endParaRPr lang="en-GB"/>
          </a:p>
        </p:txBody>
      </p:sp>
    </p:spTree>
    <p:extLst>
      <p:ext uri="{BB962C8B-B14F-4D97-AF65-F5344CB8AC3E}">
        <p14:creationId xmlns:p14="http://schemas.microsoft.com/office/powerpoint/2010/main" val="104518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3E805-7ECB-608B-D572-8C00E41B7FC6}"/>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349E8973-D7EC-C39F-0318-D6CEC7AA2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a:extLst>
              <a:ext uri="{FF2B5EF4-FFF2-40B4-BE49-F238E27FC236}">
                <a16:creationId xmlns:a16="http://schemas.microsoft.com/office/drawing/2014/main" id="{A98DB955-1B63-9A05-CA5C-63F52B42AF29}"/>
              </a:ext>
            </a:extLst>
          </p:cNvPr>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a:extLst>
              <a:ext uri="{FF2B5EF4-FFF2-40B4-BE49-F238E27FC236}">
                <a16:creationId xmlns:a16="http://schemas.microsoft.com/office/drawing/2014/main" id="{764AC73E-6418-B215-EC20-A1ED7DEA4224}"/>
              </a:ext>
            </a:extLst>
          </p:cNvPr>
          <p:cNvSpPr>
            <a:spLocks noGrp="1" noRot="1" noChangeAspect="1" noChangeArrowheads="1" noTextEdit="1"/>
          </p:cNvSpPr>
          <p:nvPr>
            <p:ph type="sldImg"/>
          </p:nvPr>
        </p:nvSpPr>
        <p:spPr>
          <a:ln/>
        </p:spPr>
      </p:sp>
      <p:sp>
        <p:nvSpPr>
          <p:cNvPr id="18437" name="Text Box 3">
            <a:extLst>
              <a:ext uri="{FF2B5EF4-FFF2-40B4-BE49-F238E27FC236}">
                <a16:creationId xmlns:a16="http://schemas.microsoft.com/office/drawing/2014/main" id="{2AF7F17C-CC8A-4E61-F72D-10A3AD0593E8}"/>
              </a:ext>
            </a:extLst>
          </p:cNvPr>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251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24B51-D62C-746F-9B26-90459A7B1E10}"/>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2FECE6E5-94C1-50A3-E951-16210CD682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a:extLst>
              <a:ext uri="{FF2B5EF4-FFF2-40B4-BE49-F238E27FC236}">
                <a16:creationId xmlns:a16="http://schemas.microsoft.com/office/drawing/2014/main" id="{EBFC6B32-0D59-03CE-9DA4-20FC185E4F60}"/>
              </a:ext>
            </a:extLst>
          </p:cNvPr>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a:extLst>
              <a:ext uri="{FF2B5EF4-FFF2-40B4-BE49-F238E27FC236}">
                <a16:creationId xmlns:a16="http://schemas.microsoft.com/office/drawing/2014/main" id="{BEF8F768-244B-2D50-6183-A6E8FEA907F5}"/>
              </a:ext>
            </a:extLst>
          </p:cNvPr>
          <p:cNvSpPr>
            <a:spLocks noGrp="1" noRot="1" noChangeAspect="1" noChangeArrowheads="1" noTextEdit="1"/>
          </p:cNvSpPr>
          <p:nvPr>
            <p:ph type="sldImg"/>
          </p:nvPr>
        </p:nvSpPr>
        <p:spPr>
          <a:ln/>
        </p:spPr>
      </p:sp>
      <p:sp>
        <p:nvSpPr>
          <p:cNvPr id="18437" name="Text Box 3">
            <a:extLst>
              <a:ext uri="{FF2B5EF4-FFF2-40B4-BE49-F238E27FC236}">
                <a16:creationId xmlns:a16="http://schemas.microsoft.com/office/drawing/2014/main" id="{DCD3FAB4-2CB5-8BE6-A273-71482057E16C}"/>
              </a:ext>
            </a:extLst>
          </p:cNvPr>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417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A7DDE-372D-4877-AECC-E486E5591413}" type="slidenum">
              <a:rPr lang="en-GB" smtClean="0"/>
              <a:t>11</a:t>
            </a:fld>
            <a:endParaRPr lang="en-GB"/>
          </a:p>
        </p:txBody>
      </p:sp>
    </p:spTree>
    <p:extLst>
      <p:ext uri="{BB962C8B-B14F-4D97-AF65-F5344CB8AC3E}">
        <p14:creationId xmlns:p14="http://schemas.microsoft.com/office/powerpoint/2010/main" val="54112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D27ED-98DD-CA93-217D-745E66BFAB27}"/>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2F508BB5-F4AF-FC01-1113-1EEFC77981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a:extLst>
              <a:ext uri="{FF2B5EF4-FFF2-40B4-BE49-F238E27FC236}">
                <a16:creationId xmlns:a16="http://schemas.microsoft.com/office/drawing/2014/main" id="{7CDE0DFF-A4A8-5A90-40B4-B539646C3463}"/>
              </a:ext>
            </a:extLst>
          </p:cNvPr>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a:extLst>
              <a:ext uri="{FF2B5EF4-FFF2-40B4-BE49-F238E27FC236}">
                <a16:creationId xmlns:a16="http://schemas.microsoft.com/office/drawing/2014/main" id="{5A37E732-FED7-2029-36D7-64CEC07DDD6E}"/>
              </a:ext>
            </a:extLst>
          </p:cNvPr>
          <p:cNvSpPr>
            <a:spLocks noGrp="1" noRot="1" noChangeAspect="1" noChangeArrowheads="1" noTextEdit="1"/>
          </p:cNvSpPr>
          <p:nvPr>
            <p:ph type="sldImg"/>
          </p:nvPr>
        </p:nvSpPr>
        <p:spPr>
          <a:ln/>
        </p:spPr>
      </p:sp>
      <p:sp>
        <p:nvSpPr>
          <p:cNvPr id="18437" name="Text Box 3">
            <a:extLst>
              <a:ext uri="{FF2B5EF4-FFF2-40B4-BE49-F238E27FC236}">
                <a16:creationId xmlns:a16="http://schemas.microsoft.com/office/drawing/2014/main" id="{CFF4716E-337D-600F-3155-C10CF5B55959}"/>
              </a:ext>
            </a:extLst>
          </p:cNvPr>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9932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0C48-48E2-F55F-D3E7-2391A34A2C2B}"/>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B82CE6B7-7481-7BBF-7885-6CDDC67147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a:extLst>
              <a:ext uri="{FF2B5EF4-FFF2-40B4-BE49-F238E27FC236}">
                <a16:creationId xmlns:a16="http://schemas.microsoft.com/office/drawing/2014/main" id="{64C32859-FDB9-8FF9-5C30-18AD98A4463D}"/>
              </a:ext>
            </a:extLst>
          </p:cNvPr>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a:extLst>
              <a:ext uri="{FF2B5EF4-FFF2-40B4-BE49-F238E27FC236}">
                <a16:creationId xmlns:a16="http://schemas.microsoft.com/office/drawing/2014/main" id="{43494B96-AE6E-ED15-7F39-A4E3E411E630}"/>
              </a:ext>
            </a:extLst>
          </p:cNvPr>
          <p:cNvSpPr>
            <a:spLocks noGrp="1" noRot="1" noChangeAspect="1" noChangeArrowheads="1" noTextEdit="1"/>
          </p:cNvSpPr>
          <p:nvPr>
            <p:ph type="sldImg"/>
          </p:nvPr>
        </p:nvSpPr>
        <p:spPr>
          <a:ln/>
        </p:spPr>
      </p:sp>
      <p:sp>
        <p:nvSpPr>
          <p:cNvPr id="18437" name="Text Box 3">
            <a:extLst>
              <a:ext uri="{FF2B5EF4-FFF2-40B4-BE49-F238E27FC236}">
                <a16:creationId xmlns:a16="http://schemas.microsoft.com/office/drawing/2014/main" id="{5B8BF27C-0959-AF8F-C8E3-184165DA89DB}"/>
              </a:ext>
            </a:extLst>
          </p:cNvPr>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0651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ADD6-BD8E-C30F-E62F-24E850825BE6}"/>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C6164434-AF27-826C-0343-082F7D37B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a:extLst>
              <a:ext uri="{FF2B5EF4-FFF2-40B4-BE49-F238E27FC236}">
                <a16:creationId xmlns:a16="http://schemas.microsoft.com/office/drawing/2014/main" id="{AB38964A-2129-149F-1137-A642BEFFCE56}"/>
              </a:ext>
            </a:extLst>
          </p:cNvPr>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a:extLst>
              <a:ext uri="{FF2B5EF4-FFF2-40B4-BE49-F238E27FC236}">
                <a16:creationId xmlns:a16="http://schemas.microsoft.com/office/drawing/2014/main" id="{3D10C39E-6CF6-DE40-3B0A-D951311CC758}"/>
              </a:ext>
            </a:extLst>
          </p:cNvPr>
          <p:cNvSpPr>
            <a:spLocks noGrp="1" noRot="1" noChangeAspect="1" noChangeArrowheads="1" noTextEdit="1"/>
          </p:cNvSpPr>
          <p:nvPr>
            <p:ph type="sldImg"/>
          </p:nvPr>
        </p:nvSpPr>
        <p:spPr>
          <a:ln/>
        </p:spPr>
      </p:sp>
      <p:sp>
        <p:nvSpPr>
          <p:cNvPr id="18437" name="Text Box 3">
            <a:extLst>
              <a:ext uri="{FF2B5EF4-FFF2-40B4-BE49-F238E27FC236}">
                <a16:creationId xmlns:a16="http://schemas.microsoft.com/office/drawing/2014/main" id="{1C296324-D11A-D57A-1826-8241DB5DBF02}"/>
              </a:ext>
            </a:extLst>
          </p:cNvPr>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395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8DB14-3D2E-D36A-961E-CB3DD82BFFFF}"/>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78DDD89F-559C-F00B-1442-2BB2B5057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17" eaLnBrk="0" hangingPunct="0">
              <a:defRPr>
                <a:solidFill>
                  <a:schemeClr val="tx1"/>
                </a:solidFill>
                <a:latin typeface="Arial" charset="0"/>
              </a:defRPr>
            </a:lvl1pPr>
            <a:lvl2pPr marL="744905" indent="-286503" defTabSz="934317" eaLnBrk="0" hangingPunct="0">
              <a:defRPr>
                <a:solidFill>
                  <a:schemeClr val="tx1"/>
                </a:solidFill>
                <a:latin typeface="Arial" charset="0"/>
              </a:defRPr>
            </a:lvl2pPr>
            <a:lvl3pPr marL="1146007" indent="-229202" defTabSz="934317" eaLnBrk="0" hangingPunct="0">
              <a:defRPr>
                <a:solidFill>
                  <a:schemeClr val="tx1"/>
                </a:solidFill>
                <a:latin typeface="Arial" charset="0"/>
              </a:defRPr>
            </a:lvl3pPr>
            <a:lvl4pPr marL="1604412" indent="-229202" defTabSz="934317" eaLnBrk="0" hangingPunct="0">
              <a:defRPr>
                <a:solidFill>
                  <a:schemeClr val="tx1"/>
                </a:solidFill>
                <a:latin typeface="Arial" charset="0"/>
              </a:defRPr>
            </a:lvl4pPr>
            <a:lvl5pPr marL="2062816" indent="-229202" defTabSz="934317" eaLnBrk="0" hangingPunct="0">
              <a:defRPr>
                <a:solidFill>
                  <a:schemeClr val="tx1"/>
                </a:solidFill>
                <a:latin typeface="Arial" charset="0"/>
              </a:defRPr>
            </a:lvl5pPr>
            <a:lvl6pPr marL="2521216" indent="-229202" defTabSz="934317" eaLnBrk="0" fontAlgn="base" hangingPunct="0">
              <a:spcBef>
                <a:spcPct val="0"/>
              </a:spcBef>
              <a:spcAft>
                <a:spcPct val="0"/>
              </a:spcAft>
              <a:defRPr>
                <a:solidFill>
                  <a:schemeClr val="tx1"/>
                </a:solidFill>
                <a:latin typeface="Arial" charset="0"/>
              </a:defRPr>
            </a:lvl6pPr>
            <a:lvl7pPr marL="2979621" indent="-229202" defTabSz="934317" eaLnBrk="0" fontAlgn="base" hangingPunct="0">
              <a:spcBef>
                <a:spcPct val="0"/>
              </a:spcBef>
              <a:spcAft>
                <a:spcPct val="0"/>
              </a:spcAft>
              <a:defRPr>
                <a:solidFill>
                  <a:schemeClr val="tx1"/>
                </a:solidFill>
                <a:latin typeface="Arial" charset="0"/>
              </a:defRPr>
            </a:lvl7pPr>
            <a:lvl8pPr marL="3438024" indent="-229202" defTabSz="934317" eaLnBrk="0" fontAlgn="base" hangingPunct="0">
              <a:spcBef>
                <a:spcPct val="0"/>
              </a:spcBef>
              <a:spcAft>
                <a:spcPct val="0"/>
              </a:spcAft>
              <a:defRPr>
                <a:solidFill>
                  <a:schemeClr val="tx1"/>
                </a:solidFill>
                <a:latin typeface="Arial" charset="0"/>
              </a:defRPr>
            </a:lvl8pPr>
            <a:lvl9pPr marL="3896425" indent="-229202" defTabSz="934317" eaLnBrk="0" fontAlgn="base" hangingPunct="0">
              <a:spcBef>
                <a:spcPct val="0"/>
              </a:spcBef>
              <a:spcAft>
                <a:spcPct val="0"/>
              </a:spcAft>
              <a:defRPr>
                <a:solidFill>
                  <a:schemeClr val="tx1"/>
                </a:solidFill>
                <a:latin typeface="Arial" charset="0"/>
              </a:defRPr>
            </a:lvl9pPr>
          </a:lstStyle>
          <a:p>
            <a:pPr marL="0" marR="0" lvl="0" indent="0" algn="r" defTabSz="934317" rtl="0" eaLnBrk="1" fontAlgn="auto" latinLnBrk="0" hangingPunct="1">
              <a:lnSpc>
                <a:spcPct val="100000"/>
              </a:lnSpc>
              <a:spcBef>
                <a:spcPts val="0"/>
              </a:spcBef>
              <a:spcAft>
                <a:spcPts val="0"/>
              </a:spcAft>
              <a:buClrTx/>
              <a:buSzTx/>
              <a:buFontTx/>
              <a:buNone/>
              <a:tabLst/>
              <a:defRPr/>
            </a:pPr>
            <a:fld id="{61054856-7594-4E25-893E-F3A98FCE1B4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4317"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5" name="Rectangle 7">
            <a:extLst>
              <a:ext uri="{FF2B5EF4-FFF2-40B4-BE49-F238E27FC236}">
                <a16:creationId xmlns:a16="http://schemas.microsoft.com/office/drawing/2014/main" id="{CE82D59B-DCA4-013A-ABA9-35D68C26A70C}"/>
              </a:ext>
            </a:extLst>
          </p:cNvPr>
          <p:cNvSpPr txBox="1">
            <a:spLocks noGrp="1" noChangeArrowheads="1"/>
          </p:cNvSpPr>
          <p:nvPr/>
        </p:nvSpPr>
        <p:spPr bwMode="auto">
          <a:xfrm>
            <a:off x="3799614" y="8829683"/>
            <a:ext cx="2907803"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95" tIns="46701" rIns="93395" bIns="4670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035E192-2073-4E9E-AEBD-171DBEB3D8B5}"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436" name="Rectangle 2">
            <a:extLst>
              <a:ext uri="{FF2B5EF4-FFF2-40B4-BE49-F238E27FC236}">
                <a16:creationId xmlns:a16="http://schemas.microsoft.com/office/drawing/2014/main" id="{A884FA21-13E3-1B12-2491-67F59A9EE9EB}"/>
              </a:ext>
            </a:extLst>
          </p:cNvPr>
          <p:cNvSpPr>
            <a:spLocks noGrp="1" noRot="1" noChangeAspect="1" noChangeArrowheads="1" noTextEdit="1"/>
          </p:cNvSpPr>
          <p:nvPr>
            <p:ph type="sldImg"/>
          </p:nvPr>
        </p:nvSpPr>
        <p:spPr>
          <a:ln/>
        </p:spPr>
      </p:sp>
      <p:sp>
        <p:nvSpPr>
          <p:cNvPr id="18437" name="Text Box 3">
            <a:extLst>
              <a:ext uri="{FF2B5EF4-FFF2-40B4-BE49-F238E27FC236}">
                <a16:creationId xmlns:a16="http://schemas.microsoft.com/office/drawing/2014/main" id="{AFF8AEAF-EBE6-E825-3133-35302C7EC83F}"/>
              </a:ext>
            </a:extLst>
          </p:cNvPr>
          <p:cNvSpPr>
            <a:spLocks noGrp="1" noChangeArrowheads="1"/>
          </p:cNvSpPr>
          <p:nvPr>
            <p:ph type="body" idx="1"/>
          </p:nvPr>
        </p:nvSpPr>
        <p:spPr>
          <a:xfrm>
            <a:off x="1093849" y="4416438"/>
            <a:ext cx="4521224" cy="4348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050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5013928-C014-4D02-843E-32863DAEA8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38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491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546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845EEE1-59EE-444B-A328-03730EFBF9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12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ECAFBB7-D465-439A-9688-B70B3D4E3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63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4FD249E-4335-401B-9F87-463B3DAFD7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58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113B287-6113-4003-A428-49256202C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62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8856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9347200" y="6610350"/>
            <a:ext cx="2844800" cy="476250"/>
          </a:xfrm>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6360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521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642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 y="6245225"/>
            <a:ext cx="741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defRPr>
            </a:lvl1pPr>
          </a:lstStyle>
          <a:p>
            <a:pP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fontAlgn="base">
              <a:spcAft>
                <a:spcPct val="0"/>
              </a:spcAft>
              <a:defRPr/>
            </a:pPr>
            <a:fld id="{B8C7E0B0-4B80-47F8-A04C-ACCBBCFDD1F5}" type="slidenum">
              <a:rPr lang="en-US">
                <a:solidFill>
                  <a:srgbClr val="000000"/>
                </a:solidFill>
              </a:rPr>
              <a:pPr fontAlgn="base">
                <a:spcAft>
                  <a:spcPct val="0"/>
                </a:spcAft>
                <a:defRPr/>
              </a:pPr>
              <a:t>‹#›</a:t>
            </a:fld>
            <a:endParaRPr lang="en-US">
              <a:solidFill>
                <a:srgbClr val="000000"/>
              </a:solidFill>
            </a:endParaRPr>
          </a:p>
        </p:txBody>
      </p:sp>
      <p:pic>
        <p:nvPicPr>
          <p:cNvPr id="2" name="Picture 7" descr="Emblem_United_Nations"/>
          <p:cNvPicPr>
            <a:picLocks noChangeAspect="1" noChangeArrowheads="1"/>
          </p:cNvPicPr>
          <p:nvPr/>
        </p:nvPicPr>
        <p:blipFill>
          <a:blip r:embed="rId14" cstate="print">
            <a:lum bright="54000" contrast="-40000"/>
            <a:grayscl/>
            <a:extLst>
              <a:ext uri="{28A0092B-C50C-407E-A947-70E740481C1C}">
                <a14:useLocalDpi xmlns:a14="http://schemas.microsoft.com/office/drawing/2010/main" val="0"/>
              </a:ext>
            </a:extLst>
          </a:blip>
          <a:srcRect l="34590" b="19196"/>
          <a:stretch>
            <a:fillRect/>
          </a:stretch>
        </p:blipFill>
        <p:spPr bwMode="auto">
          <a:xfrm>
            <a:off x="0" y="2732088"/>
            <a:ext cx="5251451"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Emblem_United_Nations"/>
          <p:cNvPicPr>
            <a:picLocks noChangeAspect="1" noChangeArrowheads="1"/>
          </p:cNvPicPr>
          <p:nvPr/>
        </p:nvPicPr>
        <p:blipFill>
          <a:blip r:embed="rId14" cstate="print">
            <a:lum bright="54000" contrast="-40000"/>
            <a:grayscl/>
            <a:extLst>
              <a:ext uri="{28A0092B-C50C-407E-A947-70E740481C1C}">
                <a14:useLocalDpi xmlns:a14="http://schemas.microsoft.com/office/drawing/2010/main" val="0"/>
              </a:ext>
            </a:extLst>
          </a:blip>
          <a:srcRect t="43188" r="44765"/>
          <a:stretch>
            <a:fillRect/>
          </a:stretch>
        </p:blipFill>
        <p:spPr bwMode="auto">
          <a:xfrm>
            <a:off x="7757584" y="1"/>
            <a:ext cx="4434416"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p:cNvSpPr>
            <a:spLocks noChangeArrowheads="1"/>
          </p:cNvSpPr>
          <p:nvPr/>
        </p:nvSpPr>
        <p:spPr bwMode="auto">
          <a:xfrm>
            <a:off x="0" y="0"/>
            <a:ext cx="12192000" cy="152400"/>
          </a:xfrm>
          <a:prstGeom prst="rect">
            <a:avLst/>
          </a:prstGeom>
          <a:solidFill>
            <a:srgbClr val="5B92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pPr>
            <a:endParaRPr lang="en-US" altLang="en-US" sz="1800">
              <a:solidFill>
                <a:srgbClr val="000000"/>
              </a:solidFill>
            </a:endParaRPr>
          </a:p>
        </p:txBody>
      </p:sp>
      <p:sp>
        <p:nvSpPr>
          <p:cNvPr id="1033" name="Rectangle 12"/>
          <p:cNvSpPr>
            <a:spLocks noChangeArrowheads="1"/>
          </p:cNvSpPr>
          <p:nvPr/>
        </p:nvSpPr>
        <p:spPr bwMode="auto">
          <a:xfrm>
            <a:off x="0" y="6705600"/>
            <a:ext cx="12192000" cy="152400"/>
          </a:xfrm>
          <a:prstGeom prst="rect">
            <a:avLst/>
          </a:prstGeom>
          <a:solidFill>
            <a:srgbClr val="5B92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pPr>
            <a:endParaRPr lang="en-US" altLang="en-US" sz="1800">
              <a:solidFill>
                <a:srgbClr val="000000"/>
              </a:solidFill>
            </a:endParaRPr>
          </a:p>
        </p:txBody>
      </p:sp>
    </p:spTree>
    <p:extLst>
      <p:ext uri="{BB962C8B-B14F-4D97-AF65-F5344CB8AC3E}">
        <p14:creationId xmlns:p14="http://schemas.microsoft.com/office/powerpoint/2010/main" val="3083293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blog-youth-development-insight.extension.umn.edu/2021/07/" TargetMode="Externa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logos">
            <a:extLst>
              <a:ext uri="{FF2B5EF4-FFF2-40B4-BE49-F238E27FC236}">
                <a16:creationId xmlns:a16="http://schemas.microsoft.com/office/drawing/2014/main" id="{A532CE63-21F3-C67B-DA93-F98F576BB77A}"/>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4E468BC5-85E6-F9FE-0C02-389DFD345881}"/>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9B818F57-25D9-FB9C-8D29-2BC170FE739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E35997E9-D39A-41F2-4EA5-69D9068F883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p:cNvSpPr>
            <a:spLocks noGrp="1" noChangeArrowheads="1"/>
          </p:cNvSpPr>
          <p:nvPr>
            <p:ph type="ctrTitle" idx="4294967295"/>
          </p:nvPr>
        </p:nvSpPr>
        <p:spPr>
          <a:xfrm>
            <a:off x="1524000" y="1972129"/>
            <a:ext cx="9144000" cy="4251693"/>
          </a:xfrm>
        </p:spPr>
        <p:txBody>
          <a:bodyPr anchor="t"/>
          <a:lstStyle/>
          <a:p>
            <a:pPr eaLnBrk="1" hangingPunct="1">
              <a:lnSpc>
                <a:spcPct val="95000"/>
              </a:lnSpc>
            </a:pPr>
            <a:r>
              <a:rPr lang="en-US" altLang="en-US" sz="3600" b="1" dirty="0">
                <a:solidFill>
                  <a:schemeClr val="tx1"/>
                </a:solidFill>
              </a:rPr>
              <a:t>INC Tax</a:t>
            </a: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Workstream I: The Framework Convention</a:t>
            </a:r>
            <a:br>
              <a:rPr lang="en-US" altLang="en-US" sz="3600" b="1" dirty="0">
                <a:solidFill>
                  <a:schemeClr val="tx1"/>
                </a:solidFill>
              </a:rPr>
            </a:br>
            <a:br>
              <a:rPr lang="en-US" altLang="en-US" sz="3600" b="1" dirty="0">
                <a:solidFill>
                  <a:schemeClr val="tx1"/>
                </a:solidFill>
              </a:rPr>
            </a:br>
            <a:r>
              <a:rPr lang="en-US" sz="2400" b="1" noProof="0" dirty="0">
                <a:solidFill>
                  <a:schemeClr val="tx1">
                    <a:lumMod val="75000"/>
                    <a:lumOff val="25000"/>
                  </a:schemeClr>
                </a:solidFill>
              </a:rPr>
              <a:t>First Session – INC Tax</a:t>
            </a:r>
            <a:br>
              <a:rPr lang="en-US" sz="2400" b="1" i="1" noProof="0" dirty="0">
                <a:solidFill>
                  <a:schemeClr val="tx1">
                    <a:lumMod val="75000"/>
                    <a:lumOff val="25000"/>
                  </a:schemeClr>
                </a:solidFill>
              </a:rPr>
            </a:br>
            <a:r>
              <a:rPr lang="en-US" sz="2400" b="1" i="1" noProof="0" dirty="0">
                <a:solidFill>
                  <a:schemeClr val="tx1">
                    <a:lumMod val="75000"/>
                    <a:lumOff val="25000"/>
                  </a:schemeClr>
                </a:solidFill>
              </a:rPr>
              <a:t>4 - 8 August 2025</a:t>
            </a:r>
            <a:endParaRPr lang="en-US" altLang="en-US" sz="2400" i="1" dirty="0">
              <a:solidFill>
                <a:schemeClr val="tx1">
                  <a:lumMod val="75000"/>
                  <a:lumOff val="25000"/>
                </a:schemeClr>
              </a:solidFill>
            </a:endParaRPr>
          </a:p>
        </p:txBody>
      </p:sp>
      <p:pic>
        <p:nvPicPr>
          <p:cNvPr id="1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222" y="660262"/>
            <a:ext cx="1447800" cy="12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73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CBD8-567C-C2F8-425B-290888E850EB}"/>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A890E08F-7C58-F667-67D1-E4B8694AB063}"/>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14FD7DCD-4E2F-3EDA-995D-ED57691635DA}"/>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8EE9577A-D874-09DC-3F96-F4A0EC50D1D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C113116C-F207-6ABF-2CB2-25EAA806834C}"/>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a:extLst>
              <a:ext uri="{FF2B5EF4-FFF2-40B4-BE49-F238E27FC236}">
                <a16:creationId xmlns:a16="http://schemas.microsoft.com/office/drawing/2014/main" id="{FF3BC491-9701-2294-1DC7-6F8CD282B874}"/>
              </a:ext>
            </a:extLst>
          </p:cNvPr>
          <p:cNvSpPr>
            <a:spLocks noGrp="1" noChangeArrowheads="1"/>
          </p:cNvSpPr>
          <p:nvPr>
            <p:ph type="ctrTitle" idx="4294967295"/>
          </p:nvPr>
        </p:nvSpPr>
        <p:spPr>
          <a:xfrm>
            <a:off x="1524000" y="2415035"/>
            <a:ext cx="9144000" cy="2237385"/>
          </a:xfrm>
        </p:spPr>
        <p:txBody>
          <a:bodyPr anchor="t"/>
          <a:lstStyle/>
          <a:p>
            <a:pPr eaLnBrk="1" hangingPunct="1">
              <a:lnSpc>
                <a:spcPct val="95000"/>
              </a:lnSpc>
            </a:pPr>
            <a:br>
              <a:rPr lang="en-US" altLang="en-US" sz="3600" b="1" dirty="0">
                <a:solidFill>
                  <a:schemeClr val="tx1"/>
                </a:solidFill>
              </a:rPr>
            </a:br>
            <a:r>
              <a:rPr lang="en-US" sz="3600" b="1" dirty="0">
                <a:solidFill>
                  <a:srgbClr val="000000"/>
                </a:solidFill>
              </a:rPr>
              <a:t>Fair allocation of taxing rights </a:t>
            </a:r>
            <a:endParaRPr lang="en-US" altLang="en-US" sz="4200" b="1" dirty="0">
              <a:solidFill>
                <a:schemeClr val="tx1">
                  <a:lumMod val="75000"/>
                  <a:lumOff val="25000"/>
                </a:schemeClr>
              </a:solidFill>
            </a:endParaRPr>
          </a:p>
        </p:txBody>
      </p:sp>
    </p:spTree>
    <p:extLst>
      <p:ext uri="{BB962C8B-B14F-4D97-AF65-F5344CB8AC3E}">
        <p14:creationId xmlns:p14="http://schemas.microsoft.com/office/powerpoint/2010/main" val="170352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1B478-FE4D-B10E-189F-E75E177447C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BE7B75B1-254B-72BF-57D6-AC41C95ABEC1}"/>
              </a:ext>
            </a:extLst>
          </p:cNvPr>
          <p:cNvSpPr txBox="1">
            <a:spLocks/>
          </p:cNvSpPr>
          <p:nvPr/>
        </p:nvSpPr>
        <p:spPr bwMode="auto">
          <a:xfrm>
            <a:off x="492177" y="542576"/>
            <a:ext cx="10972800" cy="6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 </a:t>
            </a:r>
            <a:r>
              <a:rPr kumimoji="0" lang="en-US" sz="2400" b="0" i="1" u="none" strike="noStrike" kern="0" cap="none" spc="0" normalizeH="0" baseline="0" noProof="0" dirty="0">
                <a:ln>
                  <a:noFill/>
                </a:ln>
                <a:solidFill>
                  <a:srgbClr val="000000"/>
                </a:solidFill>
                <a:effectLst/>
                <a:uLnTx/>
                <a:uFillTx/>
                <a:latin typeface="Arial"/>
                <a:ea typeface="+mj-ea"/>
                <a:cs typeface="+mj-cs"/>
              </a:rPr>
              <a:t>Relationship between the Framework Convention and Protocol 1 on taxation of income derived from the provision of services in an increasingly digitalized and globalized world</a:t>
            </a:r>
          </a:p>
        </p:txBody>
      </p:sp>
      <p:cxnSp>
        <p:nvCxnSpPr>
          <p:cNvPr id="3" name="Straight Connector 2">
            <a:extLst>
              <a:ext uri="{FF2B5EF4-FFF2-40B4-BE49-F238E27FC236}">
                <a16:creationId xmlns:a16="http://schemas.microsoft.com/office/drawing/2014/main" id="{A1D07BEF-BC4C-11B7-50FB-CA7DA6D1D9BA}"/>
              </a:ext>
            </a:extLst>
          </p:cNvPr>
          <p:cNvCxnSpPr/>
          <p:nvPr/>
        </p:nvCxnSpPr>
        <p:spPr bwMode="auto">
          <a:xfrm>
            <a:off x="492177" y="1550187"/>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95F83680-9AE5-6D6F-24B5-A1A765D0E6F3}"/>
              </a:ext>
            </a:extLst>
          </p:cNvPr>
          <p:cNvSpPr txBox="1"/>
          <p:nvPr/>
        </p:nvSpPr>
        <p:spPr>
          <a:xfrm>
            <a:off x="525703" y="2370553"/>
            <a:ext cx="5570297" cy="2813975"/>
          </a:xfrm>
          <a:prstGeom prst="rect">
            <a:avLst/>
          </a:prstGeom>
          <a:noFill/>
        </p:spPr>
        <p:txBody>
          <a:bodyPr wrap="square">
            <a:spAutoFit/>
          </a:bodyPr>
          <a:lstStyle/>
          <a:p>
            <a:pPr marL="285750" marR="0" lvl="0" indent="-285750" algn="l" defTabSz="914400"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lang="en-US" sz="2600" dirty="0">
                <a:solidFill>
                  <a:srgbClr val="000000"/>
                </a:solidFill>
                <a:latin typeface="Arial"/>
                <a:ea typeface="DengXian" panose="02010600030101010101" pitchFamily="2" charset="-122"/>
                <a:cs typeface="Arial" panose="020B0604020202020204" pitchFamily="34" charset="0"/>
              </a:rPr>
              <a:t>A commitment on fair allocation of taxing rights, including equitable taxation of multinational enterprises, could provide an anchor in the Framework Convention for Protocol 1</a:t>
            </a:r>
          </a:p>
        </p:txBody>
      </p:sp>
      <p:graphicFrame>
        <p:nvGraphicFramePr>
          <p:cNvPr id="7" name="Diagram 6">
            <a:extLst>
              <a:ext uri="{FF2B5EF4-FFF2-40B4-BE49-F238E27FC236}">
                <a16:creationId xmlns:a16="http://schemas.microsoft.com/office/drawing/2014/main" id="{99A22137-41F1-BC20-E764-5018CFE08BA0}"/>
              </a:ext>
            </a:extLst>
          </p:cNvPr>
          <p:cNvGraphicFramePr/>
          <p:nvPr/>
        </p:nvGraphicFramePr>
        <p:xfrm>
          <a:off x="6162675" y="2066924"/>
          <a:ext cx="5435600" cy="3623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logos">
            <a:extLst>
              <a:ext uri="{FF2B5EF4-FFF2-40B4-BE49-F238E27FC236}">
                <a16:creationId xmlns:a16="http://schemas.microsoft.com/office/drawing/2014/main" id="{07668ED4-0DC3-096B-FC39-34115142E448}"/>
              </a:ext>
            </a:extLst>
          </p:cNvPr>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E55FE4D0-9B5A-1265-87F5-3D4485B63555}"/>
                </a:ext>
              </a:extLst>
            </p:cNvPr>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8" name="Picture 7" descr="A black background with a black square&#10;&#10;AI-generated content may be incorrect.">
              <a:extLst>
                <a:ext uri="{FF2B5EF4-FFF2-40B4-BE49-F238E27FC236}">
                  <a16:creationId xmlns:a16="http://schemas.microsoft.com/office/drawing/2014/main" id="{F16CFD3D-2572-B800-163B-F8E544FA7F6E}"/>
                </a:ext>
              </a:extLst>
            </p:cNvPr>
            <p:cNvPicPr/>
            <p:nvPr/>
          </p:nvPicPr>
          <p:blipFill>
            <a:blip r:embed="rId8">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9" name="Picture 8" descr="A blue green and black triangle&#10;&#10;AI-generated content may be incorrect.">
              <a:extLst>
                <a:ext uri="{FF2B5EF4-FFF2-40B4-BE49-F238E27FC236}">
                  <a16:creationId xmlns:a16="http://schemas.microsoft.com/office/drawing/2014/main" id="{92B981F0-BB0D-1261-BA02-4A7FA7AF2708}"/>
                </a:ext>
              </a:extLst>
            </p:cNvPr>
            <p:cNvPicPr/>
            <p:nvPr/>
          </p:nvPicPr>
          <p:blipFill>
            <a:blip r:embed="rId9">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Tree>
    <p:extLst>
      <p:ext uri="{BB962C8B-B14F-4D97-AF65-F5344CB8AC3E}">
        <p14:creationId xmlns:p14="http://schemas.microsoft.com/office/powerpoint/2010/main" val="361671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282C8-9C94-2075-F002-6BBBEDEAA5D1}"/>
            </a:ext>
          </a:extLst>
        </p:cNvPr>
        <p:cNvGrpSpPr/>
        <p:nvPr/>
      </p:nvGrpSpPr>
      <p:grpSpPr>
        <a:xfrm>
          <a:off x="0" y="0"/>
          <a:ext cx="0" cy="0"/>
          <a:chOff x="0" y="0"/>
          <a:chExt cx="0" cy="0"/>
        </a:xfrm>
      </p:grpSpPr>
      <p:grpSp>
        <p:nvGrpSpPr>
          <p:cNvPr id="5" name="logos">
            <a:extLst>
              <a:ext uri="{FF2B5EF4-FFF2-40B4-BE49-F238E27FC236}">
                <a16:creationId xmlns:a16="http://schemas.microsoft.com/office/drawing/2014/main" id="{CEF89015-CE9C-8D51-5A4D-BE9E1278A753}"/>
              </a:ext>
            </a:extLst>
          </p:cNvPr>
          <p:cNvGrpSpPr>
            <a:grpSpLocks noGrp="1" noUngrp="1" noRot="1" noMove="1" noResize="1"/>
          </p:cNvGrpSpPr>
          <p:nvPr/>
        </p:nvGrpSpPr>
        <p:grpSpPr>
          <a:xfrm>
            <a:off x="-10563" y="5798950"/>
            <a:ext cx="12213126" cy="1108644"/>
            <a:chOff x="-135803" y="5810925"/>
            <a:chExt cx="12213126" cy="1108644"/>
          </a:xfrm>
        </p:grpSpPr>
        <p:sp>
          <p:nvSpPr>
            <p:cNvPr id="8" name="Rectangle 7">
              <a:extLst>
                <a:ext uri="{FF2B5EF4-FFF2-40B4-BE49-F238E27FC236}">
                  <a16:creationId xmlns:a16="http://schemas.microsoft.com/office/drawing/2014/main" id="{B27D933E-BB0F-C438-6DBF-6E64A33DF235}"/>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9" name="Picture 8" descr="A black background with a black square&#10;&#10;AI-generated content may be incorrect.">
              <a:extLst>
                <a:ext uri="{FF2B5EF4-FFF2-40B4-BE49-F238E27FC236}">
                  <a16:creationId xmlns:a16="http://schemas.microsoft.com/office/drawing/2014/main" id="{1A1AFF93-9E69-4660-0EEC-D9ED8562599A}"/>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10" name="Picture 9" descr="A blue green and black triangle&#10;&#10;AI-generated content may be incorrect.">
              <a:extLst>
                <a:ext uri="{FF2B5EF4-FFF2-40B4-BE49-F238E27FC236}">
                  <a16:creationId xmlns:a16="http://schemas.microsoft.com/office/drawing/2014/main" id="{E9B3C449-6ED3-831C-8AE6-1ABA2E2C309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F367D127-A7C1-3C81-2119-75F51299D93D}"/>
              </a:ext>
            </a:extLst>
          </p:cNvPr>
          <p:cNvSpPr txBox="1">
            <a:spLocks/>
          </p:cNvSpPr>
          <p:nvPr/>
        </p:nvSpPr>
        <p:spPr bwMode="auto">
          <a:xfrm>
            <a:off x="492177" y="33020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a:t>
            </a:r>
            <a:r>
              <a:rPr kumimoji="0" lang="en-US" sz="2400" b="0" i="1" u="none" strike="noStrike" kern="0" cap="none" spc="0" normalizeH="0" baseline="0" noProof="0" dirty="0">
                <a:ln>
                  <a:noFill/>
                </a:ln>
                <a:solidFill>
                  <a:srgbClr val="000000"/>
                </a:solidFill>
                <a:effectLst/>
                <a:uLnTx/>
                <a:uFillTx/>
                <a:latin typeface="Arial"/>
                <a:ea typeface="+mj-ea"/>
                <a:cs typeface="+mj-cs"/>
              </a:rPr>
              <a:t>– </a:t>
            </a:r>
            <a:r>
              <a:rPr lang="en-US" sz="2400" i="1" kern="0" dirty="0">
                <a:solidFill>
                  <a:srgbClr val="000000"/>
                </a:solidFill>
              </a:rPr>
              <a:t>Fair allocation of taxing rights </a:t>
            </a:r>
            <a:endParaRPr kumimoji="0" lang="en-US" sz="2400" b="0" i="1" u="none" strike="noStrike" kern="0" cap="none" spc="0" normalizeH="0" baseline="0" noProof="0" dirty="0">
              <a:ln>
                <a:noFill/>
              </a:ln>
              <a:solidFill>
                <a:srgbClr val="000000"/>
              </a:solidFill>
              <a:effectLst/>
              <a:uLnTx/>
              <a:uFillTx/>
              <a:latin typeface="Arial"/>
              <a:ea typeface="+mj-ea"/>
              <a:cs typeface="+mj-cs"/>
            </a:endParaRPr>
          </a:p>
        </p:txBody>
      </p:sp>
      <p:cxnSp>
        <p:nvCxnSpPr>
          <p:cNvPr id="3" name="Straight Connector 2">
            <a:extLst>
              <a:ext uri="{FF2B5EF4-FFF2-40B4-BE49-F238E27FC236}">
                <a16:creationId xmlns:a16="http://schemas.microsoft.com/office/drawing/2014/main" id="{C54271BB-E78C-CE77-2429-5313AF5E59DF}"/>
              </a:ext>
            </a:extLst>
          </p:cNvPr>
          <p:cNvCxnSpPr/>
          <p:nvPr/>
        </p:nvCxnSpPr>
        <p:spPr bwMode="auto">
          <a:xfrm>
            <a:off x="492177" y="897660"/>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4864B5AB-E112-C83F-F220-65D6D7AAA705}"/>
              </a:ext>
            </a:extLst>
          </p:cNvPr>
          <p:cNvSpPr txBox="1"/>
          <p:nvPr/>
        </p:nvSpPr>
        <p:spPr>
          <a:xfrm>
            <a:off x="413154" y="1063603"/>
            <a:ext cx="11417602" cy="4880631"/>
          </a:xfrm>
          <a:prstGeom prst="rect">
            <a:avLst/>
          </a:prstGeom>
          <a:noFill/>
        </p:spPr>
        <p:txBody>
          <a:bodyPr wrap="square">
            <a:spAutoFit/>
          </a:bodyPr>
          <a:lstStyle/>
          <a:p>
            <a:pPr marL="0" lvl="0" indent="0" defTabSz="1822450">
              <a:lnSpc>
                <a:spcPct val="114000"/>
              </a:lnSpc>
              <a:spcBef>
                <a:spcPct val="0"/>
              </a:spcBef>
              <a:spcAft>
                <a:spcPts val="1200"/>
              </a:spcAft>
              <a:buNone/>
            </a:pPr>
            <a:r>
              <a:rPr lang="en-US" sz="2400" b="1" kern="1200" dirty="0"/>
              <a:t>Aspects of fairness important to Member States: </a:t>
            </a:r>
            <a:endParaRPr lang="en-US" sz="2400" dirty="0"/>
          </a:p>
          <a:p>
            <a:pPr marL="176213" indent="-176213">
              <a:lnSpc>
                <a:spcPct val="114000"/>
              </a:lnSpc>
              <a:spcAft>
                <a:spcPts val="1200"/>
              </a:spcAft>
              <a:buFont typeface="Arial" panose="020B0604020202020204" pitchFamily="34" charset="0"/>
              <a:buChar char="•"/>
            </a:pPr>
            <a:r>
              <a:rPr lang="en-US" sz="2300" dirty="0"/>
              <a:t>Important for </a:t>
            </a:r>
            <a:r>
              <a:rPr lang="en-US" sz="2300" b="1" dirty="0"/>
              <a:t>supporting DRM </a:t>
            </a:r>
            <a:r>
              <a:rPr lang="en-US" sz="2300" dirty="0"/>
              <a:t>and </a:t>
            </a:r>
            <a:r>
              <a:rPr lang="en-US" sz="2300" b="1" dirty="0"/>
              <a:t>restoring taxing rights </a:t>
            </a:r>
            <a:r>
              <a:rPr lang="en-US" sz="2300" dirty="0"/>
              <a:t>eroded by evolving business models. </a:t>
            </a:r>
          </a:p>
          <a:p>
            <a:pPr marL="176213" indent="-176213">
              <a:lnSpc>
                <a:spcPct val="114000"/>
              </a:lnSpc>
              <a:spcAft>
                <a:spcPts val="1200"/>
              </a:spcAft>
              <a:buFont typeface="Arial" panose="020B0604020202020204" pitchFamily="34" charset="0"/>
              <a:buChar char="•"/>
            </a:pPr>
            <a:r>
              <a:rPr lang="en-US" sz="2300" dirty="0"/>
              <a:t>Should </a:t>
            </a:r>
            <a:r>
              <a:rPr lang="en-US" sz="2300" b="1" dirty="0"/>
              <a:t>ensure</a:t>
            </a:r>
            <a:r>
              <a:rPr lang="en-US" sz="2300" dirty="0"/>
              <a:t> that </a:t>
            </a:r>
            <a:r>
              <a:rPr lang="en-US" sz="2300" b="1" dirty="0"/>
              <a:t>all jurisdictions where business activity occurs share taxing rights</a:t>
            </a:r>
            <a:r>
              <a:rPr lang="en-US" sz="2300" dirty="0"/>
              <a:t> (questions remain about the economic basis for allocating such rights). </a:t>
            </a:r>
          </a:p>
          <a:p>
            <a:pPr marL="176213" indent="-176213">
              <a:lnSpc>
                <a:spcPct val="114000"/>
              </a:lnSpc>
              <a:spcAft>
                <a:spcPts val="1200"/>
              </a:spcAft>
              <a:buFont typeface="Arial" panose="020B0604020202020204" pitchFamily="34" charset="0"/>
              <a:buChar char="•"/>
            </a:pPr>
            <a:r>
              <a:rPr lang="en-US" sz="2300" dirty="0"/>
              <a:t>The proposed criteria should </a:t>
            </a:r>
            <a:r>
              <a:rPr lang="en-US" sz="2300" b="1" dirty="0"/>
              <a:t>emphasize</a:t>
            </a:r>
            <a:r>
              <a:rPr lang="en-US" sz="2300" dirty="0"/>
              <a:t> economic substance and value creation, </a:t>
            </a:r>
            <a:r>
              <a:rPr lang="en-US" sz="2300" b="1" dirty="0"/>
              <a:t>while considering</a:t>
            </a:r>
            <a:r>
              <a:rPr lang="en-US" sz="2300" dirty="0"/>
              <a:t> impacts on trade, investment, efficiency, neutrality, and simplicity.</a:t>
            </a:r>
          </a:p>
          <a:p>
            <a:pPr marL="176213" indent="-176213">
              <a:lnSpc>
                <a:spcPct val="114000"/>
              </a:lnSpc>
              <a:spcAft>
                <a:spcPts val="1200"/>
              </a:spcAft>
              <a:buFont typeface="Arial" panose="020B0604020202020204" pitchFamily="34" charset="0"/>
              <a:buChar char="•"/>
            </a:pPr>
            <a:r>
              <a:rPr lang="en-US" sz="2300" dirty="0"/>
              <a:t>Rules should be </a:t>
            </a:r>
            <a:r>
              <a:rPr lang="en-US" sz="2300" b="1" dirty="0"/>
              <a:t>future-proof</a:t>
            </a:r>
            <a:r>
              <a:rPr lang="en-US" sz="2300" dirty="0"/>
              <a:t>, adaptable to evolving business models.</a:t>
            </a:r>
          </a:p>
          <a:p>
            <a:pPr marL="176213" indent="-176213">
              <a:lnSpc>
                <a:spcPct val="114000"/>
              </a:lnSpc>
              <a:spcAft>
                <a:spcPts val="1200"/>
              </a:spcAft>
              <a:buFont typeface="Arial" panose="020B0604020202020204" pitchFamily="34" charset="0"/>
              <a:buChar char="•"/>
            </a:pPr>
            <a:r>
              <a:rPr lang="en-US" sz="2300" dirty="0"/>
              <a:t>While fairness is subjective, its </a:t>
            </a:r>
            <a:r>
              <a:rPr lang="en-US" sz="2300" b="1" dirty="0"/>
              <a:t>elements may emerge </a:t>
            </a:r>
            <a:r>
              <a:rPr lang="en-US" sz="2300" dirty="0"/>
              <a:t>as the Framework Convention and its protocols address aspects of the current system.</a:t>
            </a:r>
          </a:p>
        </p:txBody>
      </p:sp>
    </p:spTree>
    <p:extLst>
      <p:ext uri="{BB962C8B-B14F-4D97-AF65-F5344CB8AC3E}">
        <p14:creationId xmlns:p14="http://schemas.microsoft.com/office/powerpoint/2010/main" val="410462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006E-73D7-275E-AC37-81115E41F0EB}"/>
            </a:ext>
          </a:extLst>
        </p:cNvPr>
        <p:cNvGrpSpPr/>
        <p:nvPr/>
      </p:nvGrpSpPr>
      <p:grpSpPr>
        <a:xfrm>
          <a:off x="0" y="0"/>
          <a:ext cx="0" cy="0"/>
          <a:chOff x="0" y="0"/>
          <a:chExt cx="0" cy="0"/>
        </a:xfrm>
      </p:grpSpPr>
      <p:grpSp>
        <p:nvGrpSpPr>
          <p:cNvPr id="5" name="logos">
            <a:extLst>
              <a:ext uri="{FF2B5EF4-FFF2-40B4-BE49-F238E27FC236}">
                <a16:creationId xmlns:a16="http://schemas.microsoft.com/office/drawing/2014/main" id="{DB7CC817-340B-76A8-F083-B755367639AE}"/>
              </a:ext>
            </a:extLst>
          </p:cNvPr>
          <p:cNvGrpSpPr>
            <a:grpSpLocks noGrp="1" noUngrp="1" noRot="1" noMove="1" noResize="1"/>
          </p:cNvGrpSpPr>
          <p:nvPr/>
        </p:nvGrpSpPr>
        <p:grpSpPr>
          <a:xfrm>
            <a:off x="-10563" y="5798950"/>
            <a:ext cx="12213126" cy="1108644"/>
            <a:chOff x="-135803" y="5810925"/>
            <a:chExt cx="12213126" cy="1108644"/>
          </a:xfrm>
        </p:grpSpPr>
        <p:sp>
          <p:nvSpPr>
            <p:cNvPr id="8" name="Rectangle 7">
              <a:extLst>
                <a:ext uri="{FF2B5EF4-FFF2-40B4-BE49-F238E27FC236}">
                  <a16:creationId xmlns:a16="http://schemas.microsoft.com/office/drawing/2014/main" id="{0FF306C8-E1FC-DE94-89C4-8A7E02DD7AD5}"/>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9" name="Picture 8" descr="A black background with a black square&#10;&#10;AI-generated content may be incorrect.">
              <a:extLst>
                <a:ext uri="{FF2B5EF4-FFF2-40B4-BE49-F238E27FC236}">
                  <a16:creationId xmlns:a16="http://schemas.microsoft.com/office/drawing/2014/main" id="{F8C9211A-0E0A-77AD-68C2-B77292BEDE25}"/>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10" name="Picture 9" descr="A blue green and black triangle&#10;&#10;AI-generated content may be incorrect.">
              <a:extLst>
                <a:ext uri="{FF2B5EF4-FFF2-40B4-BE49-F238E27FC236}">
                  <a16:creationId xmlns:a16="http://schemas.microsoft.com/office/drawing/2014/main" id="{D395C60B-634B-FD93-9C5A-E4499839DA2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EA4CE9D6-9706-A37B-5AD1-A58DF2B0A449}"/>
              </a:ext>
            </a:extLst>
          </p:cNvPr>
          <p:cNvSpPr txBox="1">
            <a:spLocks/>
          </p:cNvSpPr>
          <p:nvPr/>
        </p:nvSpPr>
        <p:spPr bwMode="auto">
          <a:xfrm>
            <a:off x="492177" y="33020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a:t>
            </a:r>
            <a:r>
              <a:rPr kumimoji="0" lang="en-US" sz="2400" b="0" i="1" u="none" strike="noStrike" kern="0" cap="none" spc="0" normalizeH="0" baseline="0" noProof="0" dirty="0">
                <a:ln>
                  <a:noFill/>
                </a:ln>
                <a:solidFill>
                  <a:srgbClr val="000000"/>
                </a:solidFill>
                <a:effectLst/>
                <a:uLnTx/>
                <a:uFillTx/>
                <a:latin typeface="Arial"/>
                <a:ea typeface="+mj-ea"/>
                <a:cs typeface="+mj-cs"/>
              </a:rPr>
              <a:t>– </a:t>
            </a:r>
            <a:r>
              <a:rPr lang="en-US" sz="2400" i="1" kern="0" dirty="0">
                <a:solidFill>
                  <a:srgbClr val="000000"/>
                </a:solidFill>
              </a:rPr>
              <a:t>Fair allocation of taxing rights </a:t>
            </a:r>
            <a:endParaRPr kumimoji="0" lang="en-US" sz="2400" b="0" i="1" u="none" strike="noStrike" kern="0" cap="none" spc="0" normalizeH="0" baseline="0" noProof="0" dirty="0">
              <a:ln>
                <a:noFill/>
              </a:ln>
              <a:solidFill>
                <a:srgbClr val="000000"/>
              </a:solidFill>
              <a:effectLst/>
              <a:uLnTx/>
              <a:uFillTx/>
              <a:latin typeface="Arial"/>
              <a:ea typeface="+mj-ea"/>
              <a:cs typeface="+mj-cs"/>
            </a:endParaRPr>
          </a:p>
        </p:txBody>
      </p:sp>
      <p:cxnSp>
        <p:nvCxnSpPr>
          <p:cNvPr id="3" name="Straight Connector 2">
            <a:extLst>
              <a:ext uri="{FF2B5EF4-FFF2-40B4-BE49-F238E27FC236}">
                <a16:creationId xmlns:a16="http://schemas.microsoft.com/office/drawing/2014/main" id="{62AFF384-DC0E-201C-2692-3BAFC90F1ED1}"/>
              </a:ext>
            </a:extLst>
          </p:cNvPr>
          <p:cNvCxnSpPr/>
          <p:nvPr/>
        </p:nvCxnSpPr>
        <p:spPr bwMode="auto">
          <a:xfrm>
            <a:off x="492177" y="897660"/>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01668028-D850-BD27-AAEA-56D8BDFEA616}"/>
              </a:ext>
            </a:extLst>
          </p:cNvPr>
          <p:cNvSpPr txBox="1"/>
          <p:nvPr/>
        </p:nvSpPr>
        <p:spPr>
          <a:xfrm>
            <a:off x="492177" y="1185517"/>
            <a:ext cx="6371467" cy="4688271"/>
          </a:xfrm>
          <a:prstGeom prst="rect">
            <a:avLst/>
          </a:prstGeom>
          <a:noFill/>
        </p:spPr>
        <p:txBody>
          <a:bodyPr wrap="square">
            <a:spAutoFit/>
          </a:bodyPr>
          <a:lstStyle/>
          <a:p>
            <a:pPr>
              <a:lnSpc>
                <a:spcPct val="114000"/>
              </a:lnSpc>
            </a:pPr>
            <a:r>
              <a:rPr lang="en-US" sz="2400" b="1" dirty="0">
                <a:solidFill>
                  <a:srgbClr val="000000"/>
                </a:solidFill>
                <a:ea typeface="Times New Roman" panose="02020603050405020304" pitchFamily="18" charset="0"/>
              </a:rPr>
              <a:t>The commitment should urge parties to:</a:t>
            </a:r>
          </a:p>
          <a:p>
            <a:pPr algn="ctr">
              <a:lnSpc>
                <a:spcPct val="114000"/>
              </a:lnSpc>
            </a:pPr>
            <a:endParaRPr lang="en-US" sz="2400" dirty="0">
              <a:solidFill>
                <a:srgbClr val="000000"/>
              </a:solidFill>
            </a:endParaRPr>
          </a:p>
          <a:p>
            <a:pPr marL="342900" lvl="0" indent="-342900">
              <a:lnSpc>
                <a:spcPct val="114000"/>
              </a:lnSpc>
              <a:buFont typeface="Arial" panose="020B0604020202020204" pitchFamily="34" charset="0"/>
              <a:buChar char="•"/>
              <a:tabLst>
                <a:tab pos="457200" algn="l"/>
              </a:tabLst>
              <a:defRPr/>
            </a:pPr>
            <a:r>
              <a:rPr lang="en-US" sz="2400" dirty="0"/>
              <a:t>Promote an approach where </a:t>
            </a:r>
            <a:r>
              <a:rPr lang="en-US" sz="2400" b="1" dirty="0"/>
              <a:t>all jurisdictions where business activity takes place share taxing rights </a:t>
            </a:r>
            <a:r>
              <a:rPr lang="en-US" sz="2400" dirty="0"/>
              <a:t>over related income.</a:t>
            </a:r>
          </a:p>
          <a:p>
            <a:pPr marL="342900" lvl="0" indent="-342900">
              <a:lnSpc>
                <a:spcPct val="114000"/>
              </a:lnSpc>
              <a:buFont typeface="Arial" panose="020B0604020202020204" pitchFamily="34" charset="0"/>
              <a:buChar char="•"/>
              <a:tabLst>
                <a:tab pos="457200" algn="l"/>
              </a:tabLst>
              <a:defRPr/>
            </a:pPr>
            <a:endParaRPr lang="en-US" sz="2400" dirty="0">
              <a:solidFill>
                <a:srgbClr val="000000"/>
              </a:solidFill>
              <a:ea typeface="Times New Roman" panose="02020603050405020304" pitchFamily="18" charset="0"/>
            </a:endParaRPr>
          </a:p>
          <a:p>
            <a:pPr marL="342900" lvl="0" indent="-342900">
              <a:lnSpc>
                <a:spcPct val="114000"/>
              </a:lnSpc>
              <a:buFont typeface="Arial" panose="020B0604020202020204" pitchFamily="34" charset="0"/>
              <a:buChar char="•"/>
              <a:tabLst>
                <a:tab pos="457200" algn="l"/>
              </a:tabLst>
              <a:defRPr/>
            </a:pPr>
            <a:r>
              <a:rPr lang="en-US" sz="2400" b="1" dirty="0"/>
              <a:t>Balance it with principles </a:t>
            </a:r>
            <a:r>
              <a:rPr lang="en-US" sz="2400" dirty="0"/>
              <a:t>of economic efficiency, tax neutrality, simplicity, and effects on cross-border trade and investment.</a:t>
            </a:r>
          </a:p>
        </p:txBody>
      </p:sp>
      <p:pic>
        <p:nvPicPr>
          <p:cNvPr id="7" name="Picture 6" descr="A map of the world with icons&#10;&#10;Description automatically generated">
            <a:extLst>
              <a:ext uri="{FF2B5EF4-FFF2-40B4-BE49-F238E27FC236}">
                <a16:creationId xmlns:a16="http://schemas.microsoft.com/office/drawing/2014/main" id="{7E653440-2E37-F225-D492-8F306E14D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617" y="1843287"/>
            <a:ext cx="5378854" cy="3585903"/>
          </a:xfrm>
          <a:prstGeom prst="rect">
            <a:avLst/>
          </a:prstGeom>
        </p:spPr>
      </p:pic>
    </p:spTree>
    <p:extLst>
      <p:ext uri="{BB962C8B-B14F-4D97-AF65-F5344CB8AC3E}">
        <p14:creationId xmlns:p14="http://schemas.microsoft.com/office/powerpoint/2010/main" val="203780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A0A1-DDB0-E140-39D1-750B31000AA9}"/>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E4874389-0B78-9CC6-F990-4E299B4E67D7}"/>
              </a:ext>
            </a:extLst>
          </p:cNvPr>
          <p:cNvGrpSpPr>
            <a:grpSpLocks noGrp="1" noUngrp="1" noRot="1" noMove="1" noResize="1"/>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98123585-6660-F648-5EC5-36769F92B89C}"/>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10C494E8-E631-D540-A2CA-4FFF4C9B5552}"/>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9C6F1F58-87FE-317C-BB3D-77637091467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A5213A14-1D8E-E885-005F-92FA5E250517}"/>
              </a:ext>
            </a:extLst>
          </p:cNvPr>
          <p:cNvSpPr txBox="1">
            <a:spLocks/>
          </p:cNvSpPr>
          <p:nvPr/>
        </p:nvSpPr>
        <p:spPr bwMode="auto">
          <a:xfrm>
            <a:off x="492176" y="330200"/>
            <a:ext cx="11324686"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i="1" kern="0" dirty="0"/>
              <a:t>INC Tax Workstream I </a:t>
            </a:r>
            <a:r>
              <a:rPr lang="en-US" sz="2400" i="1" kern="0" dirty="0"/>
              <a:t>– </a:t>
            </a:r>
            <a:r>
              <a:rPr lang="en-US" sz="2400" i="1" kern="0" dirty="0">
                <a:solidFill>
                  <a:srgbClr val="000000"/>
                </a:solidFill>
              </a:rPr>
              <a:t>Fair allocation of taxing rights </a:t>
            </a:r>
            <a:endParaRPr lang="en-US" sz="2400" i="1" kern="0" dirty="0"/>
          </a:p>
        </p:txBody>
      </p:sp>
      <p:cxnSp>
        <p:nvCxnSpPr>
          <p:cNvPr id="3" name="Straight Connector 2">
            <a:extLst>
              <a:ext uri="{FF2B5EF4-FFF2-40B4-BE49-F238E27FC236}">
                <a16:creationId xmlns:a16="http://schemas.microsoft.com/office/drawing/2014/main" id="{D562DD2D-9591-9D47-BF4C-E88AB9C2D5F1}"/>
              </a:ext>
            </a:extLst>
          </p:cNvPr>
          <p:cNvCxnSpPr/>
          <p:nvPr/>
        </p:nvCxnSpPr>
        <p:spPr bwMode="auto">
          <a:xfrm>
            <a:off x="492177" y="100243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EAAD54C2-7900-C4F7-A937-1890EAD91440}"/>
              </a:ext>
            </a:extLst>
          </p:cNvPr>
          <p:cNvSpPr txBox="1"/>
          <p:nvPr/>
        </p:nvSpPr>
        <p:spPr>
          <a:xfrm>
            <a:off x="492176" y="1425496"/>
            <a:ext cx="11219659" cy="4247317"/>
          </a:xfrm>
          <a:prstGeom prst="rect">
            <a:avLst/>
          </a:prstGeom>
          <a:noFill/>
        </p:spPr>
        <p:txBody>
          <a:bodyPr wrap="square">
            <a:spAutoFit/>
          </a:bodyPr>
          <a:lstStyle/>
          <a:p>
            <a:r>
              <a:rPr lang="en-US" sz="3000" dirty="0"/>
              <a:t>The Committee is invited to discuss the issue of fair allocation of taxing rights and, in particular, whether: </a:t>
            </a:r>
          </a:p>
          <a:p>
            <a:endParaRPr lang="en-US" sz="3000" dirty="0"/>
          </a:p>
          <a:p>
            <a:pPr marL="457200" indent="-457200">
              <a:buAutoNum type="alphaLcParenR"/>
            </a:pPr>
            <a:r>
              <a:rPr lang="en-US" sz="3000" b="1" dirty="0"/>
              <a:t>the elements of the commitment from the previous slide provide a useful outline of a commitment on this topic; and </a:t>
            </a:r>
          </a:p>
          <a:p>
            <a:pPr marL="457200" indent="-457200">
              <a:buAutoNum type="alphaLcParenR"/>
            </a:pPr>
            <a:r>
              <a:rPr lang="en-US" sz="3000" b="1" dirty="0"/>
              <a:t>there are additional concerns regarding the fair allocation of taxing rights that should be addressed in that article of the Framework Convention.</a:t>
            </a:r>
          </a:p>
        </p:txBody>
      </p:sp>
    </p:spTree>
    <p:extLst>
      <p:ext uri="{BB962C8B-B14F-4D97-AF65-F5344CB8AC3E}">
        <p14:creationId xmlns:p14="http://schemas.microsoft.com/office/powerpoint/2010/main" val="305337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255D-A6BF-9A03-4958-FFA54B56B570}"/>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BC539E0D-59AC-7D3E-8395-A260C113DA6F}"/>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CF835223-1601-1C9C-8DF2-32D939289938}"/>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D2CAE608-BF58-4C72-3E6D-06A93341C40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7869B4E7-EE33-ED13-886B-69D49D5A363E}"/>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a:extLst>
              <a:ext uri="{FF2B5EF4-FFF2-40B4-BE49-F238E27FC236}">
                <a16:creationId xmlns:a16="http://schemas.microsoft.com/office/drawing/2014/main" id="{FF5352CC-535F-E856-7F69-998951788B3C}"/>
              </a:ext>
            </a:extLst>
          </p:cNvPr>
          <p:cNvSpPr>
            <a:spLocks noGrp="1" noChangeArrowheads="1"/>
          </p:cNvSpPr>
          <p:nvPr>
            <p:ph type="ctrTitle" idx="4294967295"/>
          </p:nvPr>
        </p:nvSpPr>
        <p:spPr>
          <a:xfrm>
            <a:off x="1524000" y="2060617"/>
            <a:ext cx="9144000" cy="2237385"/>
          </a:xfrm>
        </p:spPr>
        <p:txBody>
          <a:bodyPr anchor="t"/>
          <a:lstStyle/>
          <a:p>
            <a:pPr eaLnBrk="1" hangingPunct="1">
              <a:lnSpc>
                <a:spcPct val="95000"/>
              </a:lnSpc>
            </a:pPr>
            <a:br>
              <a:rPr lang="en-US" altLang="en-US" sz="3600" b="1" dirty="0">
                <a:solidFill>
                  <a:schemeClr val="tx1"/>
                </a:solidFill>
              </a:rPr>
            </a:br>
            <a:r>
              <a:rPr lang="en-US" sz="3600" b="1" dirty="0">
                <a:solidFill>
                  <a:srgbClr val="000000"/>
                </a:solidFill>
              </a:rPr>
              <a:t>Sustainable development</a:t>
            </a:r>
            <a:br>
              <a:rPr lang="en-US" altLang="en-US" sz="2400" b="1" dirty="0">
                <a:solidFill>
                  <a:schemeClr val="tx1">
                    <a:lumMod val="75000"/>
                    <a:lumOff val="25000"/>
                  </a:schemeClr>
                </a:solidFill>
              </a:rPr>
            </a:br>
            <a:endParaRPr lang="en-US" altLang="en-US" sz="4200" b="1" dirty="0">
              <a:solidFill>
                <a:schemeClr val="tx1">
                  <a:lumMod val="75000"/>
                  <a:lumOff val="25000"/>
                </a:schemeClr>
              </a:solidFill>
            </a:endParaRPr>
          </a:p>
        </p:txBody>
      </p:sp>
    </p:spTree>
    <p:extLst>
      <p:ext uri="{BB962C8B-B14F-4D97-AF65-F5344CB8AC3E}">
        <p14:creationId xmlns:p14="http://schemas.microsoft.com/office/powerpoint/2010/main" val="2296513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E95D-A796-6293-F6EA-5D45F9CE4EE9}"/>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9A9DD1A2-2773-E1BB-D7F9-D09D0D95D212}"/>
              </a:ext>
            </a:extLst>
          </p:cNvPr>
          <p:cNvGrpSpPr>
            <a:grpSpLocks noGrp="1" noUngrp="1" noRot="1" noMove="1" noResize="1"/>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924EE38A-C32A-7DE0-9AE1-8E6A2710300B}"/>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2988CBC0-D847-F0B2-891B-ED1758D388DA}"/>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9DA23413-FC45-277C-B823-7C1EF41B82B9}"/>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BF2F5838-D44E-C348-37AE-64D73A3C47D8}"/>
              </a:ext>
            </a:extLst>
          </p:cNvPr>
          <p:cNvSpPr txBox="1">
            <a:spLocks/>
          </p:cNvSpPr>
          <p:nvPr/>
        </p:nvSpPr>
        <p:spPr bwMode="auto">
          <a:xfrm>
            <a:off x="492177" y="38735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a:t>
            </a:r>
            <a:r>
              <a:rPr kumimoji="0" lang="en-US" sz="2400" b="0" i="1" u="none" strike="noStrike" kern="0" cap="none" spc="0" normalizeH="0" baseline="0" noProof="0" dirty="0">
                <a:ln>
                  <a:noFill/>
                </a:ln>
                <a:solidFill>
                  <a:srgbClr val="000000"/>
                </a:solidFill>
                <a:effectLst/>
                <a:uLnTx/>
                <a:uFillTx/>
                <a:latin typeface="Arial"/>
                <a:ea typeface="+mj-ea"/>
                <a:cs typeface="+mj-cs"/>
              </a:rPr>
              <a:t>– </a:t>
            </a:r>
            <a:r>
              <a:rPr lang="en-US" sz="2400" i="1" kern="0" dirty="0">
                <a:solidFill>
                  <a:srgbClr val="000000"/>
                </a:solidFill>
                <a:latin typeface="Arial"/>
              </a:rPr>
              <a:t>Sustainable development</a:t>
            </a:r>
            <a:endParaRPr kumimoji="0" lang="en-US" sz="2400" b="0" i="1" u="none" strike="noStrike" kern="0" cap="none" spc="0" normalizeH="0" baseline="0" noProof="0" dirty="0">
              <a:ln>
                <a:noFill/>
              </a:ln>
              <a:solidFill>
                <a:srgbClr val="000000"/>
              </a:solidFill>
              <a:effectLst/>
              <a:uLnTx/>
              <a:uFillTx/>
              <a:latin typeface="Arial"/>
              <a:ea typeface="+mj-ea"/>
              <a:cs typeface="+mj-cs"/>
            </a:endParaRPr>
          </a:p>
        </p:txBody>
      </p:sp>
      <p:cxnSp>
        <p:nvCxnSpPr>
          <p:cNvPr id="3" name="Straight Connector 2">
            <a:extLst>
              <a:ext uri="{FF2B5EF4-FFF2-40B4-BE49-F238E27FC236}">
                <a16:creationId xmlns:a16="http://schemas.microsoft.com/office/drawing/2014/main" id="{92DB7E1A-3DD7-DA95-3068-DD94C064A392}"/>
              </a:ext>
            </a:extLst>
          </p:cNvPr>
          <p:cNvCxnSpPr/>
          <p:nvPr/>
        </p:nvCxnSpPr>
        <p:spPr bwMode="auto">
          <a:xfrm>
            <a:off x="492177" y="102148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3BDC9DC4-3944-BE5E-0931-A461A04F39BD}"/>
              </a:ext>
            </a:extLst>
          </p:cNvPr>
          <p:cNvSpPr txBox="1"/>
          <p:nvPr/>
        </p:nvSpPr>
        <p:spPr>
          <a:xfrm>
            <a:off x="334054" y="1176640"/>
            <a:ext cx="11561736" cy="4801314"/>
          </a:xfrm>
          <a:prstGeom prst="rect">
            <a:avLst/>
          </a:prstGeom>
          <a:noFill/>
        </p:spPr>
        <p:txBody>
          <a:bodyPr wrap="square">
            <a:spAutoFit/>
          </a:bodyPr>
          <a:lstStyle/>
          <a:p>
            <a:pPr marL="342900" indent="-342900">
              <a:buFont typeface="Arial" panose="020B0604020202020204" pitchFamily="34" charset="0"/>
              <a:buChar char="•"/>
            </a:pPr>
            <a:r>
              <a:rPr lang="en-US" sz="2200" dirty="0"/>
              <a:t>This commitment aims to ensure international tax cooperation is aligned with the achievement of sustainable development in its three dimensions: economic, social, and environmental.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Language draws from the Terms of Reference, reflecting widely understood UN principles and can largely reproduce subparagraph (c) of Paragraph 10 of the </a:t>
            </a:r>
            <a:r>
              <a:rPr lang="en-US" sz="2200" dirty="0" err="1"/>
              <a:t>ToR</a:t>
            </a:r>
            <a:r>
              <a:rPr lang="en-US" sz="2200" dirty="0"/>
              <a:t>: </a:t>
            </a:r>
          </a:p>
          <a:p>
            <a:pPr marL="342900" indent="-342900">
              <a:buFont typeface="Arial" panose="020B0604020202020204" pitchFamily="34" charset="0"/>
              <a:buChar char="•"/>
            </a:pPr>
            <a:endParaRPr lang="en-US" sz="2200" dirty="0"/>
          </a:p>
          <a:p>
            <a:pPr marL="685800"/>
            <a:r>
              <a:rPr lang="en-US" sz="2200" i="1" dirty="0"/>
              <a:t>Taking into account their different capacities, the States Parties agree to pursue international tax cooperation approaches that will contribute to the achievement of sustainable development in its three dimensions, economic, social and environmental, in a balanced and integrated manner. </a:t>
            </a:r>
            <a:endParaRPr lang="en-US" sz="2000" i="1" dirty="0"/>
          </a:p>
          <a:p>
            <a:pPr marL="685800"/>
            <a:endParaRPr lang="en-US" sz="2000" i="1" dirty="0"/>
          </a:p>
          <a:p>
            <a:pPr marL="344488" indent="-344488">
              <a:buFont typeface="Arial" panose="020B0604020202020204" pitchFamily="34" charset="0"/>
              <a:buChar char="•"/>
            </a:pPr>
            <a:r>
              <a:rPr lang="de-DE" sz="2200" dirty="0">
                <a:solidFill>
                  <a:srgbClr val="000000"/>
                </a:solidFill>
                <a:ea typeface="Times New Roman" panose="02020603050405020304" pitchFamily="18" charset="0"/>
              </a:rPr>
              <a:t>A </a:t>
            </a:r>
            <a:r>
              <a:rPr lang="en-US" sz="2200" dirty="0">
                <a:solidFill>
                  <a:srgbClr val="000000"/>
                </a:solidFill>
                <a:ea typeface="Times New Roman" panose="02020603050405020304" pitchFamily="18" charset="0"/>
              </a:rPr>
              <a:t>commitment in this form would primarily serve as an anchor for future protocols.</a:t>
            </a:r>
            <a:endParaRPr lang="de-DE" sz="2200" dirty="0">
              <a:solidFill>
                <a:srgbClr val="000000"/>
              </a:solidFill>
              <a:ea typeface="Times New Roman" panose="02020603050405020304" pitchFamily="18" charset="0"/>
            </a:endParaRPr>
          </a:p>
          <a:p>
            <a:endParaRPr lang="en-US" sz="2200" i="1" dirty="0"/>
          </a:p>
        </p:txBody>
      </p:sp>
    </p:spTree>
    <p:extLst>
      <p:ext uri="{BB962C8B-B14F-4D97-AF65-F5344CB8AC3E}">
        <p14:creationId xmlns:p14="http://schemas.microsoft.com/office/powerpoint/2010/main" val="404589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B079-7AC7-20D9-72F2-AE7B6D495225}"/>
            </a:ext>
          </a:extLst>
        </p:cNvPr>
        <p:cNvGrpSpPr/>
        <p:nvPr/>
      </p:nvGrpSpPr>
      <p:grpSpPr>
        <a:xfrm>
          <a:off x="0" y="0"/>
          <a:ext cx="0" cy="0"/>
          <a:chOff x="0" y="0"/>
          <a:chExt cx="0" cy="0"/>
        </a:xfrm>
      </p:grpSpPr>
      <p:pic>
        <p:nvPicPr>
          <p:cNvPr id="10" name="Picture 9" descr="A diagram of a diagram of a social environment&#10;&#10;AI-generated content may be incorrect.">
            <a:extLst>
              <a:ext uri="{FF2B5EF4-FFF2-40B4-BE49-F238E27FC236}">
                <a16:creationId xmlns:a16="http://schemas.microsoft.com/office/drawing/2014/main" id="{FE1E3355-4190-D808-B832-E37CF66DE2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5230" y="1863780"/>
            <a:ext cx="4629428" cy="3383043"/>
          </a:xfrm>
          <a:prstGeom prst="rect">
            <a:avLst/>
          </a:prstGeom>
        </p:spPr>
      </p:pic>
      <p:grpSp>
        <p:nvGrpSpPr>
          <p:cNvPr id="2" name="logos">
            <a:extLst>
              <a:ext uri="{FF2B5EF4-FFF2-40B4-BE49-F238E27FC236}">
                <a16:creationId xmlns:a16="http://schemas.microsoft.com/office/drawing/2014/main" id="{B4ACC16D-1D8D-CD67-077D-7484CC2E03AD}"/>
              </a:ext>
            </a:extLst>
          </p:cNvPr>
          <p:cNvGrpSpPr>
            <a:grpSpLocks noGrp="1" noUngrp="1" noRot="1" noMove="1" noResize="1"/>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08D1711E-CB2B-EEFB-10E7-DF5F38DC1224}"/>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B7734222-7FDC-ED0A-C6A0-B0CD2F92F31F}"/>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433E53AC-DBB6-039F-E1D6-1D6A4812B6D2}"/>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12795432-4F62-4D31-6174-71F95CDDDBDC}"/>
              </a:ext>
            </a:extLst>
          </p:cNvPr>
          <p:cNvSpPr txBox="1">
            <a:spLocks/>
          </p:cNvSpPr>
          <p:nvPr/>
        </p:nvSpPr>
        <p:spPr bwMode="auto">
          <a:xfrm>
            <a:off x="492176" y="330200"/>
            <a:ext cx="11324686"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i="1" kern="0" dirty="0"/>
              <a:t>INC Tax Workstream I </a:t>
            </a:r>
            <a:r>
              <a:rPr lang="en-US" sz="2400" i="1" kern="0" dirty="0"/>
              <a:t>– </a:t>
            </a:r>
            <a:r>
              <a:rPr lang="en-US" sz="2400" i="1" kern="0" dirty="0">
                <a:solidFill>
                  <a:srgbClr val="000000"/>
                </a:solidFill>
              </a:rPr>
              <a:t>Sustainable development</a:t>
            </a:r>
            <a:endParaRPr lang="en-US" sz="2400" i="1" kern="0" dirty="0"/>
          </a:p>
        </p:txBody>
      </p:sp>
      <p:cxnSp>
        <p:nvCxnSpPr>
          <p:cNvPr id="3" name="Straight Connector 2">
            <a:extLst>
              <a:ext uri="{FF2B5EF4-FFF2-40B4-BE49-F238E27FC236}">
                <a16:creationId xmlns:a16="http://schemas.microsoft.com/office/drawing/2014/main" id="{FF725623-0479-B752-EA88-875A3342E2D0}"/>
              </a:ext>
            </a:extLst>
          </p:cNvPr>
          <p:cNvCxnSpPr/>
          <p:nvPr/>
        </p:nvCxnSpPr>
        <p:spPr bwMode="auto">
          <a:xfrm>
            <a:off x="492177" y="100243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9605ED89-E4D3-71A8-8E0B-C4E8F9108CD8}"/>
              </a:ext>
            </a:extLst>
          </p:cNvPr>
          <p:cNvSpPr txBox="1"/>
          <p:nvPr/>
        </p:nvSpPr>
        <p:spPr>
          <a:xfrm>
            <a:off x="819791" y="1535498"/>
            <a:ext cx="6450325" cy="4201920"/>
          </a:xfrm>
          <a:prstGeom prst="rect">
            <a:avLst/>
          </a:prstGeom>
          <a:noFill/>
        </p:spPr>
        <p:txBody>
          <a:bodyPr wrap="square">
            <a:spAutoFit/>
          </a:bodyPr>
          <a:lstStyle/>
          <a:p>
            <a:pPr>
              <a:lnSpc>
                <a:spcPct val="125000"/>
              </a:lnSpc>
            </a:pPr>
            <a:r>
              <a:rPr lang="en-US" sz="2400" dirty="0"/>
              <a:t>The Committee is invited to discuss the issue of international tax cooperation approaches that contribute to sustainable development and, in particular, whether there are </a:t>
            </a:r>
            <a:r>
              <a:rPr lang="en-US" sz="2400" b="1" dirty="0"/>
              <a:t>additional aspects of international tax cooperation approaches that contribute to sustainable development </a:t>
            </a:r>
            <a:r>
              <a:rPr lang="en-US" sz="2400" dirty="0"/>
              <a:t>that should be addressed in additional paragraphs of that article of the Framework Convention.</a:t>
            </a:r>
          </a:p>
        </p:txBody>
      </p:sp>
    </p:spTree>
    <p:extLst>
      <p:ext uri="{BB962C8B-B14F-4D97-AF65-F5344CB8AC3E}">
        <p14:creationId xmlns:p14="http://schemas.microsoft.com/office/powerpoint/2010/main" val="386416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F6F5-FF5A-99D9-70A6-14E66766B4C5}"/>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1241A64F-7F85-95C3-FD12-0EF565B20445}"/>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15C36007-608B-724A-2B14-65D636775992}"/>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4C634FA1-A704-992E-D285-F7E5DD25269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5CF31403-69CE-7B13-1B04-8C4B6F665272}"/>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a:extLst>
              <a:ext uri="{FF2B5EF4-FFF2-40B4-BE49-F238E27FC236}">
                <a16:creationId xmlns:a16="http://schemas.microsoft.com/office/drawing/2014/main" id="{88A6098A-9AAC-704B-438A-6DDB4FE47E31}"/>
              </a:ext>
            </a:extLst>
          </p:cNvPr>
          <p:cNvSpPr>
            <a:spLocks noGrp="1" noChangeArrowheads="1"/>
          </p:cNvSpPr>
          <p:nvPr>
            <p:ph type="ctrTitle" idx="4294967295"/>
          </p:nvPr>
        </p:nvSpPr>
        <p:spPr>
          <a:xfrm>
            <a:off x="1524000" y="2060617"/>
            <a:ext cx="9144000" cy="2237385"/>
          </a:xfrm>
        </p:spPr>
        <p:txBody>
          <a:bodyPr anchor="t"/>
          <a:lstStyle/>
          <a:p>
            <a:pPr eaLnBrk="1" hangingPunct="1">
              <a:lnSpc>
                <a:spcPct val="95000"/>
              </a:lnSpc>
            </a:pPr>
            <a:br>
              <a:rPr lang="en-US" altLang="en-US" sz="3600" b="1" dirty="0">
                <a:solidFill>
                  <a:schemeClr val="tx1"/>
                </a:solidFill>
              </a:rPr>
            </a:br>
            <a:br>
              <a:rPr lang="en-US" altLang="en-US" sz="3600" b="1" dirty="0">
                <a:solidFill>
                  <a:schemeClr val="tx1"/>
                </a:solidFill>
              </a:rPr>
            </a:br>
            <a:r>
              <a:rPr lang="en-US" altLang="en-US" sz="3600" b="1" dirty="0">
                <a:solidFill>
                  <a:schemeClr val="tx1"/>
                </a:solidFill>
              </a:rPr>
              <a:t>Next steps</a:t>
            </a:r>
            <a:br>
              <a:rPr lang="en-US" altLang="en-US" sz="2400" b="1" i="1" dirty="0">
                <a:solidFill>
                  <a:schemeClr val="tx1">
                    <a:lumMod val="75000"/>
                    <a:lumOff val="25000"/>
                  </a:schemeClr>
                </a:solidFill>
              </a:rPr>
            </a:br>
            <a:endParaRPr lang="en-US" altLang="en-US" sz="4200" i="1" dirty="0">
              <a:solidFill>
                <a:schemeClr val="tx1">
                  <a:lumMod val="75000"/>
                  <a:lumOff val="25000"/>
                </a:schemeClr>
              </a:solidFill>
            </a:endParaRPr>
          </a:p>
        </p:txBody>
      </p:sp>
    </p:spTree>
    <p:extLst>
      <p:ext uri="{BB962C8B-B14F-4D97-AF65-F5344CB8AC3E}">
        <p14:creationId xmlns:p14="http://schemas.microsoft.com/office/powerpoint/2010/main" val="334077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5E98-D896-FE07-2A53-D17BEE0C000F}"/>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40480D-7D87-FF66-CE47-657FFE47447B}"/>
              </a:ext>
            </a:extLst>
          </p:cNvPr>
          <p:cNvCxnSpPr/>
          <p:nvPr/>
        </p:nvCxnSpPr>
        <p:spPr bwMode="auto">
          <a:xfrm>
            <a:off x="492177" y="879734"/>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D347EE16-046E-69A5-57CA-98E7F4DB989E}"/>
              </a:ext>
            </a:extLst>
          </p:cNvPr>
          <p:cNvSpPr txBox="1"/>
          <p:nvPr/>
        </p:nvSpPr>
        <p:spPr>
          <a:xfrm>
            <a:off x="525101" y="1147211"/>
            <a:ext cx="10972800" cy="3416320"/>
          </a:xfrm>
          <a:prstGeom prst="rect">
            <a:avLst/>
          </a:prstGeom>
          <a:noFill/>
        </p:spPr>
        <p:txBody>
          <a:bodyPr wrap="square">
            <a:spAutoFit/>
          </a:bodyPr>
          <a:lstStyle/>
          <a:p>
            <a:pPr marL="342900" lvl="0" indent="-342900">
              <a:buFont typeface="Arial" panose="020B0604020202020204" pitchFamily="34" charset="0"/>
              <a:buChar char="•"/>
              <a:tabLst>
                <a:tab pos="457200" algn="l"/>
              </a:tabLst>
              <a:defRPr/>
            </a:pPr>
            <a:endParaRPr lang="en-US" sz="2400" dirty="0"/>
          </a:p>
          <a:p>
            <a:pPr marL="342900" lvl="0" indent="-342900">
              <a:buFont typeface="Arial" panose="020B0604020202020204" pitchFamily="34" charset="0"/>
              <a:buChar char="•"/>
              <a:tabLst>
                <a:tab pos="457200" algn="l"/>
              </a:tabLst>
              <a:defRPr/>
            </a:pPr>
            <a:r>
              <a:rPr lang="en-US" sz="2400" dirty="0">
                <a:solidFill>
                  <a:srgbClr val="000000"/>
                </a:solidFill>
                <a:ea typeface="Times New Roman" panose="02020603050405020304" pitchFamily="18" charset="0"/>
              </a:rPr>
              <a:t>With respect to remaining subjects for commitments from paragraph 10 of the </a:t>
            </a:r>
            <a:r>
              <a:rPr lang="en-US" sz="2400" dirty="0" err="1">
                <a:solidFill>
                  <a:srgbClr val="000000"/>
                </a:solidFill>
                <a:ea typeface="Times New Roman" panose="02020603050405020304" pitchFamily="18" charset="0"/>
              </a:rPr>
              <a:t>ToR</a:t>
            </a:r>
            <a:r>
              <a:rPr lang="en-US" sz="2400" dirty="0">
                <a:solidFill>
                  <a:srgbClr val="000000"/>
                </a:solidFill>
                <a:ea typeface="Times New Roman" panose="02020603050405020304" pitchFamily="18" charset="0"/>
              </a:rPr>
              <a:t>, </a:t>
            </a:r>
            <a:r>
              <a:rPr lang="en-US" sz="2400" b="1" dirty="0">
                <a:solidFill>
                  <a:srgbClr val="000000"/>
                </a:solidFill>
                <a:ea typeface="Times New Roman" panose="02020603050405020304" pitchFamily="18" charset="0"/>
              </a:rPr>
              <a:t>issues regarding developing countries’ access to information are common to several of these subjects</a:t>
            </a:r>
            <a:r>
              <a:rPr lang="en-US" sz="2400" dirty="0">
                <a:solidFill>
                  <a:srgbClr val="000000"/>
                </a:solidFill>
                <a:ea typeface="Times New Roman" panose="02020603050405020304" pitchFamily="18" charset="0"/>
              </a:rPr>
              <a:t>. They will be presented as a comprehensive package at the Committee’s November 2025 Session to ensure common or complementary approaches.</a:t>
            </a:r>
          </a:p>
          <a:p>
            <a:pPr marL="342900" lvl="0" indent="-342900">
              <a:buFont typeface="Arial" panose="020B0604020202020204" pitchFamily="34" charset="0"/>
              <a:buChar char="•"/>
              <a:tabLst>
                <a:tab pos="457200" algn="l"/>
              </a:tabLst>
              <a:defRPr/>
            </a:pPr>
            <a:endParaRPr lang="en-US" sz="2400" dirty="0">
              <a:solidFill>
                <a:srgbClr val="000000"/>
              </a:solidFill>
              <a:ea typeface="Times New Roman" panose="02020603050405020304" pitchFamily="18" charset="0"/>
            </a:endParaRPr>
          </a:p>
          <a:p>
            <a:pPr marL="342900" lvl="0" indent="-342900">
              <a:buFont typeface="Arial" panose="020B0604020202020204" pitchFamily="34" charset="0"/>
              <a:buChar char="•"/>
              <a:tabLst>
                <a:tab pos="457200" algn="l"/>
              </a:tabLst>
              <a:defRPr/>
            </a:pPr>
            <a:r>
              <a:rPr lang="en-US" sz="2400" dirty="0"/>
              <a:t>Commitments on additional subjects may be considered, subject to the Committee completing its tasks on schedule.</a:t>
            </a:r>
          </a:p>
        </p:txBody>
      </p:sp>
      <p:sp>
        <p:nvSpPr>
          <p:cNvPr id="2" name="Title 3">
            <a:extLst>
              <a:ext uri="{FF2B5EF4-FFF2-40B4-BE49-F238E27FC236}">
                <a16:creationId xmlns:a16="http://schemas.microsoft.com/office/drawing/2014/main" id="{4454BC45-D6FA-ED13-7DDE-CE41D2CBD2D9}"/>
              </a:ext>
            </a:extLst>
          </p:cNvPr>
          <p:cNvSpPr txBox="1">
            <a:spLocks/>
          </p:cNvSpPr>
          <p:nvPr/>
        </p:nvSpPr>
        <p:spPr bwMode="auto">
          <a:xfrm>
            <a:off x="492177" y="315543"/>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 </a:t>
            </a:r>
            <a:r>
              <a:rPr kumimoji="0" lang="en-US" sz="2400" i="1" u="none" strike="noStrike" kern="0" cap="none" spc="0" normalizeH="0" baseline="0" noProof="0" dirty="0">
                <a:ln>
                  <a:noFill/>
                </a:ln>
                <a:solidFill>
                  <a:srgbClr val="000000"/>
                </a:solidFill>
                <a:effectLst/>
                <a:uLnTx/>
                <a:uFillTx/>
                <a:latin typeface="Arial"/>
                <a:ea typeface="+mj-ea"/>
                <a:cs typeface="+mj-cs"/>
              </a:rPr>
              <a:t>Next Steps</a:t>
            </a:r>
          </a:p>
        </p:txBody>
      </p:sp>
      <p:grpSp>
        <p:nvGrpSpPr>
          <p:cNvPr id="5" name="logos">
            <a:extLst>
              <a:ext uri="{FF2B5EF4-FFF2-40B4-BE49-F238E27FC236}">
                <a16:creationId xmlns:a16="http://schemas.microsoft.com/office/drawing/2014/main" id="{605CDCD7-36C7-7E58-8214-0D9AA10F658A}"/>
              </a:ext>
            </a:extLst>
          </p:cNvPr>
          <p:cNvGrpSpPr/>
          <p:nvPr/>
        </p:nvGrpSpPr>
        <p:grpSpPr>
          <a:xfrm>
            <a:off x="-10563" y="5798950"/>
            <a:ext cx="12213126" cy="1108644"/>
            <a:chOff x="-135803" y="5810925"/>
            <a:chExt cx="12213126" cy="1108644"/>
          </a:xfrm>
        </p:grpSpPr>
        <p:sp>
          <p:nvSpPr>
            <p:cNvPr id="6" name="Rectangle 5">
              <a:extLst>
                <a:ext uri="{FF2B5EF4-FFF2-40B4-BE49-F238E27FC236}">
                  <a16:creationId xmlns:a16="http://schemas.microsoft.com/office/drawing/2014/main" id="{E432EAD8-8E92-0981-0080-FEE315228061}"/>
                </a:ext>
              </a:extLst>
            </p:cNvPr>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F9F581A9-2EF6-8D6E-1D25-344CACA6B3B8}"/>
                </a:ext>
              </a:extLst>
            </p:cNvPr>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870AC21D-4A3F-61DB-8B7D-19C88A6BB220}"/>
                </a:ext>
              </a:extLst>
            </p:cNvPr>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Tree>
    <p:extLst>
      <p:ext uri="{BB962C8B-B14F-4D97-AF65-F5344CB8AC3E}">
        <p14:creationId xmlns:p14="http://schemas.microsoft.com/office/powerpoint/2010/main" val="113683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3D1AD-D9C9-CAFB-9330-DA6C2059B16F}"/>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C0A93719-E38C-9EBC-BC80-00AB0FA8C5ED}"/>
              </a:ext>
            </a:extLst>
          </p:cNvPr>
          <p:cNvGrpSpPr>
            <a:grpSpLocks noGrp="1" noUngrp="1" noRot="1" noMove="1" noResize="1"/>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AE802FB7-BB70-142D-870D-5D9F3EC29084}"/>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51722CE0-2EBB-44B8-4299-8079A83B47A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C15F3D8E-03BC-4107-C6B4-D9B4AFCEAA08}"/>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613E5576-AB1B-3B39-D4F7-13D721542922}"/>
              </a:ext>
            </a:extLst>
          </p:cNvPr>
          <p:cNvSpPr txBox="1">
            <a:spLocks/>
          </p:cNvSpPr>
          <p:nvPr/>
        </p:nvSpPr>
        <p:spPr bwMode="auto">
          <a:xfrm>
            <a:off x="492177" y="33020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i="1" kern="0" dirty="0"/>
              <a:t>INC Tax Workstream I </a:t>
            </a:r>
            <a:r>
              <a:rPr lang="en-US" sz="2400" i="1" kern="0" dirty="0"/>
              <a:t>– Purpose of the Framework Convention</a:t>
            </a:r>
          </a:p>
        </p:txBody>
      </p:sp>
      <p:cxnSp>
        <p:nvCxnSpPr>
          <p:cNvPr id="3" name="Straight Connector 2">
            <a:extLst>
              <a:ext uri="{FF2B5EF4-FFF2-40B4-BE49-F238E27FC236}">
                <a16:creationId xmlns:a16="http://schemas.microsoft.com/office/drawing/2014/main" id="{75844627-7586-BBA0-AA30-CAC950C95274}"/>
              </a:ext>
            </a:extLst>
          </p:cNvPr>
          <p:cNvCxnSpPr/>
          <p:nvPr/>
        </p:nvCxnSpPr>
        <p:spPr bwMode="auto">
          <a:xfrm>
            <a:off x="492177" y="100243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4E60FD5D-0D8C-2A14-BBB2-509C9CA7EB93}"/>
              </a:ext>
            </a:extLst>
          </p:cNvPr>
          <p:cNvSpPr txBox="1"/>
          <p:nvPr/>
        </p:nvSpPr>
        <p:spPr>
          <a:xfrm>
            <a:off x="405824" y="1163978"/>
            <a:ext cx="11059153" cy="4791183"/>
          </a:xfrm>
          <a:prstGeom prst="rect">
            <a:avLst/>
          </a:prstGeom>
          <a:noFill/>
        </p:spPr>
        <p:txBody>
          <a:bodyPr wrap="square">
            <a:spAutoFit/>
          </a:bodyPr>
          <a:lstStyle/>
          <a:p>
            <a:pPr marL="342900" indent="-342900">
              <a:lnSpc>
                <a:spcPct val="115000"/>
              </a:lnSpc>
              <a:spcAft>
                <a:spcPts val="1800"/>
              </a:spcAft>
              <a:buSzPct val="100000"/>
              <a:buFont typeface="Arial" panose="020B0604020202020204" pitchFamily="34" charset="0"/>
              <a:buChar char="•"/>
              <a:tabLst>
                <a:tab pos="914400" algn="l"/>
              </a:tabLst>
            </a:pPr>
            <a:r>
              <a:rPr lang="en-US" sz="1900" dirty="0"/>
              <a:t>The </a:t>
            </a:r>
            <a:r>
              <a:rPr lang="en-US" sz="1900" b="1" dirty="0"/>
              <a:t>Framework Convention </a:t>
            </a:r>
            <a:r>
              <a:rPr lang="en-US" sz="1900" dirty="0"/>
              <a:t>aims to establish inclusive and effective international tax cooperation, a responsive governance system for ongoing and future tax challenges, and an inclusive, fair, transparent, efficient, equitable, and effective international tax system that supports sustainable development and strengthens domestic resource mobilization.</a:t>
            </a:r>
          </a:p>
          <a:p>
            <a:pPr marL="800100" lvl="1" indent="-342900">
              <a:lnSpc>
                <a:spcPct val="115000"/>
              </a:lnSpc>
              <a:spcAft>
                <a:spcPts val="1800"/>
              </a:spcAft>
              <a:buSzPct val="100000"/>
              <a:buFont typeface="Arial" panose="020B0604020202020204" pitchFamily="34" charset="0"/>
              <a:buChar char="•"/>
              <a:tabLst>
                <a:tab pos="914400" algn="l"/>
              </a:tabLst>
            </a:pPr>
            <a:r>
              <a:rPr lang="en-US" sz="1900" dirty="0"/>
              <a:t>Establish fully inclusive and effective international tax cooperation in terms of substance and process;</a:t>
            </a:r>
          </a:p>
          <a:p>
            <a:pPr marL="800100" lvl="1" indent="-342900">
              <a:lnSpc>
                <a:spcPct val="115000"/>
              </a:lnSpc>
              <a:spcAft>
                <a:spcPts val="1800"/>
              </a:spcAft>
              <a:buSzPct val="100000"/>
              <a:buFont typeface="Arial" panose="020B0604020202020204" pitchFamily="34" charset="0"/>
              <a:buChar char="•"/>
              <a:tabLst>
                <a:tab pos="914400" algn="l"/>
              </a:tabLst>
            </a:pPr>
            <a:r>
              <a:rPr lang="en-US" sz="1900" dirty="0"/>
              <a:t>Establish a system of governance for international tax cooperation capable of responding to existing and future tax and tax-related challenges on an ongoing basis;</a:t>
            </a:r>
          </a:p>
          <a:p>
            <a:pPr marL="800100" lvl="1" indent="-342900">
              <a:lnSpc>
                <a:spcPct val="115000"/>
              </a:lnSpc>
              <a:spcAft>
                <a:spcPts val="1800"/>
              </a:spcAft>
              <a:buSzPct val="100000"/>
              <a:buFont typeface="Arial" panose="020B0604020202020204" pitchFamily="34" charset="0"/>
              <a:buChar char="•"/>
              <a:tabLst>
                <a:tab pos="914400" algn="l"/>
              </a:tabLst>
            </a:pPr>
            <a:r>
              <a:rPr lang="en-US" sz="1900" dirty="0"/>
              <a:t>Establish an inclusive, fair, transparent, efficient, equitable and effective international tax system for sustainable development, with a view to enhancing the legitimacy, certainty, resilience and fairness of international tax rules, while addressing challenges to strengthening domestic resource mobilization. </a:t>
            </a:r>
          </a:p>
        </p:txBody>
      </p:sp>
    </p:spTree>
    <p:extLst>
      <p:ext uri="{BB962C8B-B14F-4D97-AF65-F5344CB8AC3E}">
        <p14:creationId xmlns:p14="http://schemas.microsoft.com/office/powerpoint/2010/main" val="225686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01BFD-A8B6-B825-F1D2-28C4D31C6A63}"/>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F3358F00-A838-54E0-ACC0-C9052821EB86}"/>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18CDBC5E-D6CC-794A-7E19-A7DE568353F8}"/>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A68CAB3F-F074-C537-644C-4C15EDA366C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6337900D-CD2A-2677-6B62-6237AF2344B9}"/>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a:extLst>
              <a:ext uri="{FF2B5EF4-FFF2-40B4-BE49-F238E27FC236}">
                <a16:creationId xmlns:a16="http://schemas.microsoft.com/office/drawing/2014/main" id="{7C064E4C-3A12-FE3D-1F42-3FBD2B2F7E59}"/>
              </a:ext>
            </a:extLst>
          </p:cNvPr>
          <p:cNvSpPr>
            <a:spLocks noGrp="1" noChangeArrowheads="1"/>
          </p:cNvSpPr>
          <p:nvPr>
            <p:ph type="ctrTitle" idx="4294967295"/>
          </p:nvPr>
        </p:nvSpPr>
        <p:spPr>
          <a:xfrm>
            <a:off x="1524000" y="2060617"/>
            <a:ext cx="9144000" cy="2237385"/>
          </a:xfrm>
        </p:spPr>
        <p:txBody>
          <a:bodyPr anchor="t"/>
          <a:lstStyle/>
          <a:p>
            <a:pPr eaLnBrk="1" hangingPunct="1">
              <a:lnSpc>
                <a:spcPct val="95000"/>
              </a:lnSpc>
            </a:pPr>
            <a:br>
              <a:rPr lang="en-US" altLang="en-US" sz="3600" b="1" dirty="0">
                <a:solidFill>
                  <a:schemeClr val="tx1"/>
                </a:solidFill>
              </a:rPr>
            </a:br>
            <a:br>
              <a:rPr lang="en-US" altLang="en-US" sz="3600" b="1" dirty="0">
                <a:solidFill>
                  <a:schemeClr val="tx1"/>
                </a:solidFill>
              </a:rPr>
            </a:br>
            <a:r>
              <a:rPr lang="en-US" b="1" dirty="0"/>
              <a:t>Discussion or questions</a:t>
            </a:r>
            <a:br>
              <a:rPr lang="en-US" altLang="en-US" sz="2400" b="1" i="1" dirty="0">
                <a:solidFill>
                  <a:schemeClr val="tx1">
                    <a:lumMod val="75000"/>
                    <a:lumOff val="25000"/>
                  </a:schemeClr>
                </a:solidFill>
              </a:rPr>
            </a:br>
            <a:endParaRPr lang="en-US" altLang="en-US" sz="4200" i="1" dirty="0">
              <a:solidFill>
                <a:schemeClr val="tx1">
                  <a:lumMod val="75000"/>
                  <a:lumOff val="25000"/>
                </a:schemeClr>
              </a:solidFill>
            </a:endParaRPr>
          </a:p>
        </p:txBody>
      </p:sp>
      <p:pic>
        <p:nvPicPr>
          <p:cNvPr id="11" name="Picture 12">
            <a:extLst>
              <a:ext uri="{FF2B5EF4-FFF2-40B4-BE49-F238E27FC236}">
                <a16:creationId xmlns:a16="http://schemas.microsoft.com/office/drawing/2014/main" id="{4123D287-761D-3729-0146-0FD2AAD2A0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222" y="660262"/>
            <a:ext cx="1447800" cy="12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23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38199-C41D-3BB0-3190-335BD51DD25E}"/>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61250288-ADA8-69BB-8969-6CE4DDCD1627}"/>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6270D0B7-0FE9-2F85-2B7B-C15BEAAD9FC7}"/>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2BFB7F87-1309-25AF-BA33-A3FBCFB3D7B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42C6CB93-BB4B-609C-1ACA-39A4614974ED}"/>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a:extLst>
              <a:ext uri="{FF2B5EF4-FFF2-40B4-BE49-F238E27FC236}">
                <a16:creationId xmlns:a16="http://schemas.microsoft.com/office/drawing/2014/main" id="{B213FC19-DF03-F2B1-1B41-85FCD98C7355}"/>
              </a:ext>
            </a:extLst>
          </p:cNvPr>
          <p:cNvSpPr>
            <a:spLocks noGrp="1" noChangeArrowheads="1"/>
          </p:cNvSpPr>
          <p:nvPr>
            <p:ph type="ctrTitle" idx="4294967295"/>
          </p:nvPr>
        </p:nvSpPr>
        <p:spPr>
          <a:xfrm>
            <a:off x="1524000" y="2060617"/>
            <a:ext cx="9144000" cy="2237385"/>
          </a:xfrm>
        </p:spPr>
        <p:txBody>
          <a:bodyPr anchor="t"/>
          <a:lstStyle/>
          <a:p>
            <a:pPr eaLnBrk="1" hangingPunct="1">
              <a:lnSpc>
                <a:spcPct val="95000"/>
              </a:lnSpc>
            </a:pPr>
            <a:br>
              <a:rPr lang="en-US" altLang="en-US" sz="3600" b="1">
                <a:solidFill>
                  <a:schemeClr val="tx1"/>
                </a:solidFill>
              </a:rPr>
            </a:br>
            <a:br>
              <a:rPr lang="en-US" altLang="en-US" sz="3600" b="1">
                <a:solidFill>
                  <a:schemeClr val="tx1"/>
                </a:solidFill>
              </a:rPr>
            </a:br>
            <a:r>
              <a:rPr lang="en-US" altLang="en-US" sz="3600" b="1">
                <a:solidFill>
                  <a:schemeClr val="tx1"/>
                </a:solidFill>
              </a:rPr>
              <a:t>Thank you!</a:t>
            </a:r>
            <a:br>
              <a:rPr lang="en-US" altLang="en-US" sz="3600" b="1" i="1">
                <a:solidFill>
                  <a:schemeClr val="tx1">
                    <a:lumMod val="75000"/>
                    <a:lumOff val="25000"/>
                  </a:schemeClr>
                </a:solidFill>
                <a:highlight>
                  <a:srgbClr val="FFFF00"/>
                </a:highlight>
              </a:rPr>
            </a:br>
            <a:br>
              <a:rPr lang="en-US" altLang="en-US" sz="2400" b="1" i="1">
                <a:solidFill>
                  <a:schemeClr val="tx1">
                    <a:lumMod val="75000"/>
                    <a:lumOff val="25000"/>
                  </a:schemeClr>
                </a:solidFill>
              </a:rPr>
            </a:br>
            <a:endParaRPr lang="en-US" altLang="en-US" sz="4200" i="1">
              <a:solidFill>
                <a:schemeClr val="tx1">
                  <a:lumMod val="75000"/>
                  <a:lumOff val="25000"/>
                </a:schemeClr>
              </a:solidFill>
            </a:endParaRPr>
          </a:p>
        </p:txBody>
      </p:sp>
      <p:pic>
        <p:nvPicPr>
          <p:cNvPr id="11" name="Picture 12">
            <a:extLst>
              <a:ext uri="{FF2B5EF4-FFF2-40B4-BE49-F238E27FC236}">
                <a16:creationId xmlns:a16="http://schemas.microsoft.com/office/drawing/2014/main" id="{9AC4C039-01C8-C748-F2C9-F2CB5BA602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222" y="660262"/>
            <a:ext cx="1447800" cy="12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74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3D1AD-D9C9-CAFB-9330-DA6C2059B16F}"/>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C0A93719-E38C-9EBC-BC80-00AB0FA8C5ED}"/>
              </a:ext>
            </a:extLst>
          </p:cNvPr>
          <p:cNvGrpSpPr>
            <a:grpSpLocks noGrp="1" noUngrp="1" noRot="1" noMove="1" noResize="1"/>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AE802FB7-BB70-142D-870D-5D9F3EC29084}"/>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51722CE0-2EBB-44B8-4299-8079A83B47A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C15F3D8E-03BC-4107-C6B4-D9B4AFCEAA0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613E5576-AB1B-3B39-D4F7-13D721542922}"/>
              </a:ext>
            </a:extLst>
          </p:cNvPr>
          <p:cNvSpPr txBox="1">
            <a:spLocks/>
          </p:cNvSpPr>
          <p:nvPr/>
        </p:nvSpPr>
        <p:spPr bwMode="auto">
          <a:xfrm>
            <a:off x="492177" y="33020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i="1" kern="0" dirty="0"/>
              <a:t>INC Tax Workstream I </a:t>
            </a:r>
            <a:r>
              <a:rPr lang="en-US" sz="2400" i="1" kern="0" dirty="0"/>
              <a:t>– Why prioritize commitments?</a:t>
            </a:r>
          </a:p>
        </p:txBody>
      </p:sp>
      <p:cxnSp>
        <p:nvCxnSpPr>
          <p:cNvPr id="3" name="Straight Connector 2">
            <a:extLst>
              <a:ext uri="{FF2B5EF4-FFF2-40B4-BE49-F238E27FC236}">
                <a16:creationId xmlns:a16="http://schemas.microsoft.com/office/drawing/2014/main" id="{75844627-7586-BBA0-AA30-CAC950C95274}"/>
              </a:ext>
            </a:extLst>
          </p:cNvPr>
          <p:cNvCxnSpPr/>
          <p:nvPr/>
        </p:nvCxnSpPr>
        <p:spPr bwMode="auto">
          <a:xfrm>
            <a:off x="492177" y="100243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4E60FD5D-0D8C-2A14-BBB2-509C9CA7EB93}"/>
              </a:ext>
            </a:extLst>
          </p:cNvPr>
          <p:cNvSpPr txBox="1"/>
          <p:nvPr/>
        </p:nvSpPr>
        <p:spPr>
          <a:xfrm>
            <a:off x="405824" y="1163978"/>
            <a:ext cx="11059153" cy="4024884"/>
          </a:xfrm>
          <a:prstGeom prst="rect">
            <a:avLst/>
          </a:prstGeom>
          <a:noFill/>
        </p:spPr>
        <p:txBody>
          <a:bodyPr wrap="square">
            <a:spAutoFit/>
          </a:bodyPr>
          <a:lstStyle/>
          <a:p>
            <a:pPr marL="342900" indent="-342900">
              <a:lnSpc>
                <a:spcPct val="115000"/>
              </a:lnSpc>
              <a:spcAft>
                <a:spcPts val="1800"/>
              </a:spcAft>
              <a:buSzPct val="100000"/>
              <a:buFont typeface="Arial" panose="020B0604020202020204" pitchFamily="34" charset="0"/>
              <a:buChar char="•"/>
              <a:tabLst>
                <a:tab pos="914400" algn="l"/>
              </a:tabLst>
            </a:pPr>
            <a:r>
              <a:rPr lang="en-US" sz="2200" dirty="0"/>
              <a:t>The </a:t>
            </a:r>
            <a:r>
              <a:rPr lang="en-US" sz="2200" b="1" dirty="0"/>
              <a:t>work plan prioritizes drafting the commitments by the end of 2025</a:t>
            </a:r>
            <a:r>
              <a:rPr lang="en-US" sz="2200" dirty="0"/>
              <a:t>, as they are technical tax provisions that </a:t>
            </a:r>
            <a:r>
              <a:rPr lang="en-US" sz="2200" b="1" dirty="0"/>
              <a:t>would anchor both early and future protocols </a:t>
            </a:r>
            <a:r>
              <a:rPr lang="en-US" sz="2200" dirty="0"/>
              <a:t>to the Framework Convention.</a:t>
            </a:r>
          </a:p>
          <a:p>
            <a:pPr marL="342900" indent="-342900">
              <a:lnSpc>
                <a:spcPct val="115000"/>
              </a:lnSpc>
              <a:spcAft>
                <a:spcPts val="1800"/>
              </a:spcAft>
              <a:buSzPct val="100000"/>
              <a:buFont typeface="Arial" panose="020B0604020202020204" pitchFamily="34" charset="0"/>
              <a:buChar char="•"/>
              <a:tabLst>
                <a:tab pos="914400" algn="l"/>
              </a:tabLst>
            </a:pPr>
            <a:r>
              <a:rPr lang="en-US" sz="2200" dirty="0"/>
              <a:t>The workstream selected commitments on </a:t>
            </a:r>
            <a:r>
              <a:rPr lang="en-US" sz="2200" b="1" dirty="0"/>
              <a:t>effective prevention and resolution of tax disputes</a:t>
            </a:r>
            <a:r>
              <a:rPr lang="en-US" sz="2200" dirty="0"/>
              <a:t>, </a:t>
            </a:r>
            <a:r>
              <a:rPr lang="en-US" sz="2200" b="1" dirty="0"/>
              <a:t>fair allocation of taxing rights</a:t>
            </a:r>
            <a:r>
              <a:rPr lang="en-US" sz="2200" dirty="0"/>
              <a:t>, and </a:t>
            </a:r>
            <a:r>
              <a:rPr lang="en-US" sz="2200" b="1" dirty="0"/>
              <a:t>sustainable development</a:t>
            </a:r>
            <a:r>
              <a:rPr lang="en-US" sz="2200" dirty="0"/>
              <a:t> to present during this session.</a:t>
            </a:r>
          </a:p>
          <a:p>
            <a:pPr marL="342900" indent="-342900">
              <a:lnSpc>
                <a:spcPct val="115000"/>
              </a:lnSpc>
              <a:spcAft>
                <a:spcPts val="1800"/>
              </a:spcAft>
              <a:buSzPct val="100000"/>
              <a:buFont typeface="Arial" panose="020B0604020202020204" pitchFamily="34" charset="0"/>
              <a:buChar char="•"/>
              <a:tabLst>
                <a:tab pos="914400" algn="l"/>
              </a:tabLst>
            </a:pPr>
            <a:r>
              <a:rPr lang="en-US" sz="2200" kern="100" dirty="0">
                <a:ea typeface="DengXian" panose="02010600030101010101" pitchFamily="2" charset="-122"/>
                <a:cs typeface="Times New Roman" panose="02020603050405020304" pitchFamily="18" charset="0"/>
              </a:rPr>
              <a:t>The issues note serves as the </a:t>
            </a:r>
            <a:r>
              <a:rPr lang="en-US" sz="2200" b="1" u="sng" kern="100" dirty="0">
                <a:ea typeface="DengXian" panose="02010600030101010101" pitchFamily="2" charset="-122"/>
                <a:cs typeface="Times New Roman" panose="02020603050405020304" pitchFamily="18" charset="0"/>
              </a:rPr>
              <a:t>starting point for the discussions</a:t>
            </a:r>
            <a:r>
              <a:rPr lang="en-US" sz="2200" kern="100" dirty="0">
                <a:ea typeface="DengXian" panose="02010600030101010101" pitchFamily="2" charset="-122"/>
                <a:cs typeface="Times New Roman" panose="02020603050405020304" pitchFamily="18" charset="0"/>
              </a:rPr>
              <a:t> during this session. </a:t>
            </a:r>
            <a:r>
              <a:rPr lang="en-US" sz="2200" dirty="0"/>
              <a:t>The main goal of this Session is to </a:t>
            </a:r>
            <a:r>
              <a:rPr lang="en-US" sz="2200" b="1" dirty="0"/>
              <a:t>gather further feedback that will inform subsequent intersessional work</a:t>
            </a:r>
            <a:r>
              <a:rPr lang="en-US" sz="2200" dirty="0"/>
              <a:t>.</a:t>
            </a:r>
          </a:p>
        </p:txBody>
      </p:sp>
    </p:spTree>
    <p:extLst>
      <p:ext uri="{BB962C8B-B14F-4D97-AF65-F5344CB8AC3E}">
        <p14:creationId xmlns:p14="http://schemas.microsoft.com/office/powerpoint/2010/main" val="401580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D21C-18D9-02F3-E04D-4D465567B2AF}"/>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EDFEE6E2-1379-842A-856D-0B61625A0657}"/>
              </a:ext>
            </a:extLst>
          </p:cNvPr>
          <p:cNvGrpSpPr>
            <a:grpSpLocks noGrp="1" noUngrp="1" noRot="1" noMove="1" noResize="1"/>
          </p:cNvGrpSpPr>
          <p:nvPr/>
        </p:nvGrpSpPr>
        <p:grpSpPr>
          <a:xfrm>
            <a:off x="-10563" y="5798950"/>
            <a:ext cx="12213126" cy="1108644"/>
            <a:chOff x="-135803" y="5810925"/>
            <a:chExt cx="12213126" cy="1108644"/>
          </a:xfrm>
        </p:grpSpPr>
        <p:sp>
          <p:nvSpPr>
            <p:cNvPr id="7" name="Rectangle 6">
              <a:extLst>
                <a:ext uri="{FF2B5EF4-FFF2-40B4-BE49-F238E27FC236}">
                  <a16:creationId xmlns:a16="http://schemas.microsoft.com/office/drawing/2014/main" id="{9757A021-DFE7-2F9E-AED3-049CB360C7AC}"/>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8" name="Picture 7" descr="A black background with a black square&#10;&#10;AI-generated content may be incorrect.">
              <a:extLst>
                <a:ext uri="{FF2B5EF4-FFF2-40B4-BE49-F238E27FC236}">
                  <a16:creationId xmlns:a16="http://schemas.microsoft.com/office/drawing/2014/main" id="{00E77C96-C94F-1BEE-A2D9-73CD0B064A44}"/>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13" name="Picture 12" descr="A blue green and black triangle&#10;&#10;AI-generated content may be incorrect.">
              <a:extLst>
                <a:ext uri="{FF2B5EF4-FFF2-40B4-BE49-F238E27FC236}">
                  <a16:creationId xmlns:a16="http://schemas.microsoft.com/office/drawing/2014/main" id="{25CA0E38-0AE1-727D-EF4E-6ADEE52AE864}"/>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01C9AE55-C058-DDF9-BA77-2D88D397858A}"/>
              </a:ext>
            </a:extLst>
          </p:cNvPr>
          <p:cNvSpPr txBox="1">
            <a:spLocks/>
          </p:cNvSpPr>
          <p:nvPr/>
        </p:nvSpPr>
        <p:spPr bwMode="auto">
          <a:xfrm>
            <a:off x="492177" y="33020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a:t>
            </a:r>
            <a:r>
              <a:rPr kumimoji="0" lang="en-US" sz="2400" b="0" i="1" u="none" strike="noStrike" kern="0" cap="none" spc="0" normalizeH="0" baseline="0" noProof="0" dirty="0">
                <a:ln>
                  <a:noFill/>
                </a:ln>
                <a:solidFill>
                  <a:srgbClr val="000000"/>
                </a:solidFill>
                <a:effectLst/>
                <a:uLnTx/>
                <a:uFillTx/>
                <a:latin typeface="Arial"/>
                <a:ea typeface="+mj-ea"/>
                <a:cs typeface="+mj-cs"/>
              </a:rPr>
              <a:t>– </a:t>
            </a:r>
            <a:r>
              <a:rPr lang="en-US" sz="2400" i="1" kern="0" dirty="0">
                <a:solidFill>
                  <a:srgbClr val="000000"/>
                </a:solidFill>
                <a:latin typeface="Arial"/>
              </a:rPr>
              <a:t>Order in which issues will be taken up</a:t>
            </a:r>
            <a:endParaRPr kumimoji="0" lang="en-US" sz="2400" b="0" i="1" u="none" strike="noStrike" kern="0" cap="none" spc="0" normalizeH="0" baseline="0" noProof="0" dirty="0">
              <a:ln>
                <a:noFill/>
              </a:ln>
              <a:solidFill>
                <a:srgbClr val="000000"/>
              </a:solidFill>
              <a:effectLst/>
              <a:uLnTx/>
              <a:uFillTx/>
              <a:latin typeface="Arial"/>
              <a:ea typeface="+mj-ea"/>
              <a:cs typeface="+mj-cs"/>
            </a:endParaRPr>
          </a:p>
        </p:txBody>
      </p:sp>
      <p:cxnSp>
        <p:nvCxnSpPr>
          <p:cNvPr id="3" name="Straight Connector 2">
            <a:extLst>
              <a:ext uri="{FF2B5EF4-FFF2-40B4-BE49-F238E27FC236}">
                <a16:creationId xmlns:a16="http://schemas.microsoft.com/office/drawing/2014/main" id="{8B11916F-DE3A-887F-F860-91A29C0D79DB}"/>
              </a:ext>
            </a:extLst>
          </p:cNvPr>
          <p:cNvCxnSpPr/>
          <p:nvPr/>
        </p:nvCxnSpPr>
        <p:spPr bwMode="auto">
          <a:xfrm>
            <a:off x="492177" y="100243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id="{C96A9A3C-B1FF-22F0-5D65-B1162494263E}"/>
              </a:ext>
            </a:extLst>
          </p:cNvPr>
          <p:cNvSpPr/>
          <p:nvPr/>
        </p:nvSpPr>
        <p:spPr bwMode="auto">
          <a:xfrm>
            <a:off x="492178" y="1222218"/>
            <a:ext cx="3342239" cy="1222211"/>
          </a:xfrm>
          <a:prstGeom prst="rect">
            <a:avLst/>
          </a:prstGeom>
          <a:solidFill>
            <a:srgbClr val="FEC08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6B208C62-A7B1-BE28-E3F6-EBA7B9C60CAE}"/>
              </a:ext>
            </a:extLst>
          </p:cNvPr>
          <p:cNvSpPr/>
          <p:nvPr/>
        </p:nvSpPr>
        <p:spPr bwMode="auto">
          <a:xfrm>
            <a:off x="492177" y="2387858"/>
            <a:ext cx="3342239" cy="3578376"/>
          </a:xfrm>
          <a:prstGeom prst="rect">
            <a:avLst/>
          </a:prstGeom>
          <a:solidFill>
            <a:srgbClr val="F5DAA9"/>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0E2A76DD-E7E1-BDFE-917F-A112CCD919D9}"/>
              </a:ext>
            </a:extLst>
          </p:cNvPr>
          <p:cNvSpPr/>
          <p:nvPr/>
        </p:nvSpPr>
        <p:spPr bwMode="auto">
          <a:xfrm>
            <a:off x="4304303" y="1222219"/>
            <a:ext cx="3342239" cy="1165640"/>
          </a:xfrm>
          <a:prstGeom prst="rect">
            <a:avLst/>
          </a:prstGeom>
          <a:solidFill>
            <a:srgbClr val="0B7376">
              <a:alpha val="7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9B6EB15E-1077-635A-DE99-A7F8531CA0DF}"/>
              </a:ext>
            </a:extLst>
          </p:cNvPr>
          <p:cNvSpPr/>
          <p:nvPr/>
        </p:nvSpPr>
        <p:spPr bwMode="auto">
          <a:xfrm>
            <a:off x="4304302" y="2387858"/>
            <a:ext cx="3342239" cy="3578376"/>
          </a:xfrm>
          <a:prstGeom prst="rect">
            <a:avLst/>
          </a:prstGeom>
          <a:solidFill>
            <a:srgbClr val="0B7277">
              <a:alpha val="4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094DE731-D3A9-FC54-B136-A837D4EC35D3}"/>
              </a:ext>
            </a:extLst>
          </p:cNvPr>
          <p:cNvSpPr/>
          <p:nvPr/>
        </p:nvSpPr>
        <p:spPr bwMode="auto">
          <a:xfrm>
            <a:off x="8116431" y="1222219"/>
            <a:ext cx="3342239" cy="1165637"/>
          </a:xfrm>
          <a:prstGeom prst="rect">
            <a:avLst/>
          </a:prstGeom>
          <a:solidFill>
            <a:srgbClr val="7A3878">
              <a:alpha val="61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3E8BE543-6567-FA2B-313D-E8C67A863621}"/>
              </a:ext>
            </a:extLst>
          </p:cNvPr>
          <p:cNvSpPr/>
          <p:nvPr/>
        </p:nvSpPr>
        <p:spPr bwMode="auto">
          <a:xfrm>
            <a:off x="8116430" y="2387858"/>
            <a:ext cx="3342239" cy="3578376"/>
          </a:xfrm>
          <a:prstGeom prst="rect">
            <a:avLst/>
          </a:prstGeom>
          <a:solidFill>
            <a:srgbClr val="7A3878">
              <a:alpha val="3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AB9312C6-8D48-741F-7A79-6535E3692512}"/>
              </a:ext>
            </a:extLst>
          </p:cNvPr>
          <p:cNvSpPr txBox="1"/>
          <p:nvPr/>
        </p:nvSpPr>
        <p:spPr>
          <a:xfrm>
            <a:off x="1122626" y="1481873"/>
            <a:ext cx="2055137" cy="646331"/>
          </a:xfrm>
          <a:prstGeom prst="rect">
            <a:avLst/>
          </a:prstGeom>
          <a:noFill/>
        </p:spPr>
        <p:txBody>
          <a:bodyPr wrap="square">
            <a:spAutoFit/>
          </a:bodyPr>
          <a:lstStyle/>
          <a:p>
            <a:pPr lvl="0"/>
            <a:r>
              <a:rPr kumimoji="0" lang="en-US" sz="1800" b="1" u="none" strike="noStrike" kern="1200" cap="none" spc="0" normalizeH="0" baseline="0" noProof="0" dirty="0">
                <a:ln/>
                <a:solidFill>
                  <a:schemeClr val="tx1"/>
                </a:solidFill>
                <a:effectLst/>
                <a:uLnTx/>
                <a:uFillTx/>
                <a:latin typeface="Arial"/>
                <a:ea typeface="+mj-ea"/>
                <a:cs typeface="+mj-cs"/>
              </a:rPr>
              <a:t>Provisions to be addressed </a:t>
            </a:r>
            <a:r>
              <a:rPr kumimoji="0" lang="en-US" sz="1800" b="1" u="none" strike="noStrike" kern="1200" cap="none" spc="0" normalizeH="0" baseline="0" noProof="0" dirty="0">
                <a:ln/>
                <a:solidFill>
                  <a:srgbClr val="000000"/>
                </a:solidFill>
                <a:effectLst/>
                <a:uLnTx/>
                <a:uFillTx/>
                <a:latin typeface="Arial"/>
                <a:ea typeface="+mn-ea"/>
                <a:cs typeface="+mn-cs"/>
              </a:rPr>
              <a:t>early</a:t>
            </a:r>
            <a:endParaRPr kumimoji="0" lang="en-US" sz="1800" b="1" u="none" strike="noStrike" kern="1200" cap="none" spc="0" normalizeH="0" baseline="0" dirty="0">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8A002113-27E8-087B-410D-AC076F97B4D5}"/>
              </a:ext>
            </a:extLst>
          </p:cNvPr>
          <p:cNvSpPr txBox="1"/>
          <p:nvPr/>
        </p:nvSpPr>
        <p:spPr>
          <a:xfrm>
            <a:off x="4452039" y="1338391"/>
            <a:ext cx="3342239" cy="923330"/>
          </a:xfrm>
          <a:prstGeom prst="rect">
            <a:avLst/>
          </a:prstGeom>
          <a:noFill/>
        </p:spPr>
        <p:txBody>
          <a:bodyPr wrap="square">
            <a:spAutoFit/>
          </a:bodyPr>
          <a:lstStyle/>
          <a:p>
            <a:pPr lvl="0"/>
            <a:r>
              <a:rPr kumimoji="0" lang="en-US" sz="1800" b="1" u="none" strike="noStrike" kern="1200" cap="none" spc="0" normalizeH="0" baseline="0" noProof="0" dirty="0">
                <a:ln/>
                <a:solidFill>
                  <a:schemeClr val="tx1"/>
                </a:solidFill>
                <a:effectLst/>
                <a:uLnTx/>
                <a:uFillTx/>
                <a:latin typeface="Arial"/>
                <a:ea typeface="+mj-ea"/>
                <a:cs typeface="+mj-cs"/>
              </a:rPr>
              <a:t>Provisions whose drafting </a:t>
            </a:r>
            <a:r>
              <a:rPr lang="en-US" sz="1800" b="1" kern="1200" noProof="0" dirty="0">
                <a:solidFill>
                  <a:srgbClr val="000000"/>
                </a:solidFill>
                <a:latin typeface="Arial"/>
                <a:ea typeface="+mn-ea"/>
                <a:cs typeface="+mn-cs"/>
              </a:rPr>
              <a:t>depends</a:t>
            </a:r>
            <a:r>
              <a:rPr kumimoji="0" lang="en-US" sz="1800" b="1" u="none" strike="noStrike" kern="1200" cap="none" spc="0" normalizeH="0" baseline="0" noProof="0" dirty="0">
                <a:ln/>
                <a:solidFill>
                  <a:schemeClr val="tx1"/>
                </a:solidFill>
                <a:effectLst/>
                <a:uLnTx/>
                <a:uFillTx/>
                <a:latin typeface="Arial"/>
                <a:ea typeface="+mj-ea"/>
                <a:cs typeface="+mj-cs"/>
              </a:rPr>
              <a:t> at least in part on drafting of commitments </a:t>
            </a:r>
            <a:endParaRPr lang="en-US" sz="1800" b="1" kern="1200" dirty="0">
              <a:solidFill>
                <a:schemeClr val="tx1"/>
              </a:solidFill>
            </a:endParaRPr>
          </a:p>
        </p:txBody>
      </p:sp>
      <p:sp>
        <p:nvSpPr>
          <p:cNvPr id="18" name="TextBox 17">
            <a:extLst>
              <a:ext uri="{FF2B5EF4-FFF2-40B4-BE49-F238E27FC236}">
                <a16:creationId xmlns:a16="http://schemas.microsoft.com/office/drawing/2014/main" id="{4C1E3BC8-B001-F2A0-2661-4452828B70DA}"/>
              </a:ext>
            </a:extLst>
          </p:cNvPr>
          <p:cNvSpPr txBox="1"/>
          <p:nvPr/>
        </p:nvSpPr>
        <p:spPr>
          <a:xfrm>
            <a:off x="8402099" y="1269327"/>
            <a:ext cx="2929826" cy="1089529"/>
          </a:xfrm>
          <a:prstGeom prst="rect">
            <a:avLst/>
          </a:prstGeom>
          <a:noFill/>
        </p:spPr>
        <p:txBody>
          <a:bodyPr wrap="square">
            <a:spAutoFit/>
          </a:bodyPr>
          <a:lstStyle/>
          <a:p>
            <a:pPr marL="0" lvl="0" indent="0" algn="l" defTabSz="889000">
              <a:lnSpc>
                <a:spcPct val="90000"/>
              </a:lnSpc>
              <a:spcBef>
                <a:spcPct val="0"/>
              </a:spcBef>
              <a:spcAft>
                <a:spcPct val="35000"/>
              </a:spcAft>
              <a:buNone/>
            </a:pPr>
            <a:r>
              <a:rPr lang="en-US" sz="1800" b="1" kern="1200" noProof="0" dirty="0">
                <a:solidFill>
                  <a:srgbClr val="000000"/>
                </a:solidFill>
                <a:latin typeface="Arial"/>
                <a:ea typeface="+mn-ea"/>
                <a:cs typeface="+mn-cs"/>
              </a:rPr>
              <a:t>Provisions that are not subject-matter dependent that can be drafted at any time </a:t>
            </a:r>
            <a:endParaRPr lang="en-US" sz="1800" b="1" kern="1200" dirty="0">
              <a:solidFill>
                <a:srgbClr val="000000"/>
              </a:solidFill>
              <a:latin typeface="Arial"/>
              <a:ea typeface="+mn-ea"/>
              <a:cs typeface="+mn-cs"/>
            </a:endParaRPr>
          </a:p>
        </p:txBody>
      </p:sp>
      <p:sp>
        <p:nvSpPr>
          <p:cNvPr id="20" name="TextBox 19">
            <a:extLst>
              <a:ext uri="{FF2B5EF4-FFF2-40B4-BE49-F238E27FC236}">
                <a16:creationId xmlns:a16="http://schemas.microsoft.com/office/drawing/2014/main" id="{9C4CAB1B-4B47-CFE5-9535-F47706118449}"/>
              </a:ext>
            </a:extLst>
          </p:cNvPr>
          <p:cNvSpPr txBox="1"/>
          <p:nvPr/>
        </p:nvSpPr>
        <p:spPr>
          <a:xfrm>
            <a:off x="638919" y="2444429"/>
            <a:ext cx="3048754" cy="3046988"/>
          </a:xfrm>
          <a:prstGeom prst="rect">
            <a:avLst/>
          </a:prstGeom>
          <a:noFill/>
        </p:spPr>
        <p:txBody>
          <a:bodyPr wrap="square">
            <a:spAutoFit/>
          </a:bodyPr>
          <a:lstStyle/>
          <a:p>
            <a:pPr lvl="0">
              <a:buClrTx/>
              <a:buSzTx/>
              <a:buNone/>
            </a:pPr>
            <a:r>
              <a:rPr lang="de-DE" sz="1600" kern="1200" noProof="0" dirty="0">
                <a:solidFill>
                  <a:srgbClr val="000000">
                    <a:hueOff val="0"/>
                    <a:satOff val="0"/>
                    <a:lumOff val="0"/>
                    <a:alphaOff val="0"/>
                  </a:srgbClr>
                </a:solidFill>
                <a:latin typeface="Arial"/>
                <a:ea typeface="+mn-ea"/>
                <a:cs typeface="+mn-cs"/>
              </a:rPr>
              <a:t>Commitments</a:t>
            </a:r>
            <a:r>
              <a:rPr kumimoji="0" lang="de-DE" sz="1600" i="0" u="none" strike="noStrike" kern="1200" cap="none" spc="0" normalizeH="0" baseline="0" noProof="0" dirty="0">
                <a:ln/>
                <a:effectLst/>
                <a:uLnTx/>
                <a:uFillTx/>
                <a:latin typeface="Arial"/>
                <a:ea typeface="Times New Roman" panose="02020603050405020304" pitchFamily="18" charset="0"/>
                <a:cs typeface="+mn-cs"/>
              </a:rPr>
              <a:t>:</a:t>
            </a:r>
            <a:endParaRPr lang="en-US" sz="1600" kern="1200" dirty="0"/>
          </a:p>
          <a:p>
            <a:pPr marL="285750" lvl="0" indent="-285750">
              <a:buFont typeface="Arial" panose="020B0604020202020204" pitchFamily="34" charset="0"/>
              <a:buChar char="•"/>
            </a:pPr>
            <a:r>
              <a:rPr kumimoji="0" lang="de-DE" sz="1600" b="1" i="0" u="none" strike="noStrike" kern="1200" cap="none" spc="0" normalizeH="0" baseline="0" noProof="0" dirty="0">
                <a:ln/>
                <a:effectLst/>
                <a:uLnTx/>
                <a:uFillTx/>
                <a:latin typeface="Arial"/>
                <a:ea typeface="Times New Roman" panose="02020603050405020304" pitchFamily="18" charset="0"/>
                <a:cs typeface="+mn-cs"/>
              </a:rPr>
              <a:t>Fair allocation of taxing rights</a:t>
            </a:r>
            <a:endParaRPr lang="de-DE" sz="1600" dirty="0">
              <a:solidFill>
                <a:srgbClr val="000000"/>
              </a:solidFill>
              <a:latin typeface="Arial"/>
              <a:ea typeface="Times New Roman" panose="02020603050405020304" pitchFamily="18" charset="0"/>
            </a:endParaRPr>
          </a:p>
          <a:p>
            <a:pPr marL="285750" lvl="0" indent="-285750">
              <a:buFont typeface="Arial" panose="020B0604020202020204" pitchFamily="34" charset="0"/>
              <a:buChar char="•"/>
            </a:pPr>
            <a:r>
              <a:rPr kumimoji="0" lang="en-US" sz="1600" b="1" i="0" u="none" strike="noStrike" kern="1200" cap="none" spc="0" normalizeH="0" baseline="0" noProof="0" dirty="0">
                <a:ln/>
                <a:effectLst/>
                <a:uLnTx/>
                <a:uFillTx/>
                <a:latin typeface="Arial"/>
                <a:ea typeface="Times New Roman" panose="02020603050405020304" pitchFamily="18" charset="0"/>
                <a:cs typeface="+mn-cs"/>
              </a:rPr>
              <a:t>Effective prevention and resolution of tax disputes</a:t>
            </a:r>
          </a:p>
          <a:p>
            <a:pPr marL="285750" lvl="0" indent="-285750">
              <a:buFont typeface="Arial" panose="020B0604020202020204" pitchFamily="34" charset="0"/>
              <a:buChar char="•"/>
            </a:pPr>
            <a:r>
              <a:rPr kumimoji="0" lang="en-US" sz="1600" b="1" i="0" u="none" strike="noStrike" kern="1200" cap="none" spc="0" normalizeH="0" baseline="0" noProof="0" dirty="0">
                <a:ln/>
                <a:effectLst/>
                <a:uLnTx/>
                <a:uFillTx/>
                <a:latin typeface="Arial"/>
                <a:ea typeface="Times New Roman" panose="02020603050405020304" pitchFamily="18" charset="0"/>
                <a:cs typeface="+mn-cs"/>
              </a:rPr>
              <a:t>Sustainable development</a:t>
            </a:r>
          </a:p>
          <a:p>
            <a:pPr marL="285750" lvl="0" indent="-285750">
              <a:buFont typeface="Arial" panose="020B0604020202020204" pitchFamily="34" charset="0"/>
              <a:buChar char="•"/>
            </a:pPr>
            <a:r>
              <a:rPr kumimoji="0" lang="de-DE" sz="1600" b="0" i="0" u="none" strike="noStrike" kern="1200" cap="none" spc="0" normalizeH="0" baseline="0" noProof="0" dirty="0">
                <a:ln/>
                <a:effectLst/>
                <a:uLnTx/>
                <a:uFillTx/>
                <a:latin typeface="Arial"/>
                <a:ea typeface="Times New Roman" panose="02020603050405020304" pitchFamily="18" charset="0"/>
                <a:cs typeface="+mn-cs"/>
              </a:rPr>
              <a:t>High net worth individuals</a:t>
            </a:r>
          </a:p>
          <a:p>
            <a:pPr marL="285750" lvl="0" indent="-285750">
              <a:buFont typeface="Arial" panose="020B0604020202020204" pitchFamily="34" charset="0"/>
              <a:buChar char="•"/>
            </a:pPr>
            <a:r>
              <a:rPr kumimoji="0" lang="en-US" sz="1600" b="0" i="0" u="none" strike="noStrike" kern="1200" cap="none" spc="0" normalizeH="0" baseline="0" noProof="0" dirty="0">
                <a:ln/>
                <a:effectLst/>
                <a:uLnTx/>
                <a:uFillTx/>
                <a:latin typeface="Arial"/>
                <a:ea typeface="Times New Roman" panose="02020603050405020304" pitchFamily="18" charset="0"/>
                <a:cs typeface="+mn-cs"/>
              </a:rPr>
              <a:t>Effective mutual administrative assistance</a:t>
            </a:r>
          </a:p>
          <a:p>
            <a:pPr marL="285750" lvl="0" indent="-285750">
              <a:buFont typeface="Arial" panose="020B0604020202020204" pitchFamily="34" charset="0"/>
              <a:buChar char="•"/>
            </a:pPr>
            <a:r>
              <a:rPr kumimoji="0" lang="en-US" sz="1600" b="0" i="0" u="none" strike="noStrike" kern="1200" cap="none" spc="0" normalizeH="0" baseline="0" noProof="0" dirty="0">
                <a:ln/>
                <a:effectLst/>
                <a:uLnTx/>
                <a:uFillTx/>
                <a:latin typeface="Arial"/>
                <a:ea typeface="Times New Roman" panose="02020603050405020304" pitchFamily="18" charset="0"/>
                <a:cs typeface="+mn-cs"/>
              </a:rPr>
              <a:t>Illicit financial flows, tax avoidance and tax evasion</a:t>
            </a:r>
          </a:p>
          <a:p>
            <a:pPr marL="285750" lvl="0" indent="-285750">
              <a:buFont typeface="Arial" panose="020B0604020202020204" pitchFamily="34" charset="0"/>
              <a:buChar char="•"/>
            </a:pPr>
            <a:r>
              <a:rPr kumimoji="0" lang="en-US" sz="1600" b="0" i="0" u="none" strike="noStrike" kern="1200" cap="none" spc="0" normalizeH="0" baseline="0" noProof="0" dirty="0">
                <a:ln/>
                <a:effectLst/>
                <a:uLnTx/>
                <a:uFillTx/>
                <a:latin typeface="Arial"/>
                <a:ea typeface="Times New Roman" panose="02020603050405020304" pitchFamily="18" charset="0"/>
                <a:cs typeface="+mn-cs"/>
              </a:rPr>
              <a:t>Harmful tax practices</a:t>
            </a:r>
          </a:p>
        </p:txBody>
      </p:sp>
      <p:sp>
        <p:nvSpPr>
          <p:cNvPr id="22" name="TextBox 21">
            <a:extLst>
              <a:ext uri="{FF2B5EF4-FFF2-40B4-BE49-F238E27FC236}">
                <a16:creationId xmlns:a16="http://schemas.microsoft.com/office/drawing/2014/main" id="{08028DCE-4FCC-0BFF-ED30-A7FBC96DCF8F}"/>
              </a:ext>
            </a:extLst>
          </p:cNvPr>
          <p:cNvSpPr txBox="1"/>
          <p:nvPr/>
        </p:nvSpPr>
        <p:spPr>
          <a:xfrm>
            <a:off x="4421991" y="2471588"/>
            <a:ext cx="3237235" cy="3665619"/>
          </a:xfrm>
          <a:prstGeom prst="rect">
            <a:avLst/>
          </a:prstGeom>
          <a:noFill/>
        </p:spPr>
        <p:txBody>
          <a:bodyPr wrap="square">
            <a:spAutoFit/>
          </a:bodyPr>
          <a:lstStyle/>
          <a:p>
            <a:pPr marL="285750" indent="-285750" defTabSz="711200">
              <a:lnSpc>
                <a:spcPct val="90000"/>
              </a:lnSpc>
              <a:spcBef>
                <a:spcPct val="0"/>
              </a:spcBef>
              <a:spcAft>
                <a:spcPct val="15000"/>
              </a:spcAft>
              <a:buFont typeface="Arial" panose="020B0604020202020204" pitchFamily="34" charset="0"/>
              <a:buChar char="•"/>
            </a:pPr>
            <a:r>
              <a:rPr lang="de-DE" dirty="0">
                <a:solidFill>
                  <a:srgbClr val="000000">
                    <a:hueOff val="0"/>
                    <a:satOff val="0"/>
                    <a:lumOff val="0"/>
                    <a:alphaOff val="0"/>
                  </a:srgbClr>
                </a:solidFill>
                <a:latin typeface="Arial"/>
              </a:rPr>
              <a:t>Conference </a:t>
            </a:r>
            <a:r>
              <a:rPr lang="de-DE" dirty="0" err="1">
                <a:solidFill>
                  <a:srgbClr val="000000">
                    <a:hueOff val="0"/>
                    <a:satOff val="0"/>
                    <a:lumOff val="0"/>
                    <a:alphaOff val="0"/>
                  </a:srgbClr>
                </a:solidFill>
                <a:latin typeface="Arial"/>
              </a:rPr>
              <a:t>of</a:t>
            </a:r>
            <a:r>
              <a:rPr lang="de-DE" dirty="0">
                <a:solidFill>
                  <a:srgbClr val="000000">
                    <a:hueOff val="0"/>
                    <a:satOff val="0"/>
                    <a:lumOff val="0"/>
                    <a:alphaOff val="0"/>
                  </a:srgbClr>
                </a:solidFill>
                <a:latin typeface="Arial"/>
              </a:rPr>
              <a:t> </a:t>
            </a:r>
            <a:r>
              <a:rPr lang="de-DE" dirty="0" err="1">
                <a:solidFill>
                  <a:srgbClr val="000000">
                    <a:hueOff val="0"/>
                    <a:satOff val="0"/>
                    <a:lumOff val="0"/>
                    <a:alphaOff val="0"/>
                  </a:srgbClr>
                </a:solidFill>
                <a:latin typeface="Arial"/>
              </a:rPr>
              <a:t>the</a:t>
            </a:r>
            <a:r>
              <a:rPr lang="de-DE" dirty="0">
                <a:solidFill>
                  <a:srgbClr val="000000">
                    <a:hueOff val="0"/>
                    <a:satOff val="0"/>
                    <a:lumOff val="0"/>
                    <a:alphaOff val="0"/>
                  </a:srgbClr>
                </a:solidFill>
                <a:latin typeface="Arial"/>
              </a:rPr>
              <a:t> </a:t>
            </a:r>
            <a:r>
              <a:rPr lang="de-DE" dirty="0" err="1">
                <a:solidFill>
                  <a:srgbClr val="000000">
                    <a:hueOff val="0"/>
                    <a:satOff val="0"/>
                    <a:lumOff val="0"/>
                    <a:alphaOff val="0"/>
                  </a:srgbClr>
                </a:solidFill>
                <a:latin typeface="Arial"/>
              </a:rPr>
              <a:t>parties</a:t>
            </a:r>
            <a:endParaRPr lang="en-US" dirty="0">
              <a:solidFill>
                <a:srgbClr val="000000">
                  <a:hueOff val="0"/>
                  <a:satOff val="0"/>
                  <a:lumOff val="0"/>
                  <a:alphaOff val="0"/>
                </a:srgbClr>
              </a:solidFill>
              <a:latin typeface="Arial"/>
            </a:endParaRPr>
          </a:p>
          <a:p>
            <a:pPr marL="285750" indent="-285750" defTabSz="711200">
              <a:lnSpc>
                <a:spcPct val="90000"/>
              </a:lnSpc>
              <a:spcBef>
                <a:spcPct val="0"/>
              </a:spcBef>
              <a:spcAft>
                <a:spcPct val="15000"/>
              </a:spcAft>
              <a:buFont typeface="Arial" panose="020B0604020202020204" pitchFamily="34" charset="0"/>
              <a:buChar char="•"/>
            </a:pPr>
            <a:r>
              <a:rPr lang="de-DE" dirty="0" err="1">
                <a:solidFill>
                  <a:srgbClr val="000000">
                    <a:hueOff val="0"/>
                    <a:satOff val="0"/>
                    <a:lumOff val="0"/>
                    <a:alphaOff val="0"/>
                  </a:srgbClr>
                </a:solidFill>
                <a:latin typeface="Arial"/>
              </a:rPr>
              <a:t>Secretariat</a:t>
            </a:r>
            <a:endParaRPr lang="de-DE" dirty="0">
              <a:solidFill>
                <a:srgbClr val="000000">
                  <a:hueOff val="0"/>
                  <a:satOff val="0"/>
                  <a:lumOff val="0"/>
                  <a:alphaOff val="0"/>
                </a:srgbClr>
              </a:solidFill>
              <a:latin typeface="Arial"/>
            </a:endParaRPr>
          </a:p>
          <a:p>
            <a:pPr marL="285750" lvl="0" indent="-285750" algn="l" defTabSz="711200">
              <a:lnSpc>
                <a:spcPct val="90000"/>
              </a:lnSpc>
              <a:spcBef>
                <a:spcPct val="0"/>
              </a:spcBef>
              <a:spcAft>
                <a:spcPct val="15000"/>
              </a:spcAft>
              <a:buClrTx/>
              <a:buSzTx/>
              <a:buFont typeface="Arial" panose="020B0604020202020204" pitchFamily="34" charset="0"/>
              <a:buChar char="•"/>
            </a:pPr>
            <a:r>
              <a:rPr lang="de-DE" kern="1200" noProof="0" dirty="0" err="1">
                <a:solidFill>
                  <a:srgbClr val="000000">
                    <a:hueOff val="0"/>
                    <a:satOff val="0"/>
                    <a:lumOff val="0"/>
                    <a:alphaOff val="0"/>
                  </a:srgbClr>
                </a:solidFill>
                <a:latin typeface="Arial"/>
                <a:ea typeface="+mn-ea"/>
                <a:cs typeface="+mn-cs"/>
              </a:rPr>
              <a:t>Definitions</a:t>
            </a:r>
            <a:endParaRPr lang="de-DE" kern="1200" noProof="0" dirty="0">
              <a:solidFill>
                <a:srgbClr val="000000">
                  <a:hueOff val="0"/>
                  <a:satOff val="0"/>
                  <a:lumOff val="0"/>
                  <a:alphaOff val="0"/>
                </a:srgbClr>
              </a:solidFill>
              <a:latin typeface="Arial"/>
              <a:ea typeface="+mn-ea"/>
              <a:cs typeface="+mn-cs"/>
            </a:endParaRPr>
          </a:p>
          <a:p>
            <a:pPr marL="285750" lvl="0" indent="-285750" algn="l" defTabSz="711200">
              <a:lnSpc>
                <a:spcPct val="90000"/>
              </a:lnSpc>
              <a:spcBef>
                <a:spcPct val="0"/>
              </a:spcBef>
              <a:spcAft>
                <a:spcPct val="15000"/>
              </a:spcAft>
              <a:buClrTx/>
              <a:buSzTx/>
              <a:buFont typeface="Arial" panose="020B0604020202020204" pitchFamily="34" charset="0"/>
              <a:buChar char="•"/>
            </a:pPr>
            <a:r>
              <a:rPr lang="de-DE" kern="1200" noProof="0" dirty="0">
                <a:solidFill>
                  <a:srgbClr val="000000">
                    <a:hueOff val="0"/>
                    <a:satOff val="0"/>
                    <a:lumOff val="0"/>
                    <a:alphaOff val="0"/>
                  </a:srgbClr>
                </a:solidFill>
                <a:latin typeface="Arial"/>
                <a:ea typeface="+mn-ea"/>
                <a:cs typeface="+mn-cs"/>
              </a:rPr>
              <a:t>Data collection and analysis</a:t>
            </a:r>
          </a:p>
          <a:p>
            <a:pPr marL="285750" lvl="0" indent="-285750" algn="l" defTabSz="711200">
              <a:lnSpc>
                <a:spcPct val="90000"/>
              </a:lnSpc>
              <a:spcBef>
                <a:spcPct val="0"/>
              </a:spcBef>
              <a:spcAft>
                <a:spcPct val="15000"/>
              </a:spcAft>
              <a:buClrTx/>
              <a:buSzTx/>
              <a:buFont typeface="Arial" panose="020B0604020202020204" pitchFamily="34" charset="0"/>
              <a:buChar char="•"/>
            </a:pPr>
            <a:r>
              <a:rPr lang="de-DE" kern="1200" noProof="0" dirty="0">
                <a:solidFill>
                  <a:srgbClr val="000000">
                    <a:hueOff val="0"/>
                    <a:satOff val="0"/>
                    <a:lumOff val="0"/>
                    <a:alphaOff val="0"/>
                  </a:srgbClr>
                </a:solidFill>
                <a:latin typeface="Arial"/>
                <a:ea typeface="+mn-ea"/>
                <a:cs typeface="+mn-cs"/>
              </a:rPr>
              <a:t>Exchange of information for implementation of the convention</a:t>
            </a:r>
          </a:p>
          <a:p>
            <a:pPr marL="285750" lvl="0" indent="-285750" algn="l" defTabSz="711200">
              <a:lnSpc>
                <a:spcPct val="90000"/>
              </a:lnSpc>
              <a:spcBef>
                <a:spcPct val="0"/>
              </a:spcBef>
              <a:spcAft>
                <a:spcPct val="15000"/>
              </a:spcAft>
              <a:buClrTx/>
              <a:buSzTx/>
              <a:buFont typeface="Arial" panose="020B0604020202020204" pitchFamily="34" charset="0"/>
              <a:buChar char="•"/>
            </a:pPr>
            <a:r>
              <a:rPr lang="de-DE" kern="1200" noProof="0" dirty="0">
                <a:solidFill>
                  <a:srgbClr val="000000">
                    <a:hueOff val="0"/>
                    <a:satOff val="0"/>
                    <a:lumOff val="0"/>
                    <a:alphaOff val="0"/>
                  </a:srgbClr>
                </a:solidFill>
                <a:latin typeface="Arial"/>
                <a:ea typeface="+mn-ea"/>
                <a:cs typeface="+mn-cs"/>
              </a:rPr>
              <a:t>Review and verification</a:t>
            </a:r>
          </a:p>
          <a:p>
            <a:pPr marL="285750" lvl="0" indent="-285750" algn="l" defTabSz="711200">
              <a:lnSpc>
                <a:spcPct val="90000"/>
              </a:lnSpc>
              <a:spcBef>
                <a:spcPct val="0"/>
              </a:spcBef>
              <a:spcAft>
                <a:spcPct val="15000"/>
              </a:spcAft>
              <a:buClrTx/>
              <a:buSzTx/>
              <a:buFont typeface="Arial" panose="020B0604020202020204" pitchFamily="34" charset="0"/>
              <a:buChar char="•"/>
            </a:pPr>
            <a:r>
              <a:rPr lang="de-DE" kern="1200" dirty="0" err="1">
                <a:solidFill>
                  <a:srgbClr val="000000">
                    <a:hueOff val="0"/>
                    <a:satOff val="0"/>
                    <a:lumOff val="0"/>
                    <a:alphaOff val="0"/>
                  </a:srgbClr>
                </a:solidFill>
                <a:latin typeface="Arial"/>
                <a:ea typeface="+mn-ea"/>
                <a:cs typeface="+mn-cs"/>
              </a:rPr>
              <a:t>Subsidiary</a:t>
            </a:r>
            <a:r>
              <a:rPr lang="de-DE" kern="1200" dirty="0">
                <a:solidFill>
                  <a:srgbClr val="000000">
                    <a:hueOff val="0"/>
                    <a:satOff val="0"/>
                    <a:lumOff val="0"/>
                    <a:alphaOff val="0"/>
                  </a:srgbClr>
                </a:solidFill>
                <a:latin typeface="Arial"/>
                <a:ea typeface="+mn-ea"/>
                <a:cs typeface="+mn-cs"/>
              </a:rPr>
              <a:t> </a:t>
            </a:r>
            <a:r>
              <a:rPr lang="de-DE" kern="1200" dirty="0" err="1">
                <a:solidFill>
                  <a:srgbClr val="000000">
                    <a:hueOff val="0"/>
                    <a:satOff val="0"/>
                    <a:lumOff val="0"/>
                    <a:alphaOff val="0"/>
                  </a:srgbClr>
                </a:solidFill>
                <a:latin typeface="Arial"/>
                <a:ea typeface="+mn-ea"/>
                <a:cs typeface="+mn-cs"/>
              </a:rPr>
              <a:t>bodies</a:t>
            </a:r>
            <a:endParaRPr lang="de-DE" kern="1200" dirty="0">
              <a:solidFill>
                <a:srgbClr val="000000">
                  <a:hueOff val="0"/>
                  <a:satOff val="0"/>
                  <a:lumOff val="0"/>
                  <a:alphaOff val="0"/>
                </a:srgbClr>
              </a:solidFill>
              <a:latin typeface="Arial"/>
              <a:ea typeface="+mn-ea"/>
              <a:cs typeface="+mn-cs"/>
            </a:endParaRPr>
          </a:p>
          <a:p>
            <a:pPr marL="285750" indent="-285750" defTabSz="711200">
              <a:lnSpc>
                <a:spcPct val="90000"/>
              </a:lnSpc>
              <a:spcBef>
                <a:spcPct val="0"/>
              </a:spcBef>
              <a:spcAft>
                <a:spcPct val="15000"/>
              </a:spcAft>
              <a:buFont typeface="Arial" panose="020B0604020202020204" pitchFamily="34" charset="0"/>
              <a:buChar char="•"/>
            </a:pPr>
            <a:r>
              <a:rPr kumimoji="0" lang="en-US" sz="1800" b="0" i="0" u="none" strike="noStrike" kern="1200" cap="none" spc="0" normalizeH="0" baseline="0" noProof="0" dirty="0">
                <a:ln/>
                <a:effectLst/>
                <a:uLnTx/>
                <a:uFillTx/>
                <a:latin typeface="Arial"/>
                <a:ea typeface="Times New Roman" panose="02020603050405020304" pitchFamily="18" charset="0"/>
                <a:cs typeface="+mn-cs"/>
              </a:rPr>
              <a:t>Capacity building and technical assistance</a:t>
            </a:r>
            <a:endParaRPr lang="de-DE" kern="1200" dirty="0">
              <a:solidFill>
                <a:srgbClr val="000000">
                  <a:hueOff val="0"/>
                  <a:satOff val="0"/>
                  <a:lumOff val="0"/>
                  <a:alphaOff val="0"/>
                </a:srgbClr>
              </a:solidFill>
              <a:latin typeface="Arial"/>
              <a:ea typeface="+mn-ea"/>
              <a:cs typeface="+mn-cs"/>
            </a:endParaRPr>
          </a:p>
          <a:p>
            <a:pPr marL="285750" lvl="0" indent="-285750" algn="l" defTabSz="711200">
              <a:lnSpc>
                <a:spcPct val="90000"/>
              </a:lnSpc>
              <a:spcBef>
                <a:spcPct val="0"/>
              </a:spcBef>
              <a:spcAft>
                <a:spcPct val="15000"/>
              </a:spcAft>
              <a:buClrTx/>
              <a:buSzTx/>
              <a:buFont typeface="Arial" panose="020B0604020202020204" pitchFamily="34" charset="0"/>
              <a:buChar char="•"/>
            </a:pPr>
            <a:endParaRPr lang="de-DE" kern="1200" noProof="0" dirty="0">
              <a:solidFill>
                <a:srgbClr val="000000">
                  <a:hueOff val="0"/>
                  <a:satOff val="0"/>
                  <a:lumOff val="0"/>
                  <a:alphaOff val="0"/>
                </a:srgbClr>
              </a:solidFill>
              <a:latin typeface="Arial"/>
              <a:ea typeface="+mn-ea"/>
              <a:cs typeface="+mn-cs"/>
            </a:endParaRPr>
          </a:p>
        </p:txBody>
      </p:sp>
      <p:sp>
        <p:nvSpPr>
          <p:cNvPr id="24" name="TextBox 23">
            <a:extLst>
              <a:ext uri="{FF2B5EF4-FFF2-40B4-BE49-F238E27FC236}">
                <a16:creationId xmlns:a16="http://schemas.microsoft.com/office/drawing/2014/main" id="{2A5231EE-6DB3-8B92-8DED-0A6731C746CD}"/>
              </a:ext>
            </a:extLst>
          </p:cNvPr>
          <p:cNvSpPr txBox="1"/>
          <p:nvPr/>
        </p:nvSpPr>
        <p:spPr>
          <a:xfrm>
            <a:off x="8192485" y="2491538"/>
            <a:ext cx="3202811" cy="2474524"/>
          </a:xfrm>
          <a:prstGeom prst="rect">
            <a:avLst/>
          </a:prstGeom>
          <a:noFill/>
        </p:spPr>
        <p:txBody>
          <a:bodyPr wrap="square">
            <a:spAutoFit/>
          </a:bodyPr>
          <a:lstStyle/>
          <a:p>
            <a:pPr marL="285750" lvl="0" indent="-285750" algn="l" defTabSz="755650">
              <a:lnSpc>
                <a:spcPct val="90000"/>
              </a:lnSpc>
              <a:spcBef>
                <a:spcPct val="0"/>
              </a:spcBef>
              <a:spcAft>
                <a:spcPct val="35000"/>
              </a:spcAft>
              <a:buFont typeface="Arial" panose="020B0604020202020204" pitchFamily="34" charset="0"/>
              <a:buChar char="•"/>
            </a:pPr>
            <a:r>
              <a:rPr kumimoji="0" lang="de-DE" sz="1800" b="0" i="0" u="none" strike="noStrike" kern="1200" cap="none" spc="0" normalizeH="0" baseline="0" noProof="0" dirty="0">
                <a:ln/>
                <a:solidFill>
                  <a:srgbClr val="000000"/>
                </a:solidFill>
                <a:effectLst/>
                <a:uLnTx/>
                <a:uFillTx/>
                <a:latin typeface="Arial"/>
                <a:ea typeface="+mn-ea"/>
                <a:cs typeface="+mn-cs"/>
              </a:rPr>
              <a:t>Amendments to the convention</a:t>
            </a:r>
          </a:p>
          <a:p>
            <a:pPr marL="285750" lvl="0" indent="-285750" algn="l" defTabSz="755650">
              <a:lnSpc>
                <a:spcPct val="90000"/>
              </a:lnSpc>
              <a:spcBef>
                <a:spcPct val="0"/>
              </a:spcBef>
              <a:spcAft>
                <a:spcPct val="35000"/>
              </a:spcAft>
              <a:buFont typeface="Arial" panose="020B0604020202020204" pitchFamily="34" charset="0"/>
              <a:buChar char="•"/>
            </a:pPr>
            <a:r>
              <a:rPr kumimoji="0" lang="en-US" sz="1800" b="0" i="0" u="none" strike="noStrike" kern="1200" cap="none" spc="0" normalizeH="0" baseline="0" noProof="0" dirty="0">
                <a:ln/>
                <a:solidFill>
                  <a:srgbClr val="000000"/>
                </a:solidFill>
                <a:effectLst/>
                <a:uLnTx/>
                <a:uFillTx/>
                <a:latin typeface="Arial"/>
                <a:ea typeface="+mn-ea"/>
                <a:cs typeface="+mn-cs"/>
              </a:rPr>
              <a:t>Adoption of </a:t>
            </a:r>
            <a:r>
              <a:rPr lang="en-US" sz="1800" kern="1200" noProof="0" dirty="0">
                <a:solidFill>
                  <a:srgbClr val="000000">
                    <a:hueOff val="0"/>
                    <a:satOff val="0"/>
                    <a:lumOff val="0"/>
                    <a:alphaOff val="0"/>
                  </a:srgbClr>
                </a:solidFill>
                <a:latin typeface="Arial"/>
                <a:ea typeface="+mn-ea"/>
                <a:cs typeface="+mn-cs"/>
              </a:rPr>
              <a:t>protocols</a:t>
            </a:r>
          </a:p>
          <a:p>
            <a:pPr marL="285750" indent="-285750" defTabSz="755650">
              <a:lnSpc>
                <a:spcPct val="90000"/>
              </a:lnSpc>
              <a:spcBef>
                <a:spcPct val="0"/>
              </a:spcBef>
              <a:spcAft>
                <a:spcPct val="35000"/>
              </a:spcAft>
              <a:buFont typeface="Arial" panose="020B0604020202020204" pitchFamily="34" charset="0"/>
              <a:buChar char="•"/>
            </a:pPr>
            <a:r>
              <a:rPr lang="en-US" dirty="0">
                <a:ln/>
                <a:solidFill>
                  <a:srgbClr val="000000"/>
                </a:solidFill>
                <a:latin typeface="Arial"/>
              </a:rPr>
              <a:t>Formal matters – depositary, entry into force, etc.</a:t>
            </a:r>
          </a:p>
          <a:p>
            <a:pPr marL="285750" indent="-285750" defTabSz="755650">
              <a:lnSpc>
                <a:spcPct val="90000"/>
              </a:lnSpc>
              <a:spcBef>
                <a:spcPct val="0"/>
              </a:spcBef>
              <a:spcAft>
                <a:spcPct val="35000"/>
              </a:spcAft>
              <a:buFont typeface="Arial" panose="020B0604020202020204" pitchFamily="34" charset="0"/>
              <a:buChar char="•"/>
            </a:pPr>
            <a:r>
              <a:rPr lang="de-DE" dirty="0">
                <a:ln/>
                <a:solidFill>
                  <a:srgbClr val="000000"/>
                </a:solidFill>
                <a:latin typeface="Arial"/>
              </a:rPr>
              <a:t>Financial </a:t>
            </a:r>
            <a:r>
              <a:rPr lang="de-DE" dirty="0" err="1">
                <a:ln/>
                <a:solidFill>
                  <a:srgbClr val="000000"/>
                </a:solidFill>
                <a:latin typeface="Arial"/>
              </a:rPr>
              <a:t>resources</a:t>
            </a:r>
            <a:endParaRPr lang="de-DE" dirty="0">
              <a:ln/>
              <a:solidFill>
                <a:srgbClr val="000000"/>
              </a:solidFill>
              <a:latin typeface="Arial"/>
            </a:endParaRPr>
          </a:p>
          <a:p>
            <a:pPr marL="285750" lvl="0" indent="-285750" algn="l" defTabSz="755650">
              <a:lnSpc>
                <a:spcPct val="90000"/>
              </a:lnSpc>
              <a:spcBef>
                <a:spcPct val="0"/>
              </a:spcBef>
              <a:spcAft>
                <a:spcPct val="35000"/>
              </a:spcAft>
              <a:buFont typeface="Arial" panose="020B0604020202020204" pitchFamily="34" charset="0"/>
              <a:buChar char="•"/>
            </a:pPr>
            <a:endParaRPr kumimoji="0" lang="en-US" sz="1800" b="0" i="0" u="none" strike="noStrike" kern="1200" cap="none" spc="0" normalizeH="0" baseline="0" noProof="0" dirty="0">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924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97AF-1C09-2B45-08CE-63371F8B9A89}"/>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8E7A399D-8A55-CF8A-BB0D-146D4470C506}"/>
              </a:ext>
            </a:extLst>
          </p:cNvPr>
          <p:cNvGrpSpPr>
            <a:grpSpLocks noGrp="1" noUngrp="1" noRot="1" noMove="1" noResize="1"/>
          </p:cNvGrpSpPr>
          <p:nvPr/>
        </p:nvGrpSpPr>
        <p:grpSpPr>
          <a:xfrm>
            <a:off x="-10563" y="5798950"/>
            <a:ext cx="12213126" cy="1108644"/>
            <a:chOff x="-135803" y="5810925"/>
            <a:chExt cx="12213126" cy="1108644"/>
          </a:xfrm>
        </p:grpSpPr>
        <p:sp>
          <p:nvSpPr>
            <p:cNvPr id="3" name="Rectangle 2">
              <a:extLst>
                <a:ext uri="{FF2B5EF4-FFF2-40B4-BE49-F238E27FC236}">
                  <a16:creationId xmlns:a16="http://schemas.microsoft.com/office/drawing/2014/main" id="{483EFFF6-FEC5-9B56-86F8-8E72052F1BA8}"/>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4" name="Picture 3" descr="A black background with a black square&#10;&#10;AI-generated content may be incorrect.">
              <a:extLst>
                <a:ext uri="{FF2B5EF4-FFF2-40B4-BE49-F238E27FC236}">
                  <a16:creationId xmlns:a16="http://schemas.microsoft.com/office/drawing/2014/main" id="{B836BA09-2DA4-1F66-FBE7-5603399552CC}"/>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5" name="Picture 4" descr="A blue green and black triangle&#10;&#10;AI-generated content may be incorrect.">
              <a:extLst>
                <a:ext uri="{FF2B5EF4-FFF2-40B4-BE49-F238E27FC236}">
                  <a16:creationId xmlns:a16="http://schemas.microsoft.com/office/drawing/2014/main" id="{0DFCC17A-048C-6AB0-A631-485E17EC7FE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2052" name="Rectangle 4">
            <a:extLst>
              <a:ext uri="{FF2B5EF4-FFF2-40B4-BE49-F238E27FC236}">
                <a16:creationId xmlns:a16="http://schemas.microsoft.com/office/drawing/2014/main" id="{1B3EC867-1E55-8BD2-2FEE-0D3C24C0DD41}"/>
              </a:ext>
            </a:extLst>
          </p:cNvPr>
          <p:cNvSpPr>
            <a:spLocks noGrp="1" noChangeArrowheads="1"/>
          </p:cNvSpPr>
          <p:nvPr>
            <p:ph type="ctrTitle" idx="4294967295"/>
          </p:nvPr>
        </p:nvSpPr>
        <p:spPr>
          <a:xfrm>
            <a:off x="1524000" y="2060617"/>
            <a:ext cx="9144000" cy="2237385"/>
          </a:xfrm>
        </p:spPr>
        <p:txBody>
          <a:bodyPr anchor="t"/>
          <a:lstStyle/>
          <a:p>
            <a:pPr eaLnBrk="1" hangingPunct="1">
              <a:lnSpc>
                <a:spcPct val="95000"/>
              </a:lnSpc>
            </a:pPr>
            <a:br>
              <a:rPr lang="en-US" altLang="en-US" sz="3600" b="1" dirty="0">
                <a:solidFill>
                  <a:schemeClr val="tx1"/>
                </a:solidFill>
              </a:rPr>
            </a:br>
            <a:r>
              <a:rPr lang="en-US" altLang="en-US" sz="3600" b="1" dirty="0">
                <a:solidFill>
                  <a:schemeClr val="tx1"/>
                </a:solidFill>
              </a:rPr>
              <a:t>E</a:t>
            </a:r>
            <a:r>
              <a:rPr lang="en-US" sz="3600" b="1" dirty="0">
                <a:solidFill>
                  <a:srgbClr val="000000"/>
                </a:solidFill>
              </a:rPr>
              <a:t>ffective</a:t>
            </a:r>
            <a:r>
              <a:rPr lang="en-US" sz="3600" b="1" dirty="0"/>
              <a:t> prevention and resolution of tax disputes</a:t>
            </a:r>
            <a:br>
              <a:rPr lang="en-US" altLang="en-US" sz="2400" b="1" dirty="0">
                <a:solidFill>
                  <a:schemeClr val="tx1">
                    <a:lumMod val="75000"/>
                    <a:lumOff val="25000"/>
                  </a:schemeClr>
                </a:solidFill>
              </a:rPr>
            </a:br>
            <a:endParaRPr lang="en-US" altLang="en-US" sz="4200" b="1" dirty="0">
              <a:solidFill>
                <a:schemeClr val="tx1">
                  <a:lumMod val="75000"/>
                  <a:lumOff val="25000"/>
                </a:schemeClr>
              </a:solidFill>
            </a:endParaRPr>
          </a:p>
        </p:txBody>
      </p:sp>
    </p:spTree>
    <p:extLst>
      <p:ext uri="{BB962C8B-B14F-4D97-AF65-F5344CB8AC3E}">
        <p14:creationId xmlns:p14="http://schemas.microsoft.com/office/powerpoint/2010/main" val="360665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036F-07BD-5C92-2056-1E95847D7495}"/>
            </a:ext>
          </a:extLst>
        </p:cNvPr>
        <p:cNvGrpSpPr/>
        <p:nvPr/>
      </p:nvGrpSpPr>
      <p:grpSpPr>
        <a:xfrm>
          <a:off x="0" y="0"/>
          <a:ext cx="0" cy="0"/>
          <a:chOff x="0" y="0"/>
          <a:chExt cx="0" cy="0"/>
        </a:xfrm>
      </p:grpSpPr>
      <p:grpSp>
        <p:nvGrpSpPr>
          <p:cNvPr id="5" name="logos">
            <a:extLst>
              <a:ext uri="{FF2B5EF4-FFF2-40B4-BE49-F238E27FC236}">
                <a16:creationId xmlns:a16="http://schemas.microsoft.com/office/drawing/2014/main" id="{3CD3E06E-B3AE-2A7D-0FA3-F174123E863B}"/>
              </a:ext>
            </a:extLst>
          </p:cNvPr>
          <p:cNvGrpSpPr>
            <a:grpSpLocks noGrp="1" noUngrp="1" noRot="1" noMove="1" noResize="1"/>
          </p:cNvGrpSpPr>
          <p:nvPr/>
        </p:nvGrpSpPr>
        <p:grpSpPr>
          <a:xfrm>
            <a:off x="-10563" y="5798950"/>
            <a:ext cx="12213126" cy="1108644"/>
            <a:chOff x="-135803" y="5810925"/>
            <a:chExt cx="12213126" cy="1108644"/>
          </a:xfrm>
        </p:grpSpPr>
        <p:sp>
          <p:nvSpPr>
            <p:cNvPr id="8" name="Rectangle 7">
              <a:extLst>
                <a:ext uri="{FF2B5EF4-FFF2-40B4-BE49-F238E27FC236}">
                  <a16:creationId xmlns:a16="http://schemas.microsoft.com/office/drawing/2014/main" id="{93641E40-4E45-0060-2477-1B80DDCF8CFD}"/>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9" name="Picture 8" descr="A black background with a black square&#10;&#10;AI-generated content may be incorrect.">
              <a:extLst>
                <a:ext uri="{FF2B5EF4-FFF2-40B4-BE49-F238E27FC236}">
                  <a16:creationId xmlns:a16="http://schemas.microsoft.com/office/drawing/2014/main" id="{A86764EA-6BED-757C-A731-8178B19E5F1D}"/>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10" name="Picture 9" descr="A blue green and black triangle&#10;&#10;AI-generated content may be incorrect.">
              <a:extLst>
                <a:ext uri="{FF2B5EF4-FFF2-40B4-BE49-F238E27FC236}">
                  <a16:creationId xmlns:a16="http://schemas.microsoft.com/office/drawing/2014/main" id="{67D05456-AC8C-11C0-5D7F-A6CE1A133A92}"/>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5DB00794-8494-3CA1-A4C5-6CD5F36D44D8}"/>
              </a:ext>
            </a:extLst>
          </p:cNvPr>
          <p:cNvSpPr txBox="1">
            <a:spLocks/>
          </p:cNvSpPr>
          <p:nvPr/>
        </p:nvSpPr>
        <p:spPr bwMode="auto">
          <a:xfrm>
            <a:off x="492177" y="39334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a:t>
            </a:r>
            <a:r>
              <a:rPr kumimoji="0" lang="en-US" sz="2400" b="0" i="1" u="none" strike="noStrike" kern="0" cap="none" spc="0" normalizeH="0" baseline="0" noProof="0" dirty="0">
                <a:ln>
                  <a:noFill/>
                </a:ln>
                <a:solidFill>
                  <a:srgbClr val="000000"/>
                </a:solidFill>
                <a:effectLst/>
                <a:uLnTx/>
                <a:uFillTx/>
                <a:latin typeface="Arial"/>
                <a:ea typeface="+mj-ea"/>
                <a:cs typeface="+mj-cs"/>
              </a:rPr>
              <a:t>– Why prioritize p</a:t>
            </a:r>
            <a:r>
              <a:rPr lang="en-US" sz="2400" i="1" dirty="0" err="1"/>
              <a:t>revention</a:t>
            </a:r>
            <a:r>
              <a:rPr lang="en-US" sz="2400" i="1" dirty="0"/>
              <a:t> and resolution of tax disputes</a:t>
            </a:r>
            <a:r>
              <a:rPr kumimoji="0" lang="en-US" sz="2400" b="0" i="1" u="none" strike="noStrike" kern="0" cap="none" spc="0" normalizeH="0" baseline="0" noProof="0" dirty="0">
                <a:ln>
                  <a:noFill/>
                </a:ln>
                <a:solidFill>
                  <a:srgbClr val="000000"/>
                </a:solidFill>
                <a:effectLst/>
                <a:uLnTx/>
                <a:uFillTx/>
                <a:latin typeface="Arial"/>
                <a:ea typeface="+mj-ea"/>
                <a:cs typeface="+mj-cs"/>
              </a:rPr>
              <a:t> </a:t>
            </a:r>
          </a:p>
        </p:txBody>
      </p:sp>
      <p:cxnSp>
        <p:nvCxnSpPr>
          <p:cNvPr id="3" name="Straight Connector 2">
            <a:extLst>
              <a:ext uri="{FF2B5EF4-FFF2-40B4-BE49-F238E27FC236}">
                <a16:creationId xmlns:a16="http://schemas.microsoft.com/office/drawing/2014/main" id="{05F77098-76C6-7851-88B7-523BCC89C13D}"/>
              </a:ext>
            </a:extLst>
          </p:cNvPr>
          <p:cNvCxnSpPr/>
          <p:nvPr/>
        </p:nvCxnSpPr>
        <p:spPr bwMode="auto">
          <a:xfrm>
            <a:off x="492177" y="1108677"/>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40627884-6767-898C-F857-39F4DF3DA163}"/>
              </a:ext>
            </a:extLst>
          </p:cNvPr>
          <p:cNvSpPr txBox="1"/>
          <p:nvPr/>
        </p:nvSpPr>
        <p:spPr>
          <a:xfrm>
            <a:off x="485037" y="1344412"/>
            <a:ext cx="11221926" cy="4307911"/>
          </a:xfrm>
          <a:prstGeom prst="rect">
            <a:avLst/>
          </a:prstGeom>
          <a:noFill/>
        </p:spPr>
        <p:txBody>
          <a:bodyPr wrap="square" rtlCol="0">
            <a:spAutoFit/>
          </a:bodyPr>
          <a:lstStyle/>
          <a:p>
            <a:pPr marL="342900" indent="-342900">
              <a:lnSpc>
                <a:spcPct val="114000"/>
              </a:lnSpc>
              <a:spcAft>
                <a:spcPts val="1200"/>
              </a:spcAft>
              <a:buFont typeface="Arial" panose="020B0604020202020204" pitchFamily="34" charset="0"/>
              <a:buChar char="•"/>
            </a:pPr>
            <a:r>
              <a:rPr lang="en-US" sz="2400" dirty="0"/>
              <a:t>Tax litigation is costly and time-consuming. Fair and effective alternative mechanisms </a:t>
            </a:r>
            <a:r>
              <a:rPr lang="en-US" sz="2400" b="1" dirty="0"/>
              <a:t>enhance legal certainty, reduce burdens, and support efficient tax administration and revenue mobilization</a:t>
            </a:r>
            <a:r>
              <a:rPr lang="en-US" sz="2400" dirty="0"/>
              <a:t>.</a:t>
            </a:r>
          </a:p>
          <a:p>
            <a:pPr marL="342900" indent="-342900">
              <a:lnSpc>
                <a:spcPct val="114000"/>
              </a:lnSpc>
              <a:spcAft>
                <a:spcPts val="1200"/>
              </a:spcAft>
              <a:buFont typeface="Arial" panose="020B0604020202020204" pitchFamily="34" charset="0"/>
              <a:buChar char="•"/>
            </a:pPr>
            <a:r>
              <a:rPr lang="en-US" sz="2400" dirty="0"/>
              <a:t>Cross-border tax disputes are </a:t>
            </a:r>
            <a:r>
              <a:rPr lang="en-US" sz="2400" b="1" dirty="0"/>
              <a:t>complex and slow to resolve</a:t>
            </a:r>
            <a:r>
              <a:rPr lang="en-US" sz="2400" dirty="0"/>
              <a:t>, leaving double taxation risks. </a:t>
            </a:r>
          </a:p>
          <a:p>
            <a:pPr marL="342900" indent="-342900">
              <a:lnSpc>
                <a:spcPct val="114000"/>
              </a:lnSpc>
              <a:spcAft>
                <a:spcPts val="1200"/>
              </a:spcAft>
              <a:buFont typeface="Arial" panose="020B0604020202020204" pitchFamily="34" charset="0"/>
              <a:buChar char="•"/>
            </a:pPr>
            <a:r>
              <a:rPr lang="en-US" sz="2400" dirty="0"/>
              <a:t>Developing countries face added challenges due to limited treaty networks, highlighting the </a:t>
            </a:r>
            <a:r>
              <a:rPr lang="en-US" sz="2400" b="1" dirty="0"/>
              <a:t>need for stronger dispute prevention mechanisms</a:t>
            </a:r>
            <a:r>
              <a:rPr lang="en-US" sz="2400" dirty="0"/>
              <a:t>.</a:t>
            </a:r>
          </a:p>
          <a:p>
            <a:pPr marL="342900" indent="-342900">
              <a:lnSpc>
                <a:spcPct val="114000"/>
              </a:lnSpc>
              <a:spcAft>
                <a:spcPts val="1200"/>
              </a:spcAft>
              <a:buFont typeface="Arial" panose="020B0604020202020204" pitchFamily="34" charset="0"/>
              <a:buChar char="•"/>
            </a:pPr>
            <a:r>
              <a:rPr lang="en-US" sz="2400" dirty="0"/>
              <a:t>Asymmetry of information between the taxpayer and tax authorities continues to be an issue, especially for developing countries.</a:t>
            </a:r>
          </a:p>
        </p:txBody>
      </p:sp>
    </p:spTree>
    <p:extLst>
      <p:ext uri="{BB962C8B-B14F-4D97-AF65-F5344CB8AC3E}">
        <p14:creationId xmlns:p14="http://schemas.microsoft.com/office/powerpoint/2010/main" val="325489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63A9D-9635-2DD0-779B-F3242092C86F}"/>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BEBE4F46-F27D-8410-7FFE-3B9C5BB9E2A2}"/>
              </a:ext>
            </a:extLst>
          </p:cNvPr>
          <p:cNvSpPr txBox="1">
            <a:spLocks/>
          </p:cNvSpPr>
          <p:nvPr/>
        </p:nvSpPr>
        <p:spPr bwMode="auto">
          <a:xfrm>
            <a:off x="492177" y="359696"/>
            <a:ext cx="10972800" cy="6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 </a:t>
            </a:r>
            <a:r>
              <a:rPr kumimoji="0" lang="en-US" sz="2400" b="0" i="1" u="none" strike="noStrike" kern="0" cap="none" spc="0" normalizeH="0" baseline="0" noProof="0" dirty="0">
                <a:ln>
                  <a:noFill/>
                </a:ln>
                <a:solidFill>
                  <a:srgbClr val="000000"/>
                </a:solidFill>
                <a:effectLst/>
                <a:uLnTx/>
                <a:uFillTx/>
                <a:latin typeface="Arial"/>
                <a:ea typeface="+mj-ea"/>
                <a:cs typeface="+mj-cs"/>
              </a:rPr>
              <a:t>Relationship between the Framework Convention and Protocol 2 on prevention and resolution of tax disputes</a:t>
            </a:r>
          </a:p>
        </p:txBody>
      </p:sp>
      <p:cxnSp>
        <p:nvCxnSpPr>
          <p:cNvPr id="3" name="Straight Connector 2">
            <a:extLst>
              <a:ext uri="{FF2B5EF4-FFF2-40B4-BE49-F238E27FC236}">
                <a16:creationId xmlns:a16="http://schemas.microsoft.com/office/drawing/2014/main" id="{674DE5C6-E0AA-BA2D-2893-70CD186111ED}"/>
              </a:ext>
            </a:extLst>
          </p:cNvPr>
          <p:cNvCxnSpPr/>
          <p:nvPr/>
        </p:nvCxnSpPr>
        <p:spPr bwMode="auto">
          <a:xfrm>
            <a:off x="492177" y="1120419"/>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DD21B36B-136A-AE3D-8B00-679889EA0393}"/>
              </a:ext>
            </a:extLst>
          </p:cNvPr>
          <p:cNvSpPr txBox="1"/>
          <p:nvPr/>
        </p:nvSpPr>
        <p:spPr>
          <a:xfrm>
            <a:off x="525703" y="1877304"/>
            <a:ext cx="5570297" cy="3454022"/>
          </a:xfrm>
          <a:prstGeom prst="rect">
            <a:avLst/>
          </a:prstGeom>
          <a:noFill/>
        </p:spPr>
        <p:txBody>
          <a:bodyPr wrap="square">
            <a:spAutoFit/>
          </a:bodyPr>
          <a:lstStyle/>
          <a:p>
            <a:pPr marL="285750" marR="0" lvl="0" indent="-285750" algn="l" defTabSz="914400"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2400" b="0"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Provisions on </a:t>
            </a:r>
            <a:r>
              <a:rPr kumimoji="0" lang="en-US" sz="2400" b="1"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dispute settlement </a:t>
            </a:r>
            <a:r>
              <a:rPr kumimoji="0" lang="en-US" sz="2400" b="0"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and the </a:t>
            </a:r>
            <a:r>
              <a:rPr kumimoji="0" lang="en-US" sz="2400" b="1"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commitment</a:t>
            </a:r>
            <a:r>
              <a:rPr kumimoji="0" lang="en-US" sz="2400" b="0"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 </a:t>
            </a:r>
            <a:r>
              <a:rPr kumimoji="0" lang="en-US" sz="2400" b="1"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on effective prevention and resolution of tax disputes</a:t>
            </a:r>
            <a:r>
              <a:rPr kumimoji="0" lang="en-US" sz="2400" b="0"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 in the Framework Convention need to be </a:t>
            </a:r>
            <a:r>
              <a:rPr kumimoji="0" lang="en-US" sz="2400" b="0" i="0" u="sng"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aligned</a:t>
            </a:r>
            <a:r>
              <a:rPr kumimoji="0" lang="en-US" sz="2400" b="0"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 with the provisions in the </a:t>
            </a:r>
            <a:r>
              <a:rPr kumimoji="0" lang="en-US" sz="2400" b="1"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Protocol</a:t>
            </a:r>
            <a:r>
              <a:rPr kumimoji="0" lang="en-US" sz="2400" b="0" i="0" u="none" strike="noStrike" kern="1200" cap="none" spc="0" normalizeH="0" baseline="0" noProof="0" dirty="0">
                <a:ln>
                  <a:noFill/>
                </a:ln>
                <a:solidFill>
                  <a:srgbClr val="000000"/>
                </a:solidFill>
                <a:effectLst/>
                <a:uLnTx/>
                <a:uFillTx/>
                <a:latin typeface="Arial"/>
                <a:ea typeface="DengXian" panose="02010600030101010101" pitchFamily="2" charset="-122"/>
                <a:cs typeface="Arial" panose="020B0604020202020204" pitchFamily="34" charset="0"/>
              </a:rPr>
              <a:t> to interact with each other while maintaining separate scopes.</a:t>
            </a:r>
          </a:p>
        </p:txBody>
      </p:sp>
      <p:graphicFrame>
        <p:nvGraphicFramePr>
          <p:cNvPr id="2" name="Diagram 1">
            <a:extLst>
              <a:ext uri="{FF2B5EF4-FFF2-40B4-BE49-F238E27FC236}">
                <a16:creationId xmlns:a16="http://schemas.microsoft.com/office/drawing/2014/main" id="{4B20B005-FBF3-93D6-5B59-D16D4E20633B}"/>
              </a:ext>
            </a:extLst>
          </p:cNvPr>
          <p:cNvGraphicFramePr/>
          <p:nvPr/>
        </p:nvGraphicFramePr>
        <p:xfrm>
          <a:off x="4642687" y="1120419"/>
          <a:ext cx="8172704" cy="4895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AD0F91B-0385-4D5A-E389-D0F9F2EFCB0A}"/>
              </a:ext>
            </a:extLst>
          </p:cNvPr>
          <p:cNvSpPr txBox="1"/>
          <p:nvPr/>
        </p:nvSpPr>
        <p:spPr>
          <a:xfrm>
            <a:off x="6828459" y="2370553"/>
            <a:ext cx="16459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Commitment</a:t>
            </a:r>
          </a:p>
        </p:txBody>
      </p:sp>
      <p:grpSp>
        <p:nvGrpSpPr>
          <p:cNvPr id="7" name="logos">
            <a:extLst>
              <a:ext uri="{FF2B5EF4-FFF2-40B4-BE49-F238E27FC236}">
                <a16:creationId xmlns:a16="http://schemas.microsoft.com/office/drawing/2014/main" id="{D2FE6F23-C504-B62C-51CC-7457B30BE94E}"/>
              </a:ext>
            </a:extLst>
          </p:cNvPr>
          <p:cNvGrpSpPr/>
          <p:nvPr/>
        </p:nvGrpSpPr>
        <p:grpSpPr>
          <a:xfrm>
            <a:off x="-10563" y="5798950"/>
            <a:ext cx="12213126" cy="1108644"/>
            <a:chOff x="-135803" y="5810925"/>
            <a:chExt cx="12213126" cy="1108644"/>
          </a:xfrm>
        </p:grpSpPr>
        <p:sp>
          <p:nvSpPr>
            <p:cNvPr id="8" name="Rectangle 7">
              <a:extLst>
                <a:ext uri="{FF2B5EF4-FFF2-40B4-BE49-F238E27FC236}">
                  <a16:creationId xmlns:a16="http://schemas.microsoft.com/office/drawing/2014/main" id="{3BA59C77-C244-FF69-7613-86340DEFBEA5}"/>
                </a:ext>
              </a:extLst>
            </p:cNvPr>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9" name="Picture 8" descr="A black background with a black square&#10;&#10;AI-generated content may be incorrect.">
              <a:extLst>
                <a:ext uri="{FF2B5EF4-FFF2-40B4-BE49-F238E27FC236}">
                  <a16:creationId xmlns:a16="http://schemas.microsoft.com/office/drawing/2014/main" id="{D8487AA7-A72E-FF90-FACC-F9E573DB351C}"/>
                </a:ext>
              </a:extLst>
            </p:cNvPr>
            <p:cNvPicPr/>
            <p:nvPr/>
          </p:nvPicPr>
          <p:blipFill>
            <a:blip r:embed="rId7">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10" name="Picture 9" descr="A blue green and black triangle&#10;&#10;AI-generated content may be incorrect.">
              <a:extLst>
                <a:ext uri="{FF2B5EF4-FFF2-40B4-BE49-F238E27FC236}">
                  <a16:creationId xmlns:a16="http://schemas.microsoft.com/office/drawing/2014/main" id="{0E836E5D-B7E7-5C18-1ED5-EF660FD94694}"/>
                </a:ext>
              </a:extLst>
            </p:cNvPr>
            <p:cNvPicPr/>
            <p:nvPr/>
          </p:nvPicPr>
          <p:blipFill>
            <a:blip r:embed="rId8">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Tree>
    <p:extLst>
      <p:ext uri="{BB962C8B-B14F-4D97-AF65-F5344CB8AC3E}">
        <p14:creationId xmlns:p14="http://schemas.microsoft.com/office/powerpoint/2010/main" val="250951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20FA-E669-F4BA-5082-01FBC84F5B01}"/>
            </a:ext>
          </a:extLst>
        </p:cNvPr>
        <p:cNvGrpSpPr/>
        <p:nvPr/>
      </p:nvGrpSpPr>
      <p:grpSpPr>
        <a:xfrm>
          <a:off x="0" y="0"/>
          <a:ext cx="0" cy="0"/>
          <a:chOff x="0" y="0"/>
          <a:chExt cx="0" cy="0"/>
        </a:xfrm>
      </p:grpSpPr>
      <p:grpSp>
        <p:nvGrpSpPr>
          <p:cNvPr id="5" name="logos">
            <a:extLst>
              <a:ext uri="{FF2B5EF4-FFF2-40B4-BE49-F238E27FC236}">
                <a16:creationId xmlns:a16="http://schemas.microsoft.com/office/drawing/2014/main" id="{B820E0B5-1F75-EF31-B7C3-9D85D07F97C3}"/>
              </a:ext>
            </a:extLst>
          </p:cNvPr>
          <p:cNvGrpSpPr>
            <a:grpSpLocks noGrp="1" noUngrp="1" noRot="1" noMove="1" noResize="1"/>
          </p:cNvGrpSpPr>
          <p:nvPr/>
        </p:nvGrpSpPr>
        <p:grpSpPr>
          <a:xfrm>
            <a:off x="-10563" y="5798950"/>
            <a:ext cx="12213126" cy="1108644"/>
            <a:chOff x="-135803" y="5810925"/>
            <a:chExt cx="12213126" cy="1108644"/>
          </a:xfrm>
        </p:grpSpPr>
        <p:sp>
          <p:nvSpPr>
            <p:cNvPr id="8" name="Rectangle 7">
              <a:extLst>
                <a:ext uri="{FF2B5EF4-FFF2-40B4-BE49-F238E27FC236}">
                  <a16:creationId xmlns:a16="http://schemas.microsoft.com/office/drawing/2014/main" id="{2479D8F1-5C74-744F-611D-3C9F85888E8A}"/>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9" name="Picture 8" descr="A black background with a black square&#10;&#10;AI-generated content may be incorrect.">
              <a:extLst>
                <a:ext uri="{FF2B5EF4-FFF2-40B4-BE49-F238E27FC236}">
                  <a16:creationId xmlns:a16="http://schemas.microsoft.com/office/drawing/2014/main" id="{792E26F6-45C1-4547-1F6D-EA2DE7FAE34A}"/>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10" name="Picture 9" descr="A blue green and black triangle&#10;&#10;AI-generated content may be incorrect.">
              <a:extLst>
                <a:ext uri="{FF2B5EF4-FFF2-40B4-BE49-F238E27FC236}">
                  <a16:creationId xmlns:a16="http://schemas.microsoft.com/office/drawing/2014/main" id="{CD45A1C5-DEA9-7122-E0AA-815479EF459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8C7A444F-5087-629B-80C4-25CDDBD3F94D}"/>
              </a:ext>
            </a:extLst>
          </p:cNvPr>
          <p:cNvSpPr txBox="1">
            <a:spLocks/>
          </p:cNvSpPr>
          <p:nvPr/>
        </p:nvSpPr>
        <p:spPr bwMode="auto">
          <a:xfrm>
            <a:off x="492177" y="330200"/>
            <a:ext cx="10972800"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kumimoji="0" lang="en-US" sz="2400" b="1" i="1" u="none" strike="noStrike" kern="0" cap="none" spc="0" normalizeH="0" baseline="0" noProof="0" dirty="0">
                <a:ln>
                  <a:noFill/>
                </a:ln>
                <a:solidFill>
                  <a:srgbClr val="000000"/>
                </a:solidFill>
                <a:effectLst/>
                <a:uLnTx/>
                <a:uFillTx/>
                <a:latin typeface="Arial"/>
                <a:ea typeface="+mj-ea"/>
                <a:cs typeface="+mj-cs"/>
              </a:rPr>
              <a:t>INC Tax Workstream I </a:t>
            </a:r>
            <a:r>
              <a:rPr kumimoji="0" lang="en-US" sz="2400" b="0" i="1" u="none" strike="noStrike" kern="0" cap="none" spc="0" normalizeH="0" baseline="0" noProof="0" dirty="0">
                <a:ln>
                  <a:noFill/>
                </a:ln>
                <a:solidFill>
                  <a:srgbClr val="000000"/>
                </a:solidFill>
                <a:effectLst/>
                <a:uLnTx/>
                <a:uFillTx/>
                <a:latin typeface="Arial"/>
                <a:ea typeface="+mj-ea"/>
                <a:cs typeface="+mj-cs"/>
              </a:rPr>
              <a:t>– Effective</a:t>
            </a:r>
            <a:r>
              <a:rPr lang="en-US" sz="2400" i="1" dirty="0"/>
              <a:t> prevention and resolution of tax disputes</a:t>
            </a:r>
            <a:r>
              <a:rPr kumimoji="0" lang="en-US" sz="2400" b="0" i="1" u="none" strike="noStrike" kern="0" cap="none" spc="0" normalizeH="0" baseline="0" noProof="0" dirty="0">
                <a:ln>
                  <a:noFill/>
                </a:ln>
                <a:solidFill>
                  <a:srgbClr val="000000"/>
                </a:solidFill>
                <a:effectLst/>
                <a:uLnTx/>
                <a:uFillTx/>
                <a:latin typeface="Arial"/>
                <a:ea typeface="+mj-ea"/>
                <a:cs typeface="+mj-cs"/>
              </a:rPr>
              <a:t> </a:t>
            </a:r>
          </a:p>
        </p:txBody>
      </p:sp>
      <p:cxnSp>
        <p:nvCxnSpPr>
          <p:cNvPr id="3" name="Straight Connector 2">
            <a:extLst>
              <a:ext uri="{FF2B5EF4-FFF2-40B4-BE49-F238E27FC236}">
                <a16:creationId xmlns:a16="http://schemas.microsoft.com/office/drawing/2014/main" id="{1F27BE7B-8844-BE03-33E6-DA90645BCA56}"/>
              </a:ext>
            </a:extLst>
          </p:cNvPr>
          <p:cNvCxnSpPr/>
          <p:nvPr/>
        </p:nvCxnSpPr>
        <p:spPr bwMode="auto">
          <a:xfrm>
            <a:off x="492177" y="897660"/>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6136665A-58F5-375C-2DE2-55A0E9F5278A}"/>
              </a:ext>
            </a:extLst>
          </p:cNvPr>
          <p:cNvSpPr txBox="1"/>
          <p:nvPr/>
        </p:nvSpPr>
        <p:spPr>
          <a:xfrm>
            <a:off x="725892" y="1327374"/>
            <a:ext cx="10512379" cy="4401205"/>
          </a:xfrm>
          <a:prstGeom prst="rect">
            <a:avLst/>
          </a:prstGeom>
          <a:noFill/>
        </p:spPr>
        <p:txBody>
          <a:bodyPr wrap="square">
            <a:spAutoFit/>
          </a:bodyPr>
          <a:lstStyle/>
          <a:p>
            <a:pPr>
              <a:tabLst>
                <a:tab pos="457200" algn="l"/>
              </a:tabLst>
              <a:defRPr/>
            </a:pPr>
            <a:r>
              <a:rPr lang="en-US" sz="2800" b="1" dirty="0"/>
              <a:t>Possible elements of the commitment</a:t>
            </a:r>
            <a:r>
              <a:rPr kumimoji="0" lang="en-US" sz="28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tab pos="457200" algn="l"/>
              </a:tabLst>
              <a:defRPr/>
            </a:pPr>
            <a:endParaRPr lang="en-US" sz="2800" dirty="0">
              <a:solidFill>
                <a:srgbClr val="000000"/>
              </a:solidFill>
              <a:latin typeface="Arial"/>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2800" dirty="0"/>
              <a:t>A statement recognizing the importance of </a:t>
            </a:r>
            <a:r>
              <a:rPr lang="en-US" sz="2800" b="1" dirty="0"/>
              <a:t>legal certainty </a:t>
            </a:r>
            <a:r>
              <a:rPr lang="en-US" sz="2800" dirty="0"/>
              <a:t>to cross-border trade and investment, with the ultimate goal of </a:t>
            </a:r>
            <a:r>
              <a:rPr lang="en-US" sz="2800" b="1" dirty="0"/>
              <a:t>improving domestic resource mobilization</a:t>
            </a:r>
            <a:r>
              <a:rPr lang="en-US" sz="2800" dirty="0"/>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US" sz="2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2800" dirty="0"/>
              <a:t>An undertaking to establish </a:t>
            </a:r>
            <a:r>
              <a:rPr lang="en-US" sz="2800" b="1" dirty="0"/>
              <a:t>dispute prevention and resolution mechanisms</a:t>
            </a:r>
            <a:r>
              <a:rPr lang="en-US" sz="2800" dirty="0"/>
              <a:t> that are </a:t>
            </a:r>
            <a:r>
              <a:rPr lang="en-US" sz="2800" b="1" dirty="0"/>
              <a:t>fair, independent, accessible, and effective</a:t>
            </a:r>
            <a:r>
              <a:rPr lang="en-US" sz="2800" dirty="0"/>
              <a:t> in resolving disputes in a timely manner for both taxpayers and the tax authorities involved. </a:t>
            </a:r>
            <a:endParaRPr kumimoji="0" lang="en-US" sz="2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291702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2186D-853F-47C9-DE53-758135C89A75}"/>
            </a:ext>
          </a:extLst>
        </p:cNvPr>
        <p:cNvGrpSpPr/>
        <p:nvPr/>
      </p:nvGrpSpPr>
      <p:grpSpPr>
        <a:xfrm>
          <a:off x="0" y="0"/>
          <a:ext cx="0" cy="0"/>
          <a:chOff x="0" y="0"/>
          <a:chExt cx="0" cy="0"/>
        </a:xfrm>
      </p:grpSpPr>
      <p:grpSp>
        <p:nvGrpSpPr>
          <p:cNvPr id="2" name="logos">
            <a:extLst>
              <a:ext uri="{FF2B5EF4-FFF2-40B4-BE49-F238E27FC236}">
                <a16:creationId xmlns:a16="http://schemas.microsoft.com/office/drawing/2014/main" id="{D5D3CA42-CC0B-8920-8D62-30DF6F68D1EE}"/>
              </a:ext>
            </a:extLst>
          </p:cNvPr>
          <p:cNvGrpSpPr>
            <a:grpSpLocks noGrp="1" noUngrp="1" noRot="1" noMove="1" noResize="1"/>
          </p:cNvGrpSpPr>
          <p:nvPr/>
        </p:nvGrpSpPr>
        <p:grpSpPr>
          <a:xfrm>
            <a:off x="-10563" y="5798950"/>
            <a:ext cx="12213126" cy="1108644"/>
            <a:chOff x="-135803" y="5810925"/>
            <a:chExt cx="12213126" cy="1108644"/>
          </a:xfrm>
        </p:grpSpPr>
        <p:sp>
          <p:nvSpPr>
            <p:cNvPr id="5" name="Rectangle 4">
              <a:extLst>
                <a:ext uri="{FF2B5EF4-FFF2-40B4-BE49-F238E27FC236}">
                  <a16:creationId xmlns:a16="http://schemas.microsoft.com/office/drawing/2014/main" id="{338605E1-68CE-592B-574E-35319FBD5229}"/>
                </a:ext>
              </a:extLst>
            </p:cNvPr>
            <p:cNvSpPr>
              <a:spLocks noGrp="1" noRot="1" noMove="1" noResize="1" noEditPoints="1" noAdjustHandles="1" noChangeArrowheads="1" noChangeShapeType="1"/>
            </p:cNvSpPr>
            <p:nvPr/>
          </p:nvSpPr>
          <p:spPr bwMode="auto">
            <a:xfrm>
              <a:off x="99588" y="6120143"/>
              <a:ext cx="11977735" cy="49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noFill/>
                <a:effectLst/>
                <a:latin typeface="Arial" charset="0"/>
              </a:endParaRPr>
            </a:p>
          </p:txBody>
        </p:sp>
        <p:pic>
          <p:nvPicPr>
            <p:cNvPr id="7" name="Picture 6" descr="A black background with a black square&#10;&#10;AI-generated content may be incorrect.">
              <a:extLst>
                <a:ext uri="{FF2B5EF4-FFF2-40B4-BE49-F238E27FC236}">
                  <a16:creationId xmlns:a16="http://schemas.microsoft.com/office/drawing/2014/main" id="{FA74E6CF-A528-FA18-1E9D-D3DCE6D343A2}"/>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5803" y="5810925"/>
              <a:ext cx="3051019" cy="1108644"/>
            </a:xfrm>
            <a:prstGeom prst="rect">
              <a:avLst/>
            </a:prstGeom>
          </p:spPr>
        </p:pic>
        <p:pic>
          <p:nvPicPr>
            <p:cNvPr id="8" name="Picture 7" descr="A blue green and black triangle&#10;&#10;AI-generated content may be incorrect.">
              <a:extLst>
                <a:ext uri="{FF2B5EF4-FFF2-40B4-BE49-F238E27FC236}">
                  <a16:creationId xmlns:a16="http://schemas.microsoft.com/office/drawing/2014/main" id="{D42B9118-5CC5-050C-E0ED-9D98E1D0C88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40964" y="6064467"/>
              <a:ext cx="1431697" cy="615148"/>
            </a:xfrm>
            <a:prstGeom prst="rect">
              <a:avLst/>
            </a:prstGeom>
          </p:spPr>
        </p:pic>
      </p:grpSp>
      <p:sp>
        <p:nvSpPr>
          <p:cNvPr id="6" name="Title 3">
            <a:extLst>
              <a:ext uri="{FF2B5EF4-FFF2-40B4-BE49-F238E27FC236}">
                <a16:creationId xmlns:a16="http://schemas.microsoft.com/office/drawing/2014/main" id="{6FA5A047-66D5-C826-574A-0F71FA86950F}"/>
              </a:ext>
            </a:extLst>
          </p:cNvPr>
          <p:cNvSpPr txBox="1">
            <a:spLocks/>
          </p:cNvSpPr>
          <p:nvPr/>
        </p:nvSpPr>
        <p:spPr bwMode="auto">
          <a:xfrm>
            <a:off x="492176" y="330200"/>
            <a:ext cx="11324686" cy="5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i="1" kern="0" dirty="0"/>
              <a:t>INC Tax Workstream I </a:t>
            </a:r>
            <a:r>
              <a:rPr lang="en-US" sz="2400" i="1" kern="0" dirty="0"/>
              <a:t>– </a:t>
            </a:r>
            <a:r>
              <a:rPr lang="en-US" sz="2400" i="1" kern="0" dirty="0">
                <a:solidFill>
                  <a:srgbClr val="000000"/>
                </a:solidFill>
              </a:rPr>
              <a:t>Effective</a:t>
            </a:r>
            <a:r>
              <a:rPr lang="en-US" sz="2400" i="1" dirty="0"/>
              <a:t> prevention and resolution of tax disputes</a:t>
            </a:r>
            <a:r>
              <a:rPr lang="en-US" sz="2400" i="1" kern="0" dirty="0">
                <a:solidFill>
                  <a:srgbClr val="000000"/>
                </a:solidFill>
              </a:rPr>
              <a:t> </a:t>
            </a:r>
            <a:endParaRPr lang="en-US" sz="2400" i="1" kern="0" dirty="0"/>
          </a:p>
        </p:txBody>
      </p:sp>
      <p:cxnSp>
        <p:nvCxnSpPr>
          <p:cNvPr id="3" name="Straight Connector 2">
            <a:extLst>
              <a:ext uri="{FF2B5EF4-FFF2-40B4-BE49-F238E27FC236}">
                <a16:creationId xmlns:a16="http://schemas.microsoft.com/office/drawing/2014/main" id="{2A656371-5CE3-037B-EA1A-094B3C626FC5}"/>
              </a:ext>
            </a:extLst>
          </p:cNvPr>
          <p:cNvCxnSpPr/>
          <p:nvPr/>
        </p:nvCxnSpPr>
        <p:spPr bwMode="auto">
          <a:xfrm>
            <a:off x="492177" y="1002435"/>
            <a:ext cx="1097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5DE022D0-8422-2D21-F90F-6FDED7F37331}"/>
              </a:ext>
            </a:extLst>
          </p:cNvPr>
          <p:cNvSpPr txBox="1"/>
          <p:nvPr/>
        </p:nvSpPr>
        <p:spPr>
          <a:xfrm>
            <a:off x="525227" y="1221293"/>
            <a:ext cx="11219659" cy="4893647"/>
          </a:xfrm>
          <a:prstGeom prst="rect">
            <a:avLst/>
          </a:prstGeom>
          <a:noFill/>
        </p:spPr>
        <p:txBody>
          <a:bodyPr wrap="square">
            <a:spAutoFit/>
          </a:bodyPr>
          <a:lstStyle/>
          <a:p>
            <a:r>
              <a:rPr lang="en-US" sz="2400" dirty="0"/>
              <a:t>The Committee is invited to discuss the issue of effective prevention and resolution of tax disputes and, in particular, whether: </a:t>
            </a:r>
          </a:p>
          <a:p>
            <a:endParaRPr lang="en-US" sz="2400" dirty="0"/>
          </a:p>
          <a:p>
            <a:pPr marL="457200" indent="-457200">
              <a:buAutoNum type="alphaLcParenR"/>
            </a:pPr>
            <a:r>
              <a:rPr lang="en-US" sz="2400" b="1" dirty="0"/>
              <a:t>the elements of the commitments from the previous slide effectively would address the concerns that have been expressed in the workstream with respect to effective prevention and resolution of tax disputes; </a:t>
            </a:r>
          </a:p>
          <a:p>
            <a:pPr marL="457200" indent="-457200">
              <a:buAutoNum type="alphaLcParenR"/>
            </a:pPr>
            <a:r>
              <a:rPr lang="en-US" sz="2400" b="1" dirty="0"/>
              <a:t>the elements of the commitments from the previous slide would provide sufficient support for the early protocol being developed in Workstream III; and </a:t>
            </a:r>
          </a:p>
          <a:p>
            <a:pPr marL="457200" indent="-457200">
              <a:buAutoNum type="alphaLcParenR"/>
            </a:pPr>
            <a:r>
              <a:rPr lang="en-US" sz="2400" b="1" dirty="0"/>
              <a:t>there are additional concerns regarding effective prevention and resolution of tax disputes that should be addressed in that article of the Framework Convention.</a:t>
            </a:r>
          </a:p>
        </p:txBody>
      </p:sp>
    </p:spTree>
    <p:extLst>
      <p:ext uri="{BB962C8B-B14F-4D97-AF65-F5344CB8AC3E}">
        <p14:creationId xmlns:p14="http://schemas.microsoft.com/office/powerpoint/2010/main" val="809488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698dd5-5d2e-4181-b7a1-259a3c047d34" xsi:nil="true"/>
    <lcf76f155ced4ddcb4097134ff3c332f xmlns="0263e731-9e2e-4d6e-8bc2-ec28f05089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005AB6090D34BBC79861D44BC13E0" ma:contentTypeVersion="12" ma:contentTypeDescription="Create a new document." ma:contentTypeScope="" ma:versionID="8ada2607907eacf918f11f1f4595f758">
  <xsd:schema xmlns:xsd="http://www.w3.org/2001/XMLSchema" xmlns:xs="http://www.w3.org/2001/XMLSchema" xmlns:p="http://schemas.microsoft.com/office/2006/metadata/properties" xmlns:ns2="0263e731-9e2e-4d6e-8bc2-ec28f05089b8" xmlns:ns3="2d698dd5-5d2e-4181-b7a1-259a3c047d34" targetNamespace="http://schemas.microsoft.com/office/2006/metadata/properties" ma:root="true" ma:fieldsID="da0e23f0a97e7bf6ca36bc949450a2ff" ns2:_="" ns3:_="">
    <xsd:import namespace="0263e731-9e2e-4d6e-8bc2-ec28f05089b8"/>
    <xsd:import namespace="2d698dd5-5d2e-4181-b7a1-259a3c047d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3e731-9e2e-4d6e-8bc2-ec28f05089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698dd5-5d2e-4181-b7a1-259a3c047d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56e3a0-58d6-447f-b1ec-d7458a0ca3be}" ma:internalName="TaxCatchAll" ma:showField="CatchAllData" ma:web="2d698dd5-5d2e-4181-b7a1-259a3c047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18438-6607-4897-B9E2-3A11BD237AE4}">
  <ds:schemaRefs>
    <ds:schemaRef ds:uri="http://schemas.microsoft.com/sharepoint/v3/contenttype/forms"/>
  </ds:schemaRefs>
</ds:datastoreItem>
</file>

<file path=customXml/itemProps2.xml><?xml version="1.0" encoding="utf-8"?>
<ds:datastoreItem xmlns:ds="http://schemas.openxmlformats.org/officeDocument/2006/customXml" ds:itemID="{A0AC3E66-0F04-4D11-9CAA-48FC9499C71B}">
  <ds:schemaRefs>
    <ds:schemaRef ds:uri="0263e731-9e2e-4d6e-8bc2-ec28f05089b8"/>
    <ds:schemaRef ds:uri="2d698dd5-5d2e-4181-b7a1-259a3c047d3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8B4E90E-A3CD-4BD2-8C1B-11B1F5829445}">
  <ds:schemaRefs>
    <ds:schemaRef ds:uri="0263e731-9e2e-4d6e-8bc2-ec28f05089b8"/>
    <ds:schemaRef ds:uri="2d698dd5-5d2e-4181-b7a1-259a3c047d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9073</TotalTime>
  <Words>1374</Words>
  <Application>Microsoft Office PowerPoint</Application>
  <PresentationFormat>Widescreen</PresentationFormat>
  <Paragraphs>118</Paragraphs>
  <Slides>21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2_Default Design</vt:lpstr>
      <vt:lpstr>INC Tax  Workstream I: The Framework Convention  First Session – INC Tax 4 - 8 August 2025</vt:lpstr>
      <vt:lpstr>PowerPoint Presentation</vt:lpstr>
      <vt:lpstr>PowerPoint Presentation</vt:lpstr>
      <vt:lpstr>PowerPoint Presentation</vt:lpstr>
      <vt:lpstr> Effective prevention and resolution of tax disputes </vt:lpstr>
      <vt:lpstr>PowerPoint Presentation</vt:lpstr>
      <vt:lpstr>PowerPoint Presentation</vt:lpstr>
      <vt:lpstr>PowerPoint Presentation</vt:lpstr>
      <vt:lpstr>PowerPoint Presentation</vt:lpstr>
      <vt:lpstr> Fair allocation of taxing rights </vt:lpstr>
      <vt:lpstr>PowerPoint Presentation</vt:lpstr>
      <vt:lpstr>PowerPoint Presentation</vt:lpstr>
      <vt:lpstr>PowerPoint Presentation</vt:lpstr>
      <vt:lpstr>PowerPoint Presentation</vt:lpstr>
      <vt:lpstr> Sustainable development </vt:lpstr>
      <vt:lpstr>PowerPoint Presentation</vt:lpstr>
      <vt:lpstr>PowerPoint Presentation</vt:lpstr>
      <vt:lpstr>  Next steps </vt:lpstr>
      <vt:lpstr>PowerPoint Presentation</vt:lpstr>
      <vt:lpstr>  Discussion or questions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41</cp:revision>
  <cp:lastPrinted>1900-01-01T00:00:00Z</cp:lastPrinted>
  <dcterms:created xsi:type="dcterms:W3CDTF">1900-01-01T00:00:00Z</dcterms:created>
  <dcterms:modified xsi:type="dcterms:W3CDTF">2025-08-05T21:27:31Z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0x010100471005AB6090D34BBC79861D44BC13E0</vt:lpwstr>
  </property>
</Properties>
</file>