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484" r:id="rId5"/>
    <p:sldId id="642" r:id="rId6"/>
    <p:sldId id="621" r:id="rId7"/>
    <p:sldId id="622" r:id="rId8"/>
    <p:sldId id="629" r:id="rId9"/>
    <p:sldId id="627" r:id="rId10"/>
    <p:sldId id="607" r:id="rId11"/>
    <p:sldId id="626" r:id="rId12"/>
    <p:sldId id="641" r:id="rId13"/>
    <p:sldId id="606" r:id="rId14"/>
  </p:sldIdLst>
  <p:sldSz cx="12192000" cy="6858000"/>
  <p:notesSz cx="6669088" cy="9926638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BD8774-4798-4E21-A2D4-8670542D6B20}">
          <p14:sldIdLst>
            <p14:sldId id="484"/>
          </p14:sldIdLst>
        </p14:section>
        <p14:section name="Default Section" id="{1880FF3E-F097-4749-AA77-BA053836B60B}">
          <p14:sldIdLst>
            <p14:sldId id="642"/>
            <p14:sldId id="621"/>
            <p14:sldId id="622"/>
            <p14:sldId id="629"/>
            <p14:sldId id="627"/>
            <p14:sldId id="607"/>
            <p14:sldId id="626"/>
            <p14:sldId id="641"/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FA673E-A6C3-79FE-E5E3-BF07820A20F5}" name="Katie Yang" initials="KY" userId="S::katie.yang@un.org::60571572-00c5-4961-bac8-3b8550cf0928" providerId="AD"/>
  <p188:author id="{B62FB64D-974B-4065-5966-B8EB16000042}" name="United Nations" initials="UN" userId="United Nations" providerId="None"/>
  <p188:author id="{0CCCB85E-084C-643C-FB3B-94633155D5A3}" name="Braun, Michael (AA privat)" initials="BM(p" userId="S-1-5-21-2930442324-2812268049-144192861-717267" providerId="AD"/>
  <p188:author id="{774659A9-4502-1DD4-AB73-C5A758A192CA}" name="Patricia Brown" initials="PAB" userId="Patricia Brown" providerId="None"/>
  <p188:author id="{F93209AE-32D3-D0E7-1AC7-5E070BB98D1F}" name="UN" initials="UN" userId="UN" providerId="None"/>
  <p188:author id="{2819DDC8-B15B-5D36-5A5F-969DC3B8BE7C}" name="FSDO" initials="FSDO" userId="FSDO" providerId="None"/>
  <p188:author id="{B58B17D6-4838-F315-EF28-D607E31D5E95}" name="INC/Tax" initials="INC" userId="INC/Tax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ka Ritter" initials="IR" lastIdx="2" clrIdx="0">
    <p:extLst>
      <p:ext uri="{19B8F6BF-5375-455C-9EA6-DF929625EA0E}">
        <p15:presenceInfo xmlns:p15="http://schemas.microsoft.com/office/powerpoint/2012/main" userId="S::ritter@un.org::987eabc6-02b9-446c-b436-b45878aede39" providerId="AD"/>
      </p:ext>
    </p:extLst>
  </p:cmAuthor>
  <p:cmAuthor id="2" name="Braun, Michael (AA privat)" initials="BM(p" lastIdx="1" clrIdx="1">
    <p:extLst>
      <p:ext uri="{19B8F6BF-5375-455C-9EA6-DF929625EA0E}">
        <p15:presenceInfo xmlns:p15="http://schemas.microsoft.com/office/powerpoint/2012/main" userId="S-1-5-21-2930442324-2812268049-144192861-717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BB"/>
    <a:srgbClr val="F9BB99"/>
    <a:srgbClr val="F36F27"/>
    <a:srgbClr val="BDEDCB"/>
    <a:srgbClr val="299A48"/>
    <a:srgbClr val="FFBDBD"/>
    <a:srgbClr val="FF8585"/>
    <a:srgbClr val="AEF4F8"/>
    <a:srgbClr val="0B7277"/>
    <a:srgbClr val="F1A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7F34F-5703-4A47-B16D-8EBD5482E44F}" v="109" dt="2025-08-13T20:57:4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6" autoAdjust="0"/>
    <p:restoredTop sz="94354" autoAdjust="0"/>
  </p:normalViewPr>
  <p:slideViewPr>
    <p:cSldViewPr snapToGrid="0">
      <p:cViewPr>
        <p:scale>
          <a:sx n="75" d="100"/>
          <a:sy n="75" d="100"/>
        </p:scale>
        <p:origin x="366" y="-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Diaz Huaman" userId="8bc3bf9d-01dd-48b9-b94a-3aa4cfce231f" providerId="ADAL" clId="{DFE7F34F-5703-4A47-B16D-8EBD5482E44F}"/>
    <pc:docChg chg="undo custSel delSld modSld modSection">
      <pc:chgData name="Eduardo Diaz Huaman" userId="8bc3bf9d-01dd-48b9-b94a-3aa4cfce231f" providerId="ADAL" clId="{DFE7F34F-5703-4A47-B16D-8EBD5482E44F}" dt="2025-08-13T21:00:56.555" v="242" actId="20577"/>
      <pc:docMkLst>
        <pc:docMk/>
      </pc:docMkLst>
      <pc:sldChg chg="addSp modSp mod">
        <pc:chgData name="Eduardo Diaz Huaman" userId="8bc3bf9d-01dd-48b9-b94a-3aa4cfce231f" providerId="ADAL" clId="{DFE7F34F-5703-4A47-B16D-8EBD5482E44F}" dt="2025-08-13T20:57:45.327" v="228" actId="113"/>
        <pc:sldMkLst>
          <pc:docMk/>
          <pc:sldMk cId="2509512527" sldId="607"/>
        </pc:sldMkLst>
        <pc:spChg chg="mod">
          <ac:chgData name="Eduardo Diaz Huaman" userId="8bc3bf9d-01dd-48b9-b94a-3aa4cfce231f" providerId="ADAL" clId="{DFE7F34F-5703-4A47-B16D-8EBD5482E44F}" dt="2025-08-13T20:26:30.020" v="217" actId="6549"/>
          <ac:spMkLst>
            <pc:docMk/>
            <pc:sldMk cId="2509512527" sldId="607"/>
            <ac:spMk id="4" creationId="{DD21B36B-136A-AE3D-8B00-679889EA0393}"/>
          </ac:spMkLst>
        </pc:spChg>
        <pc:spChg chg="mod">
          <ac:chgData name="Eduardo Diaz Huaman" userId="8bc3bf9d-01dd-48b9-b94a-3aa4cfce231f" providerId="ADAL" clId="{DFE7F34F-5703-4A47-B16D-8EBD5482E44F}" dt="2025-08-13T20:13:52.297" v="36" actId="255"/>
          <ac:spMkLst>
            <pc:docMk/>
            <pc:sldMk cId="2509512527" sldId="607"/>
            <ac:spMk id="14" creationId="{3EC275CE-6536-367D-37D7-1A1F7DA7D0D3}"/>
          </ac:spMkLst>
        </pc:spChg>
        <pc:graphicFrameChg chg="add mod">
          <ac:chgData name="Eduardo Diaz Huaman" userId="8bc3bf9d-01dd-48b9-b94a-3aa4cfce231f" providerId="ADAL" clId="{DFE7F34F-5703-4A47-B16D-8EBD5482E44F}" dt="2025-08-13T20:57:45.327" v="228" actId="113"/>
          <ac:graphicFrameMkLst>
            <pc:docMk/>
            <pc:sldMk cId="2509512527" sldId="607"/>
            <ac:graphicFrameMk id="2" creationId="{E3D89618-E8A1-A19F-8336-C56629C33C07}"/>
          </ac:graphicFrameMkLst>
        </pc:graphicFrameChg>
        <pc:graphicFrameChg chg="mod modGraphic">
          <ac:chgData name="Eduardo Diaz Huaman" userId="8bc3bf9d-01dd-48b9-b94a-3aa4cfce231f" providerId="ADAL" clId="{DFE7F34F-5703-4A47-B16D-8EBD5482E44F}" dt="2025-08-13T20:13:36.387" v="33" actId="404"/>
          <ac:graphicFrameMkLst>
            <pc:docMk/>
            <pc:sldMk cId="2509512527" sldId="607"/>
            <ac:graphicFrameMk id="13" creationId="{EFEE605A-D856-6B99-D460-736C7F619E87}"/>
          </ac:graphicFrameMkLst>
        </pc:graphicFrameChg>
      </pc:sldChg>
      <pc:sldChg chg="modSp">
        <pc:chgData name="Eduardo Diaz Huaman" userId="8bc3bf9d-01dd-48b9-b94a-3aa4cfce231f" providerId="ADAL" clId="{DFE7F34F-5703-4A47-B16D-8EBD5482E44F}" dt="2025-08-13T20:07:17.359" v="3" actId="13926"/>
        <pc:sldMkLst>
          <pc:docMk/>
          <pc:sldMk cId="2064489313" sldId="621"/>
        </pc:sldMkLst>
        <pc:graphicFrameChg chg="mod">
          <ac:chgData name="Eduardo Diaz Huaman" userId="8bc3bf9d-01dd-48b9-b94a-3aa4cfce231f" providerId="ADAL" clId="{DFE7F34F-5703-4A47-B16D-8EBD5482E44F}" dt="2025-08-13T20:07:17.359" v="3" actId="13926"/>
          <ac:graphicFrameMkLst>
            <pc:docMk/>
            <pc:sldMk cId="2064489313" sldId="621"/>
            <ac:graphicFrameMk id="5" creationId="{40B1F938-3903-7371-2D33-516975C584B9}"/>
          </ac:graphicFrameMkLst>
        </pc:graphicFrameChg>
      </pc:sldChg>
      <pc:sldChg chg="modSp mod">
        <pc:chgData name="Eduardo Diaz Huaman" userId="8bc3bf9d-01dd-48b9-b94a-3aa4cfce231f" providerId="ADAL" clId="{DFE7F34F-5703-4A47-B16D-8EBD5482E44F}" dt="2025-08-13T20:07:41.397" v="4" actId="13926"/>
        <pc:sldMkLst>
          <pc:docMk/>
          <pc:sldMk cId="2805933605" sldId="622"/>
        </pc:sldMkLst>
        <pc:spChg chg="mod">
          <ac:chgData name="Eduardo Diaz Huaman" userId="8bc3bf9d-01dd-48b9-b94a-3aa4cfce231f" providerId="ADAL" clId="{DFE7F34F-5703-4A47-B16D-8EBD5482E44F}" dt="2025-08-13T20:07:41.397" v="4" actId="13926"/>
          <ac:spMkLst>
            <pc:docMk/>
            <pc:sldMk cId="2805933605" sldId="622"/>
            <ac:spMk id="7" creationId="{DB521E39-F553-BF8B-6DC2-027CA2648DDD}"/>
          </ac:spMkLst>
        </pc:spChg>
      </pc:sldChg>
      <pc:sldChg chg="modSp mod">
        <pc:chgData name="Eduardo Diaz Huaman" userId="8bc3bf9d-01dd-48b9-b94a-3aa4cfce231f" providerId="ADAL" clId="{DFE7F34F-5703-4A47-B16D-8EBD5482E44F}" dt="2025-08-13T21:00:56.555" v="242" actId="20577"/>
        <pc:sldMkLst>
          <pc:docMk/>
          <pc:sldMk cId="3102180043" sldId="629"/>
        </pc:sldMkLst>
        <pc:spChg chg="mod">
          <ac:chgData name="Eduardo Diaz Huaman" userId="8bc3bf9d-01dd-48b9-b94a-3aa4cfce231f" providerId="ADAL" clId="{DFE7F34F-5703-4A47-B16D-8EBD5482E44F}" dt="2025-08-13T21:00:56.555" v="242" actId="20577"/>
          <ac:spMkLst>
            <pc:docMk/>
            <pc:sldMk cId="3102180043" sldId="629"/>
            <ac:spMk id="5" creationId="{D2A8AFE4-73B0-FE88-B107-C3D3F3C07ABB}"/>
          </ac:spMkLst>
        </pc:spChg>
        <pc:spChg chg="mod">
          <ac:chgData name="Eduardo Diaz Huaman" userId="8bc3bf9d-01dd-48b9-b94a-3aa4cfce231f" providerId="ADAL" clId="{DFE7F34F-5703-4A47-B16D-8EBD5482E44F}" dt="2025-08-13T20:20:34.343" v="205" actId="13926"/>
          <ac:spMkLst>
            <pc:docMk/>
            <pc:sldMk cId="3102180043" sldId="629"/>
            <ac:spMk id="7" creationId="{BA071ED3-A713-9D4B-7878-48FD64697F62}"/>
          </ac:spMkLst>
        </pc:spChg>
      </pc:sldChg>
      <pc:sldChg chg="del">
        <pc:chgData name="Eduardo Diaz Huaman" userId="8bc3bf9d-01dd-48b9-b94a-3aa4cfce231f" providerId="ADAL" clId="{DFE7F34F-5703-4A47-B16D-8EBD5482E44F}" dt="2025-08-13T20:18:41.823" v="178" actId="47"/>
        <pc:sldMkLst>
          <pc:docMk/>
          <pc:sldMk cId="3330137272" sldId="638"/>
        </pc:sldMkLst>
      </pc:sldChg>
      <pc:sldChg chg="modSp mod">
        <pc:chgData name="Eduardo Diaz Huaman" userId="8bc3bf9d-01dd-48b9-b94a-3aa4cfce231f" providerId="ADAL" clId="{DFE7F34F-5703-4A47-B16D-8EBD5482E44F}" dt="2025-08-13T20:19:01.943" v="181" actId="20577"/>
        <pc:sldMkLst>
          <pc:docMk/>
          <pc:sldMk cId="2260326327" sldId="641"/>
        </pc:sldMkLst>
        <pc:spChg chg="mod">
          <ac:chgData name="Eduardo Diaz Huaman" userId="8bc3bf9d-01dd-48b9-b94a-3aa4cfce231f" providerId="ADAL" clId="{DFE7F34F-5703-4A47-B16D-8EBD5482E44F}" dt="2025-08-13T20:19:01.943" v="181" actId="20577"/>
          <ac:spMkLst>
            <pc:docMk/>
            <pc:sldMk cId="2260326327" sldId="641"/>
            <ac:spMk id="4" creationId="{022064E8-CE29-483C-DF95-45102E76BD4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C0665-43F8-4281-B9E3-AB2AD001BE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01924-B0F3-48D2-93E5-5303A99BBACE}">
      <dgm:prSet custT="1"/>
      <dgm:spPr>
        <a:solidFill>
          <a:srgbClr val="E7CBE6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Tax litigation is time-consuming and resource-intensive for both taxpayers and tax authorities.</a:t>
          </a:r>
        </a:p>
      </dgm:t>
    </dgm:pt>
    <dgm:pt modelId="{8BF06F8E-249F-47D4-A925-9BD805EF1084}" type="parTrans" cxnId="{61E11008-CC24-485B-A7B6-FF223BE2381C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549CC872-1CC1-4A53-9D73-449A78C42D9A}" type="sibTrans" cxnId="{61E11008-CC24-485B-A7B6-FF223BE2381C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50F8D5D6-393D-48CB-A39A-61620296A00A}">
      <dgm:prSet custT="1"/>
      <dgm:spPr>
        <a:solidFill>
          <a:srgbClr val="FCCCCC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Outcomes may not be accepted by other countries, leaving risks of double taxation unresolved.</a:t>
          </a:r>
        </a:p>
      </dgm:t>
    </dgm:pt>
    <dgm:pt modelId="{D73EC6EE-3291-4386-A1A3-C29B9870FD49}" type="parTrans" cxnId="{CAA4BE5E-0034-4B4D-8C6B-56DEC9C009B3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8AE0BD11-DCA5-41EF-906E-72B2FBC88B3A}" type="sibTrans" cxnId="{CAA4BE5E-0034-4B4D-8C6B-56DEC9C009B3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F6C017F5-82AD-4523-B820-CC9CA1EE9818}">
      <dgm:prSet custT="1"/>
      <dgm:spPr>
        <a:solidFill>
          <a:srgbClr val="C8C9F8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Tax authorities face information asymmetries. Fact-finding tools and rules also vary significantly across jurisdictions.</a:t>
          </a:r>
        </a:p>
      </dgm:t>
    </dgm:pt>
    <dgm:pt modelId="{2B014374-355D-4BD0-87A6-3289B157D13E}" type="parTrans" cxnId="{9AD6C622-3599-4D03-8A2D-670DD44D51FE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E77DA861-740F-4949-8DB6-60EAD392EA0C}" type="sibTrans" cxnId="{9AD6C622-3599-4D03-8A2D-670DD44D51FE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0F4FEAA5-C537-4106-84DC-83313FED6C90}">
      <dgm:prSet custT="1"/>
      <dgm:spPr>
        <a:solidFill>
          <a:srgbClr val="B2F6F8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The growing mobility of individuals and the complexity of global business structures and supply chains have further intensified these challenges.</a:t>
          </a:r>
        </a:p>
      </dgm:t>
    </dgm:pt>
    <dgm:pt modelId="{2E89D00E-9FA1-48EA-89E2-8D40D92C8CE2}" type="parTrans" cxnId="{F3EF5977-0B05-480B-BFA7-F92F663A92E0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8BE8B2E8-90F5-4672-AD33-275817D03E9B}" type="sibTrans" cxnId="{F3EF5977-0B05-480B-BFA7-F92F663A92E0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D55EFFB3-F3CC-477F-A352-6068121A45E8}">
      <dgm:prSet custT="1"/>
      <dgm:spPr>
        <a:solidFill>
          <a:srgbClr val="FDD6A1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Prevention and resolution mechanisms are only successful when they are fair, independent, accessible, and effective for taxpayers and tax authorities.</a:t>
          </a:r>
        </a:p>
      </dgm:t>
    </dgm:pt>
    <dgm:pt modelId="{452F4B34-B473-4D69-87A0-70ABAB885D35}" type="parTrans" cxnId="{0730D5A1-458C-40E8-B671-01D1106B6BE8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F7154814-BB7E-4620-9060-473442E81BCE}" type="sibTrans" cxnId="{0730D5A1-458C-40E8-B671-01D1106B6BE8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479AF0B7-688D-4EB2-90CC-F8F4E8F83028}">
      <dgm:prSet custT="1"/>
      <dgm:spPr>
        <a:solidFill>
          <a:srgbClr val="FAC0A0"/>
        </a:solidFill>
      </dgm:spPr>
      <dgm:t>
        <a:bodyPr/>
        <a:lstStyle/>
        <a:p>
          <a:pPr algn="l"/>
          <a:r>
            <a:rPr lang="en-US" sz="1800" noProof="0" dirty="0">
              <a:solidFill>
                <a:schemeClr val="tx1"/>
              </a:solidFill>
            </a:rPr>
            <a:t>A stronger system supports domestic resource mobilization by increasing cross-border trade and investment, providing legal certainty and reducing compliance burdens.</a:t>
          </a:r>
        </a:p>
      </dgm:t>
    </dgm:pt>
    <dgm:pt modelId="{1DE4E595-AD04-4028-AC58-E2E6BF014E2A}" type="parTrans" cxnId="{8875635B-98DF-4572-90A3-C9AF159B4F0A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73A320EE-2E23-4EBA-B116-7D17BEF019E4}" type="sibTrans" cxnId="{8875635B-98DF-4572-90A3-C9AF159B4F0A}">
      <dgm:prSet/>
      <dgm:spPr/>
      <dgm:t>
        <a:bodyPr/>
        <a:lstStyle/>
        <a:p>
          <a:pPr algn="l"/>
          <a:endParaRPr lang="en-US" sz="1800">
            <a:solidFill>
              <a:schemeClr val="tx1"/>
            </a:solidFill>
          </a:endParaRPr>
        </a:p>
      </dgm:t>
    </dgm:pt>
    <dgm:pt modelId="{F04B18D5-051D-4585-87C1-7CEA6AFB860E}" type="pres">
      <dgm:prSet presAssocID="{D1FC0665-43F8-4281-B9E3-AB2AD001BE9E}" presName="linearFlow" presStyleCnt="0">
        <dgm:presLayoutVars>
          <dgm:dir/>
          <dgm:resizeHandles val="exact"/>
        </dgm:presLayoutVars>
      </dgm:prSet>
      <dgm:spPr/>
    </dgm:pt>
    <dgm:pt modelId="{46C2399B-DB83-4A38-89D9-66B568437F7E}" type="pres">
      <dgm:prSet presAssocID="{95D01924-B0F3-48D2-93E5-5303A99BBACE}" presName="composite" presStyleCnt="0"/>
      <dgm:spPr/>
    </dgm:pt>
    <dgm:pt modelId="{DE94A31E-A3BE-4DF1-B383-86B491FF4881}" type="pres">
      <dgm:prSet presAssocID="{95D01924-B0F3-48D2-93E5-5303A99BBACE}" presName="imgShp" presStyleLbl="fgImgPlace1" presStyleIdx="0" presStyleCnt="6" custScaleX="294723" custScaleY="294723" custLinFactX="-200000" custLinFactNeighborX="-283217" custLinFactNeighborY="9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280CDE6-361C-4BA2-9FC8-235D460FF169}" type="pres">
      <dgm:prSet presAssocID="{95D01924-B0F3-48D2-93E5-5303A99BBACE}" presName="txShp" presStyleLbl="node1" presStyleIdx="0" presStyleCnt="6" custScaleX="127453" custScaleY="304188">
        <dgm:presLayoutVars>
          <dgm:bulletEnabled val="1"/>
        </dgm:presLayoutVars>
      </dgm:prSet>
      <dgm:spPr/>
    </dgm:pt>
    <dgm:pt modelId="{206FCBB5-A49A-4EF6-950B-5EFE93803578}" type="pres">
      <dgm:prSet presAssocID="{549CC872-1CC1-4A53-9D73-449A78C42D9A}" presName="spacing" presStyleCnt="0"/>
      <dgm:spPr/>
    </dgm:pt>
    <dgm:pt modelId="{794FB623-85EA-49E9-86FB-7B179F6124F4}" type="pres">
      <dgm:prSet presAssocID="{50F8D5D6-393D-48CB-A39A-61620296A00A}" presName="composite" presStyleCnt="0"/>
      <dgm:spPr/>
    </dgm:pt>
    <dgm:pt modelId="{CF3F944C-C787-42CB-BA99-A32D61870837}" type="pres">
      <dgm:prSet presAssocID="{50F8D5D6-393D-48CB-A39A-61620296A00A}" presName="imgShp" presStyleLbl="fgImgPlace1" presStyleIdx="1" presStyleCnt="6" custScaleX="294723" custScaleY="294723" custLinFactX="-200000" custLinFactNeighborX="-283217" custLinFactNeighborY="49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DB964AF-1150-4DF5-9506-4F859BCBF3FA}" type="pres">
      <dgm:prSet presAssocID="{50F8D5D6-393D-48CB-A39A-61620296A00A}" presName="txShp" presStyleLbl="node1" presStyleIdx="1" presStyleCnt="6" custScaleX="127453" custScaleY="304188">
        <dgm:presLayoutVars>
          <dgm:bulletEnabled val="1"/>
        </dgm:presLayoutVars>
      </dgm:prSet>
      <dgm:spPr/>
    </dgm:pt>
    <dgm:pt modelId="{69E4A7B4-E511-463E-9AAF-A268C3C55FB6}" type="pres">
      <dgm:prSet presAssocID="{8AE0BD11-DCA5-41EF-906E-72B2FBC88B3A}" presName="spacing" presStyleCnt="0"/>
      <dgm:spPr/>
    </dgm:pt>
    <dgm:pt modelId="{B961C531-951B-4A47-8E88-7043F11805BA}" type="pres">
      <dgm:prSet presAssocID="{F6C017F5-82AD-4523-B820-CC9CA1EE9818}" presName="composite" presStyleCnt="0"/>
      <dgm:spPr/>
    </dgm:pt>
    <dgm:pt modelId="{6ABD39CB-6EB8-4113-869A-EF4CCB51766D}" type="pres">
      <dgm:prSet presAssocID="{F6C017F5-82AD-4523-B820-CC9CA1EE9818}" presName="imgShp" presStyleLbl="fgImgPlace1" presStyleIdx="2" presStyleCnt="6" custScaleX="294723" custScaleY="294723" custLinFactX="-200000" custLinFactNeighborX="-283217" custLinFactNeighborY="49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DA79086-DFAC-4910-94C5-F11FD1CD32FB}" type="pres">
      <dgm:prSet presAssocID="{F6C017F5-82AD-4523-B820-CC9CA1EE9818}" presName="txShp" presStyleLbl="node1" presStyleIdx="2" presStyleCnt="6" custScaleX="127453" custScaleY="304188">
        <dgm:presLayoutVars>
          <dgm:bulletEnabled val="1"/>
        </dgm:presLayoutVars>
      </dgm:prSet>
      <dgm:spPr/>
    </dgm:pt>
    <dgm:pt modelId="{6C7C2A1C-E8AE-4443-8B5E-C935FE586F08}" type="pres">
      <dgm:prSet presAssocID="{E77DA861-740F-4949-8DB6-60EAD392EA0C}" presName="spacing" presStyleCnt="0"/>
      <dgm:spPr/>
    </dgm:pt>
    <dgm:pt modelId="{C6F825E9-826E-461A-8D29-9F5B39FD78DC}" type="pres">
      <dgm:prSet presAssocID="{0F4FEAA5-C537-4106-84DC-83313FED6C90}" presName="composite" presStyleCnt="0"/>
      <dgm:spPr/>
    </dgm:pt>
    <dgm:pt modelId="{DEC2BDEA-3E6F-486E-B5BD-0B20EC793C17}" type="pres">
      <dgm:prSet presAssocID="{0F4FEAA5-C537-4106-84DC-83313FED6C90}" presName="imgShp" presStyleLbl="fgImgPlace1" presStyleIdx="3" presStyleCnt="6" custScaleX="294723" custScaleY="294723" custLinFactX="-200000" custLinFactNeighborX="-283217" custLinFactNeighborY="492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3DD72E7-B12E-4756-B3B8-2A0B8B6FE127}" type="pres">
      <dgm:prSet presAssocID="{0F4FEAA5-C537-4106-84DC-83313FED6C90}" presName="txShp" presStyleLbl="node1" presStyleIdx="3" presStyleCnt="6" custScaleX="127453" custScaleY="304188">
        <dgm:presLayoutVars>
          <dgm:bulletEnabled val="1"/>
        </dgm:presLayoutVars>
      </dgm:prSet>
      <dgm:spPr/>
    </dgm:pt>
    <dgm:pt modelId="{CA00692A-C6B2-477A-B6B8-CA8386E3F749}" type="pres">
      <dgm:prSet presAssocID="{8BE8B2E8-90F5-4672-AD33-275817D03E9B}" presName="spacing" presStyleCnt="0"/>
      <dgm:spPr/>
    </dgm:pt>
    <dgm:pt modelId="{192C0085-C622-425E-9AE5-55D25E06011B}" type="pres">
      <dgm:prSet presAssocID="{D55EFFB3-F3CC-477F-A352-6068121A45E8}" presName="composite" presStyleCnt="0"/>
      <dgm:spPr/>
    </dgm:pt>
    <dgm:pt modelId="{8674FA78-9F94-47CE-9A27-93039336ACDE}" type="pres">
      <dgm:prSet presAssocID="{D55EFFB3-F3CC-477F-A352-6068121A45E8}" presName="imgShp" presStyleLbl="fgImgPlace1" presStyleIdx="4" presStyleCnt="6" custScaleX="294723" custScaleY="294723" custLinFactX="-200000" custLinFactNeighborX="-283217" custLinFactNeighborY="49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0D4346-2A8D-4620-B032-8851BD6A7DA7}" type="pres">
      <dgm:prSet presAssocID="{D55EFFB3-F3CC-477F-A352-6068121A45E8}" presName="txShp" presStyleLbl="node1" presStyleIdx="4" presStyleCnt="6" custScaleX="127453" custScaleY="304188">
        <dgm:presLayoutVars>
          <dgm:bulletEnabled val="1"/>
        </dgm:presLayoutVars>
      </dgm:prSet>
      <dgm:spPr/>
    </dgm:pt>
    <dgm:pt modelId="{CE58D004-4159-43E4-A5E5-162D5F68D9B6}" type="pres">
      <dgm:prSet presAssocID="{F7154814-BB7E-4620-9060-473442E81BCE}" presName="spacing" presStyleCnt="0"/>
      <dgm:spPr/>
    </dgm:pt>
    <dgm:pt modelId="{406D6318-3E7E-496D-891B-1918DFF04C61}" type="pres">
      <dgm:prSet presAssocID="{479AF0B7-688D-4EB2-90CC-F8F4E8F83028}" presName="composite" presStyleCnt="0"/>
      <dgm:spPr/>
    </dgm:pt>
    <dgm:pt modelId="{EAC0F449-FE2D-4EB7-805A-EF0A53FF0DAC}" type="pres">
      <dgm:prSet presAssocID="{479AF0B7-688D-4EB2-90CC-F8F4E8F83028}" presName="imgShp" presStyleLbl="fgImgPlace1" presStyleIdx="5" presStyleCnt="6" custScaleX="294723" custScaleY="294723" custLinFactX="-200000" custLinFactNeighborX="-283217" custLinFactNeighborY="492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E4F09372-3DB3-43DB-97EE-9AC3000BCF7A}" type="pres">
      <dgm:prSet presAssocID="{479AF0B7-688D-4EB2-90CC-F8F4E8F83028}" presName="txShp" presStyleLbl="node1" presStyleIdx="5" presStyleCnt="6" custScaleX="127453" custScaleY="304188">
        <dgm:presLayoutVars>
          <dgm:bulletEnabled val="1"/>
        </dgm:presLayoutVars>
      </dgm:prSet>
      <dgm:spPr/>
    </dgm:pt>
  </dgm:ptLst>
  <dgm:cxnLst>
    <dgm:cxn modelId="{61E11008-CC24-485B-A7B6-FF223BE2381C}" srcId="{D1FC0665-43F8-4281-B9E3-AB2AD001BE9E}" destId="{95D01924-B0F3-48D2-93E5-5303A99BBACE}" srcOrd="0" destOrd="0" parTransId="{8BF06F8E-249F-47D4-A925-9BD805EF1084}" sibTransId="{549CC872-1CC1-4A53-9D73-449A78C42D9A}"/>
    <dgm:cxn modelId="{46C1A617-F54E-4FF2-8DAD-50BF334EB115}" type="presOf" srcId="{F6C017F5-82AD-4523-B820-CC9CA1EE9818}" destId="{ADA79086-DFAC-4910-94C5-F11FD1CD32FB}" srcOrd="0" destOrd="0" presId="urn:microsoft.com/office/officeart/2005/8/layout/vList3"/>
    <dgm:cxn modelId="{9AD6C622-3599-4D03-8A2D-670DD44D51FE}" srcId="{D1FC0665-43F8-4281-B9E3-AB2AD001BE9E}" destId="{F6C017F5-82AD-4523-B820-CC9CA1EE9818}" srcOrd="2" destOrd="0" parTransId="{2B014374-355D-4BD0-87A6-3289B157D13E}" sibTransId="{E77DA861-740F-4949-8DB6-60EAD392EA0C}"/>
    <dgm:cxn modelId="{8875635B-98DF-4572-90A3-C9AF159B4F0A}" srcId="{D1FC0665-43F8-4281-B9E3-AB2AD001BE9E}" destId="{479AF0B7-688D-4EB2-90CC-F8F4E8F83028}" srcOrd="5" destOrd="0" parTransId="{1DE4E595-AD04-4028-AC58-E2E6BF014E2A}" sibTransId="{73A320EE-2E23-4EBA-B116-7D17BEF019E4}"/>
    <dgm:cxn modelId="{CAA4BE5E-0034-4B4D-8C6B-56DEC9C009B3}" srcId="{D1FC0665-43F8-4281-B9E3-AB2AD001BE9E}" destId="{50F8D5D6-393D-48CB-A39A-61620296A00A}" srcOrd="1" destOrd="0" parTransId="{D73EC6EE-3291-4386-A1A3-C29B9870FD49}" sibTransId="{8AE0BD11-DCA5-41EF-906E-72B2FBC88B3A}"/>
    <dgm:cxn modelId="{CFD2924A-AAFA-444A-9B29-039FE4FE0F90}" type="presOf" srcId="{50F8D5D6-393D-48CB-A39A-61620296A00A}" destId="{0DB964AF-1150-4DF5-9506-4F859BCBF3FA}" srcOrd="0" destOrd="0" presId="urn:microsoft.com/office/officeart/2005/8/layout/vList3"/>
    <dgm:cxn modelId="{EF72D84C-3A82-4CF3-AF63-81A65CF4BAC3}" type="presOf" srcId="{479AF0B7-688D-4EB2-90CC-F8F4E8F83028}" destId="{E4F09372-3DB3-43DB-97EE-9AC3000BCF7A}" srcOrd="0" destOrd="0" presId="urn:microsoft.com/office/officeart/2005/8/layout/vList3"/>
    <dgm:cxn modelId="{F3EF5977-0B05-480B-BFA7-F92F663A92E0}" srcId="{D1FC0665-43F8-4281-B9E3-AB2AD001BE9E}" destId="{0F4FEAA5-C537-4106-84DC-83313FED6C90}" srcOrd="3" destOrd="0" parTransId="{2E89D00E-9FA1-48EA-89E2-8D40D92C8CE2}" sibTransId="{8BE8B2E8-90F5-4672-AD33-275817D03E9B}"/>
    <dgm:cxn modelId="{25A9CB7D-BE4C-4B9A-809F-0A1AFC797D2C}" type="presOf" srcId="{95D01924-B0F3-48D2-93E5-5303A99BBACE}" destId="{4280CDE6-361C-4BA2-9FC8-235D460FF169}" srcOrd="0" destOrd="0" presId="urn:microsoft.com/office/officeart/2005/8/layout/vList3"/>
    <dgm:cxn modelId="{0730D5A1-458C-40E8-B671-01D1106B6BE8}" srcId="{D1FC0665-43F8-4281-B9E3-AB2AD001BE9E}" destId="{D55EFFB3-F3CC-477F-A352-6068121A45E8}" srcOrd="4" destOrd="0" parTransId="{452F4B34-B473-4D69-87A0-70ABAB885D35}" sibTransId="{F7154814-BB7E-4620-9060-473442E81BCE}"/>
    <dgm:cxn modelId="{88015BBF-CF32-4AD4-8A93-6D0A79995152}" type="presOf" srcId="{0F4FEAA5-C537-4106-84DC-83313FED6C90}" destId="{43DD72E7-B12E-4756-B3B8-2A0B8B6FE127}" srcOrd="0" destOrd="0" presId="urn:microsoft.com/office/officeart/2005/8/layout/vList3"/>
    <dgm:cxn modelId="{2FDFC3C7-D3E8-4CAE-BCDE-7047BC6A0002}" type="presOf" srcId="{D55EFFB3-F3CC-477F-A352-6068121A45E8}" destId="{A10D4346-2A8D-4620-B032-8851BD6A7DA7}" srcOrd="0" destOrd="0" presId="urn:microsoft.com/office/officeart/2005/8/layout/vList3"/>
    <dgm:cxn modelId="{A1B161EB-B50D-48C9-854F-D5366869569D}" type="presOf" srcId="{D1FC0665-43F8-4281-B9E3-AB2AD001BE9E}" destId="{F04B18D5-051D-4585-87C1-7CEA6AFB860E}" srcOrd="0" destOrd="0" presId="urn:microsoft.com/office/officeart/2005/8/layout/vList3"/>
    <dgm:cxn modelId="{F11666D9-9E30-4347-AE37-CA32378ABB9F}" type="presParOf" srcId="{F04B18D5-051D-4585-87C1-7CEA6AFB860E}" destId="{46C2399B-DB83-4A38-89D9-66B568437F7E}" srcOrd="0" destOrd="0" presId="urn:microsoft.com/office/officeart/2005/8/layout/vList3"/>
    <dgm:cxn modelId="{F1DF083D-7099-47F5-9CD1-08EEA3B9FA85}" type="presParOf" srcId="{46C2399B-DB83-4A38-89D9-66B568437F7E}" destId="{DE94A31E-A3BE-4DF1-B383-86B491FF4881}" srcOrd="0" destOrd="0" presId="urn:microsoft.com/office/officeart/2005/8/layout/vList3"/>
    <dgm:cxn modelId="{2FBCEF01-AC33-4E1C-8FBE-8C27104D14D7}" type="presParOf" srcId="{46C2399B-DB83-4A38-89D9-66B568437F7E}" destId="{4280CDE6-361C-4BA2-9FC8-235D460FF169}" srcOrd="1" destOrd="0" presId="urn:microsoft.com/office/officeart/2005/8/layout/vList3"/>
    <dgm:cxn modelId="{5F7E4178-B068-4785-8199-6F4AD7721B07}" type="presParOf" srcId="{F04B18D5-051D-4585-87C1-7CEA6AFB860E}" destId="{206FCBB5-A49A-4EF6-950B-5EFE93803578}" srcOrd="1" destOrd="0" presId="urn:microsoft.com/office/officeart/2005/8/layout/vList3"/>
    <dgm:cxn modelId="{5875A612-6607-4E15-A723-FEAAC7F90C1C}" type="presParOf" srcId="{F04B18D5-051D-4585-87C1-7CEA6AFB860E}" destId="{794FB623-85EA-49E9-86FB-7B179F6124F4}" srcOrd="2" destOrd="0" presId="urn:microsoft.com/office/officeart/2005/8/layout/vList3"/>
    <dgm:cxn modelId="{D94969E7-E9B6-4E16-891F-44EAA924E908}" type="presParOf" srcId="{794FB623-85EA-49E9-86FB-7B179F6124F4}" destId="{CF3F944C-C787-42CB-BA99-A32D61870837}" srcOrd="0" destOrd="0" presId="urn:microsoft.com/office/officeart/2005/8/layout/vList3"/>
    <dgm:cxn modelId="{49E5D28E-AE86-44A8-9E5F-44F56BD1A67A}" type="presParOf" srcId="{794FB623-85EA-49E9-86FB-7B179F6124F4}" destId="{0DB964AF-1150-4DF5-9506-4F859BCBF3FA}" srcOrd="1" destOrd="0" presId="urn:microsoft.com/office/officeart/2005/8/layout/vList3"/>
    <dgm:cxn modelId="{9EE71840-A461-4F26-A90C-9177D8C6AA35}" type="presParOf" srcId="{F04B18D5-051D-4585-87C1-7CEA6AFB860E}" destId="{69E4A7B4-E511-463E-9AAF-A268C3C55FB6}" srcOrd="3" destOrd="0" presId="urn:microsoft.com/office/officeart/2005/8/layout/vList3"/>
    <dgm:cxn modelId="{F816B495-679F-48E7-9D51-67511FE6BC56}" type="presParOf" srcId="{F04B18D5-051D-4585-87C1-7CEA6AFB860E}" destId="{B961C531-951B-4A47-8E88-7043F11805BA}" srcOrd="4" destOrd="0" presId="urn:microsoft.com/office/officeart/2005/8/layout/vList3"/>
    <dgm:cxn modelId="{85B3D13A-B402-4E91-B43D-E09989B7295F}" type="presParOf" srcId="{B961C531-951B-4A47-8E88-7043F11805BA}" destId="{6ABD39CB-6EB8-4113-869A-EF4CCB51766D}" srcOrd="0" destOrd="0" presId="urn:microsoft.com/office/officeart/2005/8/layout/vList3"/>
    <dgm:cxn modelId="{FB240F7F-D1BA-47CB-AB6A-7C2953A89CDF}" type="presParOf" srcId="{B961C531-951B-4A47-8E88-7043F11805BA}" destId="{ADA79086-DFAC-4910-94C5-F11FD1CD32FB}" srcOrd="1" destOrd="0" presId="urn:microsoft.com/office/officeart/2005/8/layout/vList3"/>
    <dgm:cxn modelId="{DFC33566-C652-4F04-B2DB-73AF151C0FB6}" type="presParOf" srcId="{F04B18D5-051D-4585-87C1-7CEA6AFB860E}" destId="{6C7C2A1C-E8AE-4443-8B5E-C935FE586F08}" srcOrd="5" destOrd="0" presId="urn:microsoft.com/office/officeart/2005/8/layout/vList3"/>
    <dgm:cxn modelId="{E2ED410D-54BA-47EB-9EB3-225EF886AFAD}" type="presParOf" srcId="{F04B18D5-051D-4585-87C1-7CEA6AFB860E}" destId="{C6F825E9-826E-461A-8D29-9F5B39FD78DC}" srcOrd="6" destOrd="0" presId="urn:microsoft.com/office/officeart/2005/8/layout/vList3"/>
    <dgm:cxn modelId="{11190F4F-456F-4B80-8DE6-904644D5490B}" type="presParOf" srcId="{C6F825E9-826E-461A-8D29-9F5B39FD78DC}" destId="{DEC2BDEA-3E6F-486E-B5BD-0B20EC793C17}" srcOrd="0" destOrd="0" presId="urn:microsoft.com/office/officeart/2005/8/layout/vList3"/>
    <dgm:cxn modelId="{05700826-EF16-48B4-AA92-DEE609D5D651}" type="presParOf" srcId="{C6F825E9-826E-461A-8D29-9F5B39FD78DC}" destId="{43DD72E7-B12E-4756-B3B8-2A0B8B6FE127}" srcOrd="1" destOrd="0" presId="urn:microsoft.com/office/officeart/2005/8/layout/vList3"/>
    <dgm:cxn modelId="{913297AD-CCB6-4033-94ED-2FECBBB7B790}" type="presParOf" srcId="{F04B18D5-051D-4585-87C1-7CEA6AFB860E}" destId="{CA00692A-C6B2-477A-B6B8-CA8386E3F749}" srcOrd="7" destOrd="0" presId="urn:microsoft.com/office/officeart/2005/8/layout/vList3"/>
    <dgm:cxn modelId="{D7A70855-0CA5-43A2-AFFB-53DE072EC45A}" type="presParOf" srcId="{F04B18D5-051D-4585-87C1-7CEA6AFB860E}" destId="{192C0085-C622-425E-9AE5-55D25E06011B}" srcOrd="8" destOrd="0" presId="urn:microsoft.com/office/officeart/2005/8/layout/vList3"/>
    <dgm:cxn modelId="{7A7D4B26-63E5-4ED9-A307-933BA00BD722}" type="presParOf" srcId="{192C0085-C622-425E-9AE5-55D25E06011B}" destId="{8674FA78-9F94-47CE-9A27-93039336ACDE}" srcOrd="0" destOrd="0" presId="urn:microsoft.com/office/officeart/2005/8/layout/vList3"/>
    <dgm:cxn modelId="{F704EC8B-3C59-4017-8565-A539D73D9912}" type="presParOf" srcId="{192C0085-C622-425E-9AE5-55D25E06011B}" destId="{A10D4346-2A8D-4620-B032-8851BD6A7DA7}" srcOrd="1" destOrd="0" presId="urn:microsoft.com/office/officeart/2005/8/layout/vList3"/>
    <dgm:cxn modelId="{DD0E890A-0B52-4189-8D99-26B6AE81BA83}" type="presParOf" srcId="{F04B18D5-051D-4585-87C1-7CEA6AFB860E}" destId="{CE58D004-4159-43E4-A5E5-162D5F68D9B6}" srcOrd="9" destOrd="0" presId="urn:microsoft.com/office/officeart/2005/8/layout/vList3"/>
    <dgm:cxn modelId="{5F6497EA-05C9-484E-B148-1CCA620746C2}" type="presParOf" srcId="{F04B18D5-051D-4585-87C1-7CEA6AFB860E}" destId="{406D6318-3E7E-496D-891B-1918DFF04C61}" srcOrd="10" destOrd="0" presId="urn:microsoft.com/office/officeart/2005/8/layout/vList3"/>
    <dgm:cxn modelId="{94D3B3D8-D07D-48F6-8525-EA0BAC7C0E93}" type="presParOf" srcId="{406D6318-3E7E-496D-891B-1918DFF04C61}" destId="{EAC0F449-FE2D-4EB7-805A-EF0A53FF0DAC}" srcOrd="0" destOrd="0" presId="urn:microsoft.com/office/officeart/2005/8/layout/vList3"/>
    <dgm:cxn modelId="{2326B79B-1ECA-48B7-8A12-E33C67335F37}" type="presParOf" srcId="{406D6318-3E7E-496D-891B-1918DFF04C61}" destId="{E4F09372-3DB3-43DB-97EE-9AC3000BCF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B88AA-39D9-4C5B-B496-53756A419D9D}" type="doc">
      <dgm:prSet loTypeId="urn:microsoft.com/office/officeart/2005/8/layout/gear1" loCatId="cycle" qsTypeId="urn:microsoft.com/office/officeart/2005/8/quickstyle/simple3" qsCatId="simple" csTypeId="urn:microsoft.com/office/officeart/2005/8/colors/colorful2" csCatId="colorful" phldr="1"/>
      <dgm:spPr/>
    </dgm:pt>
    <dgm:pt modelId="{7CCE9097-5231-4C15-8A5E-7426156651C2}">
      <dgm:prSet phldrT="[Text]" custT="1"/>
      <dgm:spPr/>
      <dgm:t>
        <a:bodyPr/>
        <a:lstStyle/>
        <a:p>
          <a:r>
            <a:rPr lang="en-US" sz="2400" noProof="0" dirty="0"/>
            <a:t>Protocol</a:t>
          </a:r>
        </a:p>
      </dgm:t>
    </dgm:pt>
    <dgm:pt modelId="{DEBD6B83-BE70-4431-BC0A-517343AF7929}" type="parTrans" cxnId="{437A0723-C4EB-493B-B66C-1603FC2A99D3}">
      <dgm:prSet/>
      <dgm:spPr/>
      <dgm:t>
        <a:bodyPr/>
        <a:lstStyle/>
        <a:p>
          <a:endParaRPr lang="en-US"/>
        </a:p>
      </dgm:t>
    </dgm:pt>
    <dgm:pt modelId="{88AC7CE8-A224-493E-AC3E-56C3ECD20690}" type="sibTrans" cxnId="{437A0723-C4EB-493B-B66C-1603FC2A99D3}">
      <dgm:prSet/>
      <dgm:spPr/>
      <dgm:t>
        <a:bodyPr/>
        <a:lstStyle/>
        <a:p>
          <a:endParaRPr lang="en-US"/>
        </a:p>
      </dgm:t>
    </dgm:pt>
    <dgm:pt modelId="{F07C9A0D-BFB7-470E-95AB-F0AA0505599C}">
      <dgm:prSet phldrT="[Text]" custT="1"/>
      <dgm:spPr/>
      <dgm:t>
        <a:bodyPr/>
        <a:lstStyle/>
        <a:p>
          <a:endParaRPr lang="en-US" sz="1200" noProof="0" dirty="0"/>
        </a:p>
      </dgm:t>
    </dgm:pt>
    <dgm:pt modelId="{DFC974DF-E31B-4AE4-9AD8-07E4926D851C}" type="sibTrans" cxnId="{FEFDD1C9-FEC7-43C8-9657-8151C74A61AB}">
      <dgm:prSet/>
      <dgm:spPr/>
      <dgm:t>
        <a:bodyPr/>
        <a:lstStyle/>
        <a:p>
          <a:endParaRPr lang="en-US"/>
        </a:p>
      </dgm:t>
    </dgm:pt>
    <dgm:pt modelId="{C1839A04-F496-4EF7-B6B3-75B42CB1DF93}" type="parTrans" cxnId="{FEFDD1C9-FEC7-43C8-9657-8151C74A61AB}">
      <dgm:prSet/>
      <dgm:spPr/>
      <dgm:t>
        <a:bodyPr/>
        <a:lstStyle/>
        <a:p>
          <a:endParaRPr lang="en-US"/>
        </a:p>
      </dgm:t>
    </dgm:pt>
    <dgm:pt modelId="{9AE496C8-ABD4-4D0E-A9E7-0774CFE46DCC}">
      <dgm:prSet phldrT="[Text]"/>
      <dgm:spPr>
        <a:solidFill>
          <a:srgbClr val="FFD685"/>
        </a:solidFill>
      </dgm:spPr>
      <dgm:t>
        <a:bodyPr/>
        <a:lstStyle/>
        <a:p>
          <a:r>
            <a:rPr lang="en-US" noProof="0" dirty="0"/>
            <a:t>Dispute settlement provision</a:t>
          </a:r>
        </a:p>
      </dgm:t>
    </dgm:pt>
    <dgm:pt modelId="{CEA844CD-AED1-4F1A-9FDA-D8F0AF25433F}" type="sibTrans" cxnId="{923338F3-019C-4EA7-B786-E03DB3FBD421}">
      <dgm:prSet/>
      <dgm:spPr>
        <a:solidFill>
          <a:srgbClr val="FFD685"/>
        </a:solidFill>
      </dgm:spPr>
      <dgm:t>
        <a:bodyPr/>
        <a:lstStyle/>
        <a:p>
          <a:endParaRPr lang="en-US"/>
        </a:p>
      </dgm:t>
    </dgm:pt>
    <dgm:pt modelId="{6F3F00F0-D2AA-442D-94E4-6BD488CBF36B}" type="parTrans" cxnId="{923338F3-019C-4EA7-B786-E03DB3FBD421}">
      <dgm:prSet/>
      <dgm:spPr/>
      <dgm:t>
        <a:bodyPr/>
        <a:lstStyle/>
        <a:p>
          <a:endParaRPr lang="en-US"/>
        </a:p>
      </dgm:t>
    </dgm:pt>
    <dgm:pt modelId="{487CEE8C-0650-468E-9CA0-60442E6CA231}" type="pres">
      <dgm:prSet presAssocID="{626B88AA-39D9-4C5B-B496-53756A419D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36CAB8-4970-437B-B157-9C8FA32D94B3}" type="pres">
      <dgm:prSet presAssocID="{7CCE9097-5231-4C15-8A5E-7426156651C2}" presName="gear1" presStyleLbl="node1" presStyleIdx="0" presStyleCnt="3" custLinFactNeighborX="-39051" custLinFactNeighborY="-14719">
        <dgm:presLayoutVars>
          <dgm:chMax val="1"/>
          <dgm:bulletEnabled val="1"/>
        </dgm:presLayoutVars>
      </dgm:prSet>
      <dgm:spPr/>
    </dgm:pt>
    <dgm:pt modelId="{8B0326A7-6904-4EAE-AC97-B5B45E5E3A2B}" type="pres">
      <dgm:prSet presAssocID="{7CCE9097-5231-4C15-8A5E-7426156651C2}" presName="gear1srcNode" presStyleLbl="node1" presStyleIdx="0" presStyleCnt="3"/>
      <dgm:spPr/>
    </dgm:pt>
    <dgm:pt modelId="{1BAD7290-1B7F-4E4A-BE7D-BC04612064D2}" type="pres">
      <dgm:prSet presAssocID="{7CCE9097-5231-4C15-8A5E-7426156651C2}" presName="gear1dstNode" presStyleLbl="node1" presStyleIdx="0" presStyleCnt="3"/>
      <dgm:spPr/>
    </dgm:pt>
    <dgm:pt modelId="{5FB7845C-AE7B-4A46-837C-90D15AFFD324}" type="pres">
      <dgm:prSet presAssocID="{F07C9A0D-BFB7-470E-95AB-F0AA0505599C}" presName="gear2" presStyleLbl="node1" presStyleIdx="1" presStyleCnt="3" custLinFactNeighborX="-20517" custLinFactNeighborY="-57035">
        <dgm:presLayoutVars>
          <dgm:chMax val="1"/>
          <dgm:bulletEnabled val="1"/>
        </dgm:presLayoutVars>
      </dgm:prSet>
      <dgm:spPr/>
    </dgm:pt>
    <dgm:pt modelId="{93131DC0-7290-4711-B7A4-907F131FBC87}" type="pres">
      <dgm:prSet presAssocID="{F07C9A0D-BFB7-470E-95AB-F0AA0505599C}" presName="gear2srcNode" presStyleLbl="node1" presStyleIdx="1" presStyleCnt="3"/>
      <dgm:spPr/>
    </dgm:pt>
    <dgm:pt modelId="{FD5B7EF2-F322-43BE-BB46-CDC2938641FD}" type="pres">
      <dgm:prSet presAssocID="{F07C9A0D-BFB7-470E-95AB-F0AA0505599C}" presName="gear2dstNode" presStyleLbl="node1" presStyleIdx="1" presStyleCnt="3"/>
      <dgm:spPr/>
    </dgm:pt>
    <dgm:pt modelId="{6DA41FB0-63BF-4BF9-A14B-0E1CFEC1D70F}" type="pres">
      <dgm:prSet presAssocID="{9AE496C8-ABD4-4D0E-A9E7-0774CFE46DCC}" presName="gear3" presStyleLbl="node1" presStyleIdx="2" presStyleCnt="3" custLinFactNeighborX="40800" custLinFactNeighborY="6752"/>
      <dgm:spPr/>
    </dgm:pt>
    <dgm:pt modelId="{37514EF6-63E8-4F54-874E-7A8A89533D86}" type="pres">
      <dgm:prSet presAssocID="{9AE496C8-ABD4-4D0E-A9E7-0774CFE46DC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18440E8-3CD0-49C6-961B-420EF5DD3347}" type="pres">
      <dgm:prSet presAssocID="{9AE496C8-ABD4-4D0E-A9E7-0774CFE46DCC}" presName="gear3srcNode" presStyleLbl="node1" presStyleIdx="2" presStyleCnt="3"/>
      <dgm:spPr/>
    </dgm:pt>
    <dgm:pt modelId="{92AB33C6-D938-414C-86D3-2AC39FE2F564}" type="pres">
      <dgm:prSet presAssocID="{9AE496C8-ABD4-4D0E-A9E7-0774CFE46DCC}" presName="gear3dstNode" presStyleLbl="node1" presStyleIdx="2" presStyleCnt="3"/>
      <dgm:spPr/>
    </dgm:pt>
    <dgm:pt modelId="{AE51FD6E-F16C-4F35-A727-2BF91266AF72}" type="pres">
      <dgm:prSet presAssocID="{88AC7CE8-A224-493E-AC3E-56C3ECD20690}" presName="connector1" presStyleLbl="sibTrans2D1" presStyleIdx="0" presStyleCnt="3" custAng="6939858" custLinFactNeighborX="-35628" custLinFactNeighborY="-5693"/>
      <dgm:spPr/>
    </dgm:pt>
    <dgm:pt modelId="{34F0B500-3D57-48DF-92A2-67AD7EB22058}" type="pres">
      <dgm:prSet presAssocID="{DFC974DF-E31B-4AE4-9AD8-07E4926D851C}" presName="connector2" presStyleLbl="sibTrans2D1" presStyleIdx="1" presStyleCnt="3" custLinFactNeighborX="-16045" custLinFactNeighborY="-44603"/>
      <dgm:spPr/>
    </dgm:pt>
    <dgm:pt modelId="{D52F15C4-5EFB-4B5E-A347-C5A869FAF062}" type="pres">
      <dgm:prSet presAssocID="{CEA844CD-AED1-4F1A-9FDA-D8F0AF25433F}" presName="connector3" presStyleLbl="sibTrans2D1" presStyleIdx="2" presStyleCnt="3" custAng="12043103" custFlipVert="1" custLinFactNeighborX="43387" custLinFactNeighborY="8497"/>
      <dgm:spPr/>
    </dgm:pt>
  </dgm:ptLst>
  <dgm:cxnLst>
    <dgm:cxn modelId="{81D4DC01-1729-4BFF-84DD-8AFB28BFCE3D}" type="presOf" srcId="{9AE496C8-ABD4-4D0E-A9E7-0774CFE46DCC}" destId="{37514EF6-63E8-4F54-874E-7A8A89533D86}" srcOrd="1" destOrd="0" presId="urn:microsoft.com/office/officeart/2005/8/layout/gear1"/>
    <dgm:cxn modelId="{64924F0D-96E0-47BC-AB66-9420131DFC1C}" type="presOf" srcId="{F07C9A0D-BFB7-470E-95AB-F0AA0505599C}" destId="{5FB7845C-AE7B-4A46-837C-90D15AFFD324}" srcOrd="0" destOrd="0" presId="urn:microsoft.com/office/officeart/2005/8/layout/gear1"/>
    <dgm:cxn modelId="{43050A11-166D-4494-9E6E-FFB2C495128C}" type="presOf" srcId="{9AE496C8-ABD4-4D0E-A9E7-0774CFE46DCC}" destId="{018440E8-3CD0-49C6-961B-420EF5DD3347}" srcOrd="2" destOrd="0" presId="urn:microsoft.com/office/officeart/2005/8/layout/gear1"/>
    <dgm:cxn modelId="{437A0723-C4EB-493B-B66C-1603FC2A99D3}" srcId="{626B88AA-39D9-4C5B-B496-53756A419D9D}" destId="{7CCE9097-5231-4C15-8A5E-7426156651C2}" srcOrd="0" destOrd="0" parTransId="{DEBD6B83-BE70-4431-BC0A-517343AF7929}" sibTransId="{88AC7CE8-A224-493E-AC3E-56C3ECD20690}"/>
    <dgm:cxn modelId="{62D03040-A826-4E40-A7BF-944276381D4F}" type="presOf" srcId="{F07C9A0D-BFB7-470E-95AB-F0AA0505599C}" destId="{FD5B7EF2-F322-43BE-BB46-CDC2938641FD}" srcOrd="2" destOrd="0" presId="urn:microsoft.com/office/officeart/2005/8/layout/gear1"/>
    <dgm:cxn modelId="{8E851F53-2791-4EF1-AF58-043F8DA0E9EB}" type="presOf" srcId="{7CCE9097-5231-4C15-8A5E-7426156651C2}" destId="{0E36CAB8-4970-437B-B157-9C8FA32D94B3}" srcOrd="0" destOrd="0" presId="urn:microsoft.com/office/officeart/2005/8/layout/gear1"/>
    <dgm:cxn modelId="{75BA6B57-6D9D-4D5F-A1AF-6DDF8DB80227}" type="presOf" srcId="{CEA844CD-AED1-4F1A-9FDA-D8F0AF25433F}" destId="{D52F15C4-5EFB-4B5E-A347-C5A869FAF062}" srcOrd="0" destOrd="0" presId="urn:microsoft.com/office/officeart/2005/8/layout/gear1"/>
    <dgm:cxn modelId="{E683139D-4E3D-4FDB-BC33-FEDF0C549869}" type="presOf" srcId="{9AE496C8-ABD4-4D0E-A9E7-0774CFE46DCC}" destId="{6DA41FB0-63BF-4BF9-A14B-0E1CFEC1D70F}" srcOrd="0" destOrd="0" presId="urn:microsoft.com/office/officeart/2005/8/layout/gear1"/>
    <dgm:cxn modelId="{138196A8-A741-4362-A3F7-5A8F52F6E220}" type="presOf" srcId="{DFC974DF-E31B-4AE4-9AD8-07E4926D851C}" destId="{34F0B500-3D57-48DF-92A2-67AD7EB22058}" srcOrd="0" destOrd="0" presId="urn:microsoft.com/office/officeart/2005/8/layout/gear1"/>
    <dgm:cxn modelId="{B13A03AC-9CC8-4241-8022-185DFD3DBA35}" type="presOf" srcId="{88AC7CE8-A224-493E-AC3E-56C3ECD20690}" destId="{AE51FD6E-F16C-4F35-A727-2BF91266AF72}" srcOrd="0" destOrd="0" presId="urn:microsoft.com/office/officeart/2005/8/layout/gear1"/>
    <dgm:cxn modelId="{47829FC5-32E2-4B2D-AEFF-A2ABF8536448}" type="presOf" srcId="{7CCE9097-5231-4C15-8A5E-7426156651C2}" destId="{1BAD7290-1B7F-4E4A-BE7D-BC04612064D2}" srcOrd="2" destOrd="0" presId="urn:microsoft.com/office/officeart/2005/8/layout/gear1"/>
    <dgm:cxn modelId="{FEFDD1C9-FEC7-43C8-9657-8151C74A61AB}" srcId="{626B88AA-39D9-4C5B-B496-53756A419D9D}" destId="{F07C9A0D-BFB7-470E-95AB-F0AA0505599C}" srcOrd="1" destOrd="0" parTransId="{C1839A04-F496-4EF7-B6B3-75B42CB1DF93}" sibTransId="{DFC974DF-E31B-4AE4-9AD8-07E4926D851C}"/>
    <dgm:cxn modelId="{D01018DE-A03F-40EA-BFDC-A67739E5F743}" type="presOf" srcId="{626B88AA-39D9-4C5B-B496-53756A419D9D}" destId="{487CEE8C-0650-468E-9CA0-60442E6CA231}" srcOrd="0" destOrd="0" presId="urn:microsoft.com/office/officeart/2005/8/layout/gear1"/>
    <dgm:cxn modelId="{01F43CF1-315F-4B10-AB06-C255BEB5B7F0}" type="presOf" srcId="{9AE496C8-ABD4-4D0E-A9E7-0774CFE46DCC}" destId="{92AB33C6-D938-414C-86D3-2AC39FE2F564}" srcOrd="3" destOrd="0" presId="urn:microsoft.com/office/officeart/2005/8/layout/gear1"/>
    <dgm:cxn modelId="{2FF6FCF1-5A14-4BC5-9068-011C6EE542D0}" type="presOf" srcId="{F07C9A0D-BFB7-470E-95AB-F0AA0505599C}" destId="{93131DC0-7290-4711-B7A4-907F131FBC87}" srcOrd="1" destOrd="0" presId="urn:microsoft.com/office/officeart/2005/8/layout/gear1"/>
    <dgm:cxn modelId="{923338F3-019C-4EA7-B786-E03DB3FBD421}" srcId="{626B88AA-39D9-4C5B-B496-53756A419D9D}" destId="{9AE496C8-ABD4-4D0E-A9E7-0774CFE46DCC}" srcOrd="2" destOrd="0" parTransId="{6F3F00F0-D2AA-442D-94E4-6BD488CBF36B}" sibTransId="{CEA844CD-AED1-4F1A-9FDA-D8F0AF25433F}"/>
    <dgm:cxn modelId="{A75AF8FC-B5BB-46A1-A803-CB42C1EFEF41}" type="presOf" srcId="{7CCE9097-5231-4C15-8A5E-7426156651C2}" destId="{8B0326A7-6904-4EAE-AC97-B5B45E5E3A2B}" srcOrd="1" destOrd="0" presId="urn:microsoft.com/office/officeart/2005/8/layout/gear1"/>
    <dgm:cxn modelId="{DFABB429-3626-4B34-9D65-D6F75DD19B28}" type="presParOf" srcId="{487CEE8C-0650-468E-9CA0-60442E6CA231}" destId="{0E36CAB8-4970-437B-B157-9C8FA32D94B3}" srcOrd="0" destOrd="0" presId="urn:microsoft.com/office/officeart/2005/8/layout/gear1"/>
    <dgm:cxn modelId="{3FB12176-033B-4A3D-9D05-A1A047BA7745}" type="presParOf" srcId="{487CEE8C-0650-468E-9CA0-60442E6CA231}" destId="{8B0326A7-6904-4EAE-AC97-B5B45E5E3A2B}" srcOrd="1" destOrd="0" presId="urn:microsoft.com/office/officeart/2005/8/layout/gear1"/>
    <dgm:cxn modelId="{6625AF12-228B-43C6-80B9-7AFC9EF21C45}" type="presParOf" srcId="{487CEE8C-0650-468E-9CA0-60442E6CA231}" destId="{1BAD7290-1B7F-4E4A-BE7D-BC04612064D2}" srcOrd="2" destOrd="0" presId="urn:microsoft.com/office/officeart/2005/8/layout/gear1"/>
    <dgm:cxn modelId="{04879399-968F-4C23-A4EA-9B557C38AC8F}" type="presParOf" srcId="{487CEE8C-0650-468E-9CA0-60442E6CA231}" destId="{5FB7845C-AE7B-4A46-837C-90D15AFFD324}" srcOrd="3" destOrd="0" presId="urn:microsoft.com/office/officeart/2005/8/layout/gear1"/>
    <dgm:cxn modelId="{970B373B-D1C2-426F-8C64-120B7B4F6F4B}" type="presParOf" srcId="{487CEE8C-0650-468E-9CA0-60442E6CA231}" destId="{93131DC0-7290-4711-B7A4-907F131FBC87}" srcOrd="4" destOrd="0" presId="urn:microsoft.com/office/officeart/2005/8/layout/gear1"/>
    <dgm:cxn modelId="{9ACE5F9C-FC8B-40BF-824A-06163B1EC88C}" type="presParOf" srcId="{487CEE8C-0650-468E-9CA0-60442E6CA231}" destId="{FD5B7EF2-F322-43BE-BB46-CDC2938641FD}" srcOrd="5" destOrd="0" presId="urn:microsoft.com/office/officeart/2005/8/layout/gear1"/>
    <dgm:cxn modelId="{90F3F572-AAC0-4B9D-8595-FC1C44A101B8}" type="presParOf" srcId="{487CEE8C-0650-468E-9CA0-60442E6CA231}" destId="{6DA41FB0-63BF-4BF9-A14B-0E1CFEC1D70F}" srcOrd="6" destOrd="0" presId="urn:microsoft.com/office/officeart/2005/8/layout/gear1"/>
    <dgm:cxn modelId="{3E36EFD7-9630-4B27-BC61-4A0D20A5E465}" type="presParOf" srcId="{487CEE8C-0650-468E-9CA0-60442E6CA231}" destId="{37514EF6-63E8-4F54-874E-7A8A89533D86}" srcOrd="7" destOrd="0" presId="urn:microsoft.com/office/officeart/2005/8/layout/gear1"/>
    <dgm:cxn modelId="{79C90F80-C7B7-4DF9-A4A9-3B900150C41C}" type="presParOf" srcId="{487CEE8C-0650-468E-9CA0-60442E6CA231}" destId="{018440E8-3CD0-49C6-961B-420EF5DD3347}" srcOrd="8" destOrd="0" presId="urn:microsoft.com/office/officeart/2005/8/layout/gear1"/>
    <dgm:cxn modelId="{E8BAA9E9-B1FA-4B7E-BC64-2A3FA74C20C0}" type="presParOf" srcId="{487CEE8C-0650-468E-9CA0-60442E6CA231}" destId="{92AB33C6-D938-414C-86D3-2AC39FE2F564}" srcOrd="9" destOrd="0" presId="urn:microsoft.com/office/officeart/2005/8/layout/gear1"/>
    <dgm:cxn modelId="{DE1AF231-D29B-4E7D-8115-BE92F52D2F1C}" type="presParOf" srcId="{487CEE8C-0650-468E-9CA0-60442E6CA231}" destId="{AE51FD6E-F16C-4F35-A727-2BF91266AF72}" srcOrd="10" destOrd="0" presId="urn:microsoft.com/office/officeart/2005/8/layout/gear1"/>
    <dgm:cxn modelId="{60EC803F-CF86-4491-826E-9C737885197B}" type="presParOf" srcId="{487CEE8C-0650-468E-9CA0-60442E6CA231}" destId="{34F0B500-3D57-48DF-92A2-67AD7EB22058}" srcOrd="11" destOrd="0" presId="urn:microsoft.com/office/officeart/2005/8/layout/gear1"/>
    <dgm:cxn modelId="{6BB6CF31-5D70-4960-BA0B-BD054680838D}" type="presParOf" srcId="{487CEE8C-0650-468E-9CA0-60442E6CA231}" destId="{D52F15C4-5EFB-4B5E-A347-C5A869FAF06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63386-98E3-4686-A184-50D435A31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772B9-9951-47CC-B332-1400AC709591}">
      <dgm:prSet phldrT="[Texto]" custT="1"/>
      <dgm:spPr>
        <a:solidFill>
          <a:srgbClr val="FFD685"/>
        </a:solidFill>
      </dgm:spPr>
      <dgm:t>
        <a:bodyPr/>
        <a:lstStyle/>
        <a:p>
          <a:r>
            <a:rPr lang="en-US" sz="1600" noProof="0" dirty="0">
              <a:solidFill>
                <a:schemeClr val="tx1"/>
              </a:solidFill>
            </a:rPr>
            <a:t>The </a:t>
          </a:r>
          <a:r>
            <a:rPr lang="en-US" sz="1600" b="1" noProof="0" dirty="0">
              <a:solidFill>
                <a:schemeClr val="tx1"/>
              </a:solidFill>
            </a:rPr>
            <a:t>dispute settlement provision in the FC c</a:t>
          </a:r>
          <a:r>
            <a:rPr lang="en-US" sz="1600" noProof="0" dirty="0">
              <a:solidFill>
                <a:schemeClr val="tx1"/>
              </a:solidFill>
            </a:rPr>
            <a:t>ould address </a:t>
          </a:r>
          <a:r>
            <a:rPr lang="en-US" sz="1600" noProof="0" dirty="0">
              <a:solidFill>
                <a:schemeClr val="accent4"/>
              </a:solidFill>
              <a:ea typeface="DengXian" panose="02010600030101010101" pitchFamily="2" charset="-122"/>
              <a:cs typeface="Arial" panose="020B0604020202020204" pitchFamily="34" charset="0"/>
            </a:rPr>
            <a:t>disputes arising from the interpretation and application of the convention.</a:t>
          </a:r>
          <a:endParaRPr lang="en-US" sz="1600" noProof="0" dirty="0">
            <a:solidFill>
              <a:schemeClr val="tx1"/>
            </a:solidFill>
          </a:endParaRPr>
        </a:p>
      </dgm:t>
    </dgm:pt>
    <dgm:pt modelId="{C543CAA8-B5CE-409D-B19A-E810B74FE9DE}" type="parTrans" cxnId="{D659B737-0015-450C-9CAD-91105FD24961}">
      <dgm:prSet/>
      <dgm:spPr/>
      <dgm:t>
        <a:bodyPr/>
        <a:lstStyle/>
        <a:p>
          <a:endParaRPr lang="en-US"/>
        </a:p>
      </dgm:t>
    </dgm:pt>
    <dgm:pt modelId="{A1A557B9-C7B1-4B85-A01B-0E7F72690648}" type="sibTrans" cxnId="{D659B737-0015-450C-9CAD-91105FD24961}">
      <dgm:prSet/>
      <dgm:spPr/>
      <dgm:t>
        <a:bodyPr/>
        <a:lstStyle/>
        <a:p>
          <a:endParaRPr lang="en-US"/>
        </a:p>
      </dgm:t>
    </dgm:pt>
    <dgm:pt modelId="{1775AEA5-7152-4171-A83E-74D1030CB0BD}">
      <dgm:prSet phldrT="[Texto]" custT="1"/>
      <dgm:spPr>
        <a:solidFill>
          <a:srgbClr val="B5F8B2"/>
        </a:solidFill>
      </dgm:spPr>
      <dgm:t>
        <a:bodyPr/>
        <a:lstStyle/>
        <a:p>
          <a:r>
            <a:rPr lang="en-US" sz="16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The </a:t>
          </a:r>
          <a:r>
            <a:rPr lang="en-US" sz="1600" b="1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commitment in the FC (par. 10.f of the </a:t>
          </a:r>
          <a:r>
            <a:rPr lang="en-US" sz="1600" b="1" noProof="0" dirty="0" err="1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ToR</a:t>
          </a:r>
          <a:r>
            <a:rPr lang="en-US" sz="1600" b="1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) </a:t>
          </a:r>
          <a:r>
            <a:rPr lang="en-US" sz="1600" b="1" noProof="0" dirty="0">
              <a:solidFill>
                <a:schemeClr val="tx1"/>
              </a:solidFill>
            </a:rPr>
            <a:t>c</a:t>
          </a:r>
          <a:r>
            <a:rPr lang="en-US" sz="1600" noProof="0" dirty="0">
              <a:solidFill>
                <a:schemeClr val="tx1"/>
              </a:solidFill>
            </a:rPr>
            <a:t>ould </a:t>
          </a:r>
          <a:r>
            <a:rPr lang="en-US" sz="1600" noProof="0" dirty="0">
              <a:solidFill>
                <a:schemeClr val="accent4"/>
              </a:solidFill>
              <a:ea typeface="DengXian" panose="02010600030101010101" pitchFamily="2" charset="-122"/>
              <a:cs typeface="Arial" panose="020B0604020202020204" pitchFamily="34" charset="0"/>
            </a:rPr>
            <a:t>support foreign direct investment, domestic economic growth and resource mobilization, and may </a:t>
          </a:r>
          <a:r>
            <a:rPr lang="en-US" sz="1600" noProof="0" dirty="0">
              <a:solidFill>
                <a:schemeClr val="tx1"/>
              </a:solidFill>
            </a:rPr>
            <a:t>not be limited to disputes arising under the convention</a:t>
          </a:r>
        </a:p>
      </dgm:t>
    </dgm:pt>
    <dgm:pt modelId="{92ACEE48-B138-4418-B20F-18AECE372EE3}" type="parTrans" cxnId="{5B9FC0F2-2E96-496C-937B-C28E22611AC3}">
      <dgm:prSet/>
      <dgm:spPr/>
      <dgm:t>
        <a:bodyPr/>
        <a:lstStyle/>
        <a:p>
          <a:endParaRPr lang="en-US"/>
        </a:p>
      </dgm:t>
    </dgm:pt>
    <dgm:pt modelId="{4E4A85F1-8061-4275-8587-5B42125649DC}" type="sibTrans" cxnId="{5B9FC0F2-2E96-496C-937B-C28E22611AC3}">
      <dgm:prSet/>
      <dgm:spPr/>
      <dgm:t>
        <a:bodyPr/>
        <a:lstStyle/>
        <a:p>
          <a:endParaRPr lang="en-US"/>
        </a:p>
      </dgm:t>
    </dgm:pt>
    <dgm:pt modelId="{B3F7B1B9-445C-4C86-9018-0993B2631719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6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The </a:t>
          </a:r>
          <a:r>
            <a:rPr lang="en-US" sz="1600" b="1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Protocol </a:t>
          </a:r>
          <a:r>
            <a:rPr lang="en-US" sz="1600" b="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could provide an opportunity for a “universal” dispute resolution framework, with optional mechanisms to support broad participation.</a:t>
          </a:r>
          <a:endParaRPr lang="en-US" sz="1600" noProof="0" dirty="0">
            <a:solidFill>
              <a:srgbClr val="FF0000"/>
            </a:solidFill>
          </a:endParaRPr>
        </a:p>
      </dgm:t>
    </dgm:pt>
    <dgm:pt modelId="{6D3B91B3-10A0-49A4-B73B-F6E158014400}" type="parTrans" cxnId="{8D73B2C6-62F8-4776-B928-CCA039D89236}">
      <dgm:prSet/>
      <dgm:spPr/>
      <dgm:t>
        <a:bodyPr/>
        <a:lstStyle/>
        <a:p>
          <a:endParaRPr lang="en-US"/>
        </a:p>
      </dgm:t>
    </dgm:pt>
    <dgm:pt modelId="{841AEF4E-7F29-4F45-922E-067B9FBF4F9D}" type="sibTrans" cxnId="{8D73B2C6-62F8-4776-B928-CCA039D89236}">
      <dgm:prSet/>
      <dgm:spPr/>
      <dgm:t>
        <a:bodyPr/>
        <a:lstStyle/>
        <a:p>
          <a:endParaRPr lang="en-US"/>
        </a:p>
      </dgm:t>
    </dgm:pt>
    <dgm:pt modelId="{489C001D-932A-485C-A44E-B3B38E5D9B4B}" type="pres">
      <dgm:prSet presAssocID="{5F363386-98E3-4686-A184-50D435A31D79}" presName="linear" presStyleCnt="0">
        <dgm:presLayoutVars>
          <dgm:animLvl val="lvl"/>
          <dgm:resizeHandles val="exact"/>
        </dgm:presLayoutVars>
      </dgm:prSet>
      <dgm:spPr/>
    </dgm:pt>
    <dgm:pt modelId="{F1C2C106-F6D8-4BF1-8A9B-0603B6976BD7}" type="pres">
      <dgm:prSet presAssocID="{689772B9-9951-47CC-B332-1400AC709591}" presName="parentText" presStyleLbl="node1" presStyleIdx="0" presStyleCnt="3" custLinFactNeighborX="-524">
        <dgm:presLayoutVars>
          <dgm:chMax val="0"/>
          <dgm:bulletEnabled val="1"/>
        </dgm:presLayoutVars>
      </dgm:prSet>
      <dgm:spPr/>
    </dgm:pt>
    <dgm:pt modelId="{387110E6-7A45-4C5E-A252-AF8C948D3978}" type="pres">
      <dgm:prSet presAssocID="{A1A557B9-C7B1-4B85-A01B-0E7F72690648}" presName="spacer" presStyleCnt="0"/>
      <dgm:spPr/>
    </dgm:pt>
    <dgm:pt modelId="{2D79FAF5-4E10-462D-976F-2124FDFDFAA3}" type="pres">
      <dgm:prSet presAssocID="{1775AEA5-7152-4171-A83E-74D1030CB0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6D8054-0B5D-4DE2-8869-5A092541CF29}" type="pres">
      <dgm:prSet presAssocID="{4E4A85F1-8061-4275-8587-5B42125649DC}" presName="spacer" presStyleCnt="0"/>
      <dgm:spPr/>
    </dgm:pt>
    <dgm:pt modelId="{7028980F-90A1-40F0-8E5F-9405EA1DAD99}" type="pres">
      <dgm:prSet presAssocID="{B3F7B1B9-445C-4C86-9018-0993B2631719}" presName="parentText" presStyleLbl="node1" presStyleIdx="2" presStyleCnt="3" custLinFactY="2268" custLinFactNeighborY="100000">
        <dgm:presLayoutVars>
          <dgm:chMax val="0"/>
          <dgm:bulletEnabled val="1"/>
        </dgm:presLayoutVars>
      </dgm:prSet>
      <dgm:spPr/>
    </dgm:pt>
  </dgm:ptLst>
  <dgm:cxnLst>
    <dgm:cxn modelId="{C5E5E823-EE7E-449E-8423-DAA2EE779C4D}" type="presOf" srcId="{1775AEA5-7152-4171-A83E-74D1030CB0BD}" destId="{2D79FAF5-4E10-462D-976F-2124FDFDFAA3}" srcOrd="0" destOrd="0" presId="urn:microsoft.com/office/officeart/2005/8/layout/vList2"/>
    <dgm:cxn modelId="{D659B737-0015-450C-9CAD-91105FD24961}" srcId="{5F363386-98E3-4686-A184-50D435A31D79}" destId="{689772B9-9951-47CC-B332-1400AC709591}" srcOrd="0" destOrd="0" parTransId="{C543CAA8-B5CE-409D-B19A-E810B74FE9DE}" sibTransId="{A1A557B9-C7B1-4B85-A01B-0E7F72690648}"/>
    <dgm:cxn modelId="{550DF691-93B2-4A8D-9607-856D063A7976}" type="presOf" srcId="{5F363386-98E3-4686-A184-50D435A31D79}" destId="{489C001D-932A-485C-A44E-B3B38E5D9B4B}" srcOrd="0" destOrd="0" presId="urn:microsoft.com/office/officeart/2005/8/layout/vList2"/>
    <dgm:cxn modelId="{8D73B2C6-62F8-4776-B928-CCA039D89236}" srcId="{5F363386-98E3-4686-A184-50D435A31D79}" destId="{B3F7B1B9-445C-4C86-9018-0993B2631719}" srcOrd="2" destOrd="0" parTransId="{6D3B91B3-10A0-49A4-B73B-F6E158014400}" sibTransId="{841AEF4E-7F29-4F45-922E-067B9FBF4F9D}"/>
    <dgm:cxn modelId="{227CCDC7-29D9-4809-BBBB-02CBBFFE063C}" type="presOf" srcId="{B3F7B1B9-445C-4C86-9018-0993B2631719}" destId="{7028980F-90A1-40F0-8E5F-9405EA1DAD99}" srcOrd="0" destOrd="0" presId="urn:microsoft.com/office/officeart/2005/8/layout/vList2"/>
    <dgm:cxn modelId="{F007FBEC-2D93-427D-AA53-9C7A46B247EA}" type="presOf" srcId="{689772B9-9951-47CC-B332-1400AC709591}" destId="{F1C2C106-F6D8-4BF1-8A9B-0603B6976BD7}" srcOrd="0" destOrd="0" presId="urn:microsoft.com/office/officeart/2005/8/layout/vList2"/>
    <dgm:cxn modelId="{5B9FC0F2-2E96-496C-937B-C28E22611AC3}" srcId="{5F363386-98E3-4686-A184-50D435A31D79}" destId="{1775AEA5-7152-4171-A83E-74D1030CB0BD}" srcOrd="1" destOrd="0" parTransId="{92ACEE48-B138-4418-B20F-18AECE372EE3}" sibTransId="{4E4A85F1-8061-4275-8587-5B42125649DC}"/>
    <dgm:cxn modelId="{9BE4993C-D669-4359-B739-DB3AFA3F8CC4}" type="presParOf" srcId="{489C001D-932A-485C-A44E-B3B38E5D9B4B}" destId="{F1C2C106-F6D8-4BF1-8A9B-0603B6976BD7}" srcOrd="0" destOrd="0" presId="urn:microsoft.com/office/officeart/2005/8/layout/vList2"/>
    <dgm:cxn modelId="{449C20B7-A66E-4531-936A-6D1D5268D41A}" type="presParOf" srcId="{489C001D-932A-485C-A44E-B3B38E5D9B4B}" destId="{387110E6-7A45-4C5E-A252-AF8C948D3978}" srcOrd="1" destOrd="0" presId="urn:microsoft.com/office/officeart/2005/8/layout/vList2"/>
    <dgm:cxn modelId="{23545E51-58AC-4BD8-A9C2-DACEF6CB6131}" type="presParOf" srcId="{489C001D-932A-485C-A44E-B3B38E5D9B4B}" destId="{2D79FAF5-4E10-462D-976F-2124FDFDFAA3}" srcOrd="2" destOrd="0" presId="urn:microsoft.com/office/officeart/2005/8/layout/vList2"/>
    <dgm:cxn modelId="{EFC881C9-8BDC-4FC2-97FB-5E2FBE38AAC6}" type="presParOf" srcId="{489C001D-932A-485C-A44E-B3B38E5D9B4B}" destId="{A86D8054-0B5D-4DE2-8869-5A092541CF29}" srcOrd="3" destOrd="0" presId="urn:microsoft.com/office/officeart/2005/8/layout/vList2"/>
    <dgm:cxn modelId="{A413796F-3EAF-4D4F-8BCB-B2A6E336C5E0}" type="presParOf" srcId="{489C001D-932A-485C-A44E-B3B38E5D9B4B}" destId="{7028980F-90A1-40F0-8E5F-9405EA1DAD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CDE6-361C-4BA2-9FC8-235D460FF169}">
      <dsp:nvSpPr>
        <dsp:cNvPr id="0" name=""/>
        <dsp:cNvSpPr/>
      </dsp:nvSpPr>
      <dsp:spPr>
        <a:xfrm rot="10800000">
          <a:off x="851446" y="336"/>
          <a:ext cx="9468195" cy="754557"/>
        </a:xfrm>
        <a:prstGeom prst="homePlate">
          <a:avLst/>
        </a:prstGeom>
        <a:solidFill>
          <a:srgbClr val="E7CB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Tax litigation is time-consuming and resource-intensive for both taxpayers and tax authorities.</a:t>
          </a:r>
        </a:p>
      </dsp:txBody>
      <dsp:txXfrm rot="10800000">
        <a:off x="1040085" y="336"/>
        <a:ext cx="9279556" cy="754557"/>
      </dsp:txXfrm>
    </dsp:sp>
    <dsp:sp modelId="{DE94A31E-A3BE-4DF1-B383-86B491FF4881}">
      <dsp:nvSpPr>
        <dsp:cNvPr id="0" name=""/>
        <dsp:cNvSpPr/>
      </dsp:nvSpPr>
      <dsp:spPr>
        <a:xfrm>
          <a:off x="306967" y="36576"/>
          <a:ext cx="731078" cy="731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964AF-1150-4DF5-9506-4F859BCBF3FA}">
      <dsp:nvSpPr>
        <dsp:cNvPr id="0" name=""/>
        <dsp:cNvSpPr/>
      </dsp:nvSpPr>
      <dsp:spPr>
        <a:xfrm rot="10800000">
          <a:off x="851446" y="828940"/>
          <a:ext cx="9468195" cy="754557"/>
        </a:xfrm>
        <a:prstGeom prst="homePlate">
          <a:avLst/>
        </a:prstGeom>
        <a:solidFill>
          <a:srgbClr val="FC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Outcomes may not be accepted by other countries, leaving risks of double taxation unresolved.</a:t>
          </a:r>
        </a:p>
      </dsp:txBody>
      <dsp:txXfrm rot="10800000">
        <a:off x="1040085" y="828940"/>
        <a:ext cx="9279556" cy="754557"/>
      </dsp:txXfrm>
    </dsp:sp>
    <dsp:sp modelId="{CF3F944C-C787-42CB-BA99-A32D61870837}">
      <dsp:nvSpPr>
        <dsp:cNvPr id="0" name=""/>
        <dsp:cNvSpPr/>
      </dsp:nvSpPr>
      <dsp:spPr>
        <a:xfrm>
          <a:off x="306967" y="852906"/>
          <a:ext cx="731078" cy="7310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9086-DFAC-4910-94C5-F11FD1CD32FB}">
      <dsp:nvSpPr>
        <dsp:cNvPr id="0" name=""/>
        <dsp:cNvSpPr/>
      </dsp:nvSpPr>
      <dsp:spPr>
        <a:xfrm rot="10800000">
          <a:off x="851446" y="1657544"/>
          <a:ext cx="9468195" cy="754557"/>
        </a:xfrm>
        <a:prstGeom prst="homePlate">
          <a:avLst/>
        </a:prstGeom>
        <a:solidFill>
          <a:srgbClr val="C8C9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Tax authorities face information asymmetries. Fact-finding tools and rules also vary significantly across jurisdictions.</a:t>
          </a:r>
        </a:p>
      </dsp:txBody>
      <dsp:txXfrm rot="10800000">
        <a:off x="1040085" y="1657544"/>
        <a:ext cx="9279556" cy="754557"/>
      </dsp:txXfrm>
    </dsp:sp>
    <dsp:sp modelId="{6ABD39CB-6EB8-4113-869A-EF4CCB51766D}">
      <dsp:nvSpPr>
        <dsp:cNvPr id="0" name=""/>
        <dsp:cNvSpPr/>
      </dsp:nvSpPr>
      <dsp:spPr>
        <a:xfrm>
          <a:off x="306967" y="1681510"/>
          <a:ext cx="731078" cy="731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D72E7-B12E-4756-B3B8-2A0B8B6FE127}">
      <dsp:nvSpPr>
        <dsp:cNvPr id="0" name=""/>
        <dsp:cNvSpPr/>
      </dsp:nvSpPr>
      <dsp:spPr>
        <a:xfrm rot="10800000">
          <a:off x="851446" y="2486148"/>
          <a:ext cx="9468195" cy="754557"/>
        </a:xfrm>
        <a:prstGeom prst="homePlate">
          <a:avLst/>
        </a:prstGeom>
        <a:solidFill>
          <a:srgbClr val="B2F6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The growing mobility of individuals and the complexity of global business structures and supply chains have further intensified these challenges.</a:t>
          </a:r>
        </a:p>
      </dsp:txBody>
      <dsp:txXfrm rot="10800000">
        <a:off x="1040085" y="2486148"/>
        <a:ext cx="9279556" cy="754557"/>
      </dsp:txXfrm>
    </dsp:sp>
    <dsp:sp modelId="{DEC2BDEA-3E6F-486E-B5BD-0B20EC793C17}">
      <dsp:nvSpPr>
        <dsp:cNvPr id="0" name=""/>
        <dsp:cNvSpPr/>
      </dsp:nvSpPr>
      <dsp:spPr>
        <a:xfrm>
          <a:off x="306967" y="2510114"/>
          <a:ext cx="731078" cy="7310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D4346-2A8D-4620-B032-8851BD6A7DA7}">
      <dsp:nvSpPr>
        <dsp:cNvPr id="0" name=""/>
        <dsp:cNvSpPr/>
      </dsp:nvSpPr>
      <dsp:spPr>
        <a:xfrm rot="10800000">
          <a:off x="851446" y="3314752"/>
          <a:ext cx="9468195" cy="754557"/>
        </a:xfrm>
        <a:prstGeom prst="homePlate">
          <a:avLst/>
        </a:prstGeom>
        <a:solidFill>
          <a:srgbClr val="FDD6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Prevention and resolution mechanisms are only successful when they are fair, independent, accessible, and effective for taxpayers and tax authorities.</a:t>
          </a:r>
        </a:p>
      </dsp:txBody>
      <dsp:txXfrm rot="10800000">
        <a:off x="1040085" y="3314752"/>
        <a:ext cx="9279556" cy="754557"/>
      </dsp:txXfrm>
    </dsp:sp>
    <dsp:sp modelId="{8674FA78-9F94-47CE-9A27-93039336ACDE}">
      <dsp:nvSpPr>
        <dsp:cNvPr id="0" name=""/>
        <dsp:cNvSpPr/>
      </dsp:nvSpPr>
      <dsp:spPr>
        <a:xfrm>
          <a:off x="306967" y="3338718"/>
          <a:ext cx="731078" cy="731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09372-3DB3-43DB-97EE-9AC3000BCF7A}">
      <dsp:nvSpPr>
        <dsp:cNvPr id="0" name=""/>
        <dsp:cNvSpPr/>
      </dsp:nvSpPr>
      <dsp:spPr>
        <a:xfrm rot="10800000">
          <a:off x="851446" y="4143356"/>
          <a:ext cx="9468195" cy="754557"/>
        </a:xfrm>
        <a:prstGeom prst="homePlate">
          <a:avLst/>
        </a:prstGeom>
        <a:solidFill>
          <a:srgbClr val="FAC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8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1"/>
              </a:solidFill>
            </a:rPr>
            <a:t>A stronger system supports domestic resource mobilization by increasing cross-border trade and investment, providing legal certainty and reducing compliance burdens.</a:t>
          </a:r>
        </a:p>
      </dsp:txBody>
      <dsp:txXfrm rot="10800000">
        <a:off x="1040085" y="4143356"/>
        <a:ext cx="9279556" cy="754557"/>
      </dsp:txXfrm>
    </dsp:sp>
    <dsp:sp modelId="{EAC0F449-FE2D-4EB7-805A-EF0A53FF0DAC}">
      <dsp:nvSpPr>
        <dsp:cNvPr id="0" name=""/>
        <dsp:cNvSpPr/>
      </dsp:nvSpPr>
      <dsp:spPr>
        <a:xfrm>
          <a:off x="306967" y="4167172"/>
          <a:ext cx="731078" cy="7310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CAB8-4970-437B-B157-9C8FA32D94B3}">
      <dsp:nvSpPr>
        <dsp:cNvPr id="0" name=""/>
        <dsp:cNvSpPr/>
      </dsp:nvSpPr>
      <dsp:spPr>
        <a:xfrm>
          <a:off x="1956901" y="1555486"/>
          <a:ext cx="2318190" cy="231819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Protocol</a:t>
          </a:r>
        </a:p>
      </dsp:txBody>
      <dsp:txXfrm>
        <a:off x="2422960" y="2098511"/>
        <a:ext cx="1386072" cy="1191597"/>
      </dsp:txXfrm>
    </dsp:sp>
    <dsp:sp modelId="{5FB7845C-AE7B-4A46-837C-90D15AFFD324}">
      <dsp:nvSpPr>
        <dsp:cNvPr id="0" name=""/>
        <dsp:cNvSpPr/>
      </dsp:nvSpPr>
      <dsp:spPr>
        <a:xfrm>
          <a:off x="1167504" y="387179"/>
          <a:ext cx="1685956" cy="1685956"/>
        </a:xfrm>
        <a:prstGeom prst="gear6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noProof="0" dirty="0"/>
        </a:p>
      </dsp:txBody>
      <dsp:txXfrm>
        <a:off x="1591948" y="814189"/>
        <a:ext cx="837068" cy="831936"/>
      </dsp:txXfrm>
    </dsp:sp>
    <dsp:sp modelId="{6DA41FB0-63BF-4BF9-A14B-0E1CFEC1D70F}">
      <dsp:nvSpPr>
        <dsp:cNvPr id="0" name=""/>
        <dsp:cNvSpPr/>
      </dsp:nvSpPr>
      <dsp:spPr>
        <a:xfrm rot="20700000">
          <a:off x="3283164" y="322230"/>
          <a:ext cx="1651893" cy="1651893"/>
        </a:xfrm>
        <a:prstGeom prst="gear6">
          <a:avLst/>
        </a:prstGeom>
        <a:solidFill>
          <a:srgbClr val="FFD68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Dispute settlement provision</a:t>
          </a:r>
        </a:p>
      </dsp:txBody>
      <dsp:txXfrm rot="-20700000">
        <a:off x="3645473" y="684538"/>
        <a:ext cx="927276" cy="927276"/>
      </dsp:txXfrm>
    </dsp:sp>
    <dsp:sp modelId="{AE51FD6E-F16C-4F35-A727-2BF91266AF72}">
      <dsp:nvSpPr>
        <dsp:cNvPr id="0" name=""/>
        <dsp:cNvSpPr/>
      </dsp:nvSpPr>
      <dsp:spPr>
        <a:xfrm rot="6939858">
          <a:off x="1626966" y="1377835"/>
          <a:ext cx="2967283" cy="2967283"/>
        </a:xfrm>
        <a:prstGeom prst="circularArrow">
          <a:avLst>
            <a:gd name="adj1" fmla="val 4687"/>
            <a:gd name="adj2" fmla="val 299029"/>
            <a:gd name="adj3" fmla="val 2516730"/>
            <a:gd name="adj4" fmla="val 1586006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F0B500-3D57-48DF-92A2-67AD7EB22058}">
      <dsp:nvSpPr>
        <dsp:cNvPr id="0" name=""/>
        <dsp:cNvSpPr/>
      </dsp:nvSpPr>
      <dsp:spPr>
        <a:xfrm>
          <a:off x="868915" y="14034"/>
          <a:ext cx="2155917" cy="21559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2F15C4-5EFB-4B5E-A347-C5A869FAF062}">
      <dsp:nvSpPr>
        <dsp:cNvPr id="0" name=""/>
        <dsp:cNvSpPr/>
      </dsp:nvSpPr>
      <dsp:spPr>
        <a:xfrm rot="9556897" flipV="1">
          <a:off x="3084156" y="21225"/>
          <a:ext cx="2324512" cy="23245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D68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C106-F6D8-4BF1-8A9B-0603B6976BD7}">
      <dsp:nvSpPr>
        <dsp:cNvPr id="0" name=""/>
        <dsp:cNvSpPr/>
      </dsp:nvSpPr>
      <dsp:spPr>
        <a:xfrm>
          <a:off x="0" y="1176"/>
          <a:ext cx="7333178" cy="803055"/>
        </a:xfrm>
        <a:prstGeom prst="roundRect">
          <a:avLst/>
        </a:prstGeom>
        <a:solidFill>
          <a:srgbClr val="FFD6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tx1"/>
              </a:solidFill>
            </a:rPr>
            <a:t>The </a:t>
          </a:r>
          <a:r>
            <a:rPr lang="en-US" sz="1600" b="1" kern="1200" noProof="0" dirty="0">
              <a:solidFill>
                <a:schemeClr val="tx1"/>
              </a:solidFill>
            </a:rPr>
            <a:t>dispute settlement provision in the FC c</a:t>
          </a:r>
          <a:r>
            <a:rPr lang="en-US" sz="1600" kern="1200" noProof="0" dirty="0">
              <a:solidFill>
                <a:schemeClr val="tx1"/>
              </a:solidFill>
            </a:rPr>
            <a:t>ould address </a:t>
          </a:r>
          <a:r>
            <a:rPr lang="en-US" sz="1600" kern="1200" noProof="0" dirty="0">
              <a:solidFill>
                <a:schemeClr val="accent4"/>
              </a:solidFill>
              <a:ea typeface="DengXian" panose="02010600030101010101" pitchFamily="2" charset="-122"/>
              <a:cs typeface="Arial" panose="020B0604020202020204" pitchFamily="34" charset="0"/>
            </a:rPr>
            <a:t>disputes arising from the interpretation and application of the convention.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39202" y="40378"/>
        <a:ext cx="7254774" cy="724651"/>
      </dsp:txXfrm>
    </dsp:sp>
    <dsp:sp modelId="{2D79FAF5-4E10-462D-976F-2124FDFDFAA3}">
      <dsp:nvSpPr>
        <dsp:cNvPr id="0" name=""/>
        <dsp:cNvSpPr/>
      </dsp:nvSpPr>
      <dsp:spPr>
        <a:xfrm>
          <a:off x="0" y="818055"/>
          <a:ext cx="7333178" cy="803055"/>
        </a:xfrm>
        <a:prstGeom prst="roundRect">
          <a:avLst/>
        </a:prstGeom>
        <a:solidFill>
          <a:srgbClr val="B5F8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The </a:t>
          </a:r>
          <a:r>
            <a:rPr lang="en-US" sz="1600" b="1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commitment in the FC (par. 10.f of the </a:t>
          </a:r>
          <a:r>
            <a:rPr lang="en-US" sz="1600" b="1" kern="1200" noProof="0" dirty="0" err="1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ToR</a:t>
          </a:r>
          <a:r>
            <a:rPr lang="en-US" sz="1600" b="1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) </a:t>
          </a:r>
          <a:r>
            <a:rPr lang="en-US" sz="1600" b="1" kern="1200" noProof="0" dirty="0">
              <a:solidFill>
                <a:schemeClr val="tx1"/>
              </a:solidFill>
            </a:rPr>
            <a:t>c</a:t>
          </a:r>
          <a:r>
            <a:rPr lang="en-US" sz="1600" kern="1200" noProof="0" dirty="0">
              <a:solidFill>
                <a:schemeClr val="tx1"/>
              </a:solidFill>
            </a:rPr>
            <a:t>ould </a:t>
          </a:r>
          <a:r>
            <a:rPr lang="en-US" sz="1600" kern="1200" noProof="0" dirty="0">
              <a:solidFill>
                <a:schemeClr val="accent4"/>
              </a:solidFill>
              <a:ea typeface="DengXian" panose="02010600030101010101" pitchFamily="2" charset="-122"/>
              <a:cs typeface="Arial" panose="020B0604020202020204" pitchFamily="34" charset="0"/>
            </a:rPr>
            <a:t>support foreign direct investment, domestic economic growth and resource mobilization, and may </a:t>
          </a:r>
          <a:r>
            <a:rPr lang="en-US" sz="1600" kern="1200" noProof="0" dirty="0">
              <a:solidFill>
                <a:schemeClr val="tx1"/>
              </a:solidFill>
            </a:rPr>
            <a:t>not be limited to disputes arising under the convention</a:t>
          </a:r>
        </a:p>
      </dsp:txBody>
      <dsp:txXfrm>
        <a:off x="39202" y="857257"/>
        <a:ext cx="7254774" cy="724651"/>
      </dsp:txXfrm>
    </dsp:sp>
    <dsp:sp modelId="{7028980F-90A1-40F0-8E5F-9405EA1DAD99}">
      <dsp:nvSpPr>
        <dsp:cNvPr id="0" name=""/>
        <dsp:cNvSpPr/>
      </dsp:nvSpPr>
      <dsp:spPr>
        <a:xfrm>
          <a:off x="0" y="1636110"/>
          <a:ext cx="7333178" cy="80305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The </a:t>
          </a:r>
          <a:r>
            <a:rPr lang="en-US" sz="1600" b="1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Protocol </a:t>
          </a:r>
          <a:r>
            <a:rPr lang="en-US" sz="1600" b="0" kern="1200" noProof="0" dirty="0">
              <a:solidFill>
                <a:schemeClr val="accent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rPr>
            <a:t>could provide an opportunity for a “universal” dispute resolution framework, with optional mechanisms to support broad participation.</a:t>
          </a:r>
          <a:endParaRPr lang="en-US" sz="1600" kern="1200" noProof="0" dirty="0">
            <a:solidFill>
              <a:srgbClr val="FF0000"/>
            </a:solidFill>
          </a:endParaRPr>
        </a:p>
      </dsp:txBody>
      <dsp:txXfrm>
        <a:off x="39202" y="1675312"/>
        <a:ext cx="7254774" cy="724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33E5F-1AED-4C4A-8530-4F24BC0A720F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A7DDE-372D-4877-AECC-E486E559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31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905" indent="-286503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007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4412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816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1216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9621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024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6425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54856-7594-4E25-893E-F3A98FCE1B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43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799614" y="8829683"/>
            <a:ext cx="2907803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95" tIns="46701" rIns="93395" bIns="4670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35E192-2073-4E9E-AEBD-171DBEB3D8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93849" y="4416438"/>
            <a:ext cx="4521224" cy="43481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55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DB14-3D2E-D36A-961E-CB3DD82B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8DDD89F-559C-F00B-1442-2BB2B5057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31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905" indent="-286503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007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4412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816" indent="-229202" defTabSz="9343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1216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9621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024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6425" indent="-229202" defTabSz="934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54856-7594-4E25-893E-F3A98FCE1B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43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CE82D59B-DCA4-013A-ABA9-35D68C26A7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99614" y="8829683"/>
            <a:ext cx="2907803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95" tIns="46701" rIns="93395" bIns="4670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35E192-2073-4E9E-AEBD-171DBEB3D8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884FA21-13E3-1B12-2491-67F59A9EE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AFF8AEAF-EBE6-E825-3133-35302C7EC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849" y="4416438"/>
            <a:ext cx="4521224" cy="43481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50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3928-C014-4D02-843E-32863DAEA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EEE1-59EE-444B-A328-03730EFBF9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FBB7-D465-439A-9688-B70B3D4E3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249E-4335-401B-9F87-463B3DAFD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8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B287-6113-4003-A428-49256202C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200" y="6610350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0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5225"/>
            <a:ext cx="741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8C7E0B0-4B80-47F8-A04C-ACCBBCFDD1F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7" descr="Emblem_United_Nations"/>
          <p:cNvPicPr>
            <a:picLocks noChangeAspect="1" noChangeArrowheads="1"/>
          </p:cNvPicPr>
          <p:nvPr/>
        </p:nvPicPr>
        <p:blipFill>
          <a:blip r:embed="rId14" cstate="print">
            <a:lum bright="54000" contrast="-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b="19196"/>
          <a:stretch>
            <a:fillRect/>
          </a:stretch>
        </p:blipFill>
        <p:spPr bwMode="auto">
          <a:xfrm>
            <a:off x="0" y="2732088"/>
            <a:ext cx="5251451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Emblem_United_Nations"/>
          <p:cNvPicPr>
            <a:picLocks noChangeAspect="1" noChangeArrowheads="1"/>
          </p:cNvPicPr>
          <p:nvPr/>
        </p:nvPicPr>
        <p:blipFill>
          <a:blip r:embed="rId14" cstate="print">
            <a:lum bright="54000" contrast="-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8" r="44765"/>
          <a:stretch>
            <a:fillRect/>
          </a:stretch>
        </p:blipFill>
        <p:spPr bwMode="auto">
          <a:xfrm>
            <a:off x="7757584" y="1"/>
            <a:ext cx="4434416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5B9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B9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s.vecteezy.com/arte-vectorial/13401075-icono-de-linea-por-razon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A532CE63-21F3-C67B-DA93-F98F576BB7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468BC5-85E6-F9FE-0C02-389DFD3458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B818F57-25D9-FB9C-8D29-2BC170FE739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5" name="Picture 4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E35997E9-D39A-41F2-4EA5-69D9068F883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972129"/>
            <a:ext cx="9144000" cy="4251693"/>
          </a:xfrm>
        </p:spPr>
        <p:txBody>
          <a:bodyPr anchor="t"/>
          <a:lstStyle/>
          <a:p>
            <a:pPr eaLnBrk="1" hangingPunct="1">
              <a:lnSpc>
                <a:spcPct val="95000"/>
              </a:lnSpc>
            </a:pPr>
            <a:r>
              <a:rPr lang="en-US" sz="3600" b="1" noProof="0" dirty="0">
                <a:solidFill>
                  <a:schemeClr val="tx1"/>
                </a:solidFill>
              </a:rPr>
              <a:t>INC Tax</a:t>
            </a:r>
            <a:br>
              <a:rPr lang="en-US" sz="3600" b="1" noProof="0" dirty="0">
                <a:solidFill>
                  <a:schemeClr val="tx1"/>
                </a:solidFill>
              </a:rPr>
            </a:br>
            <a:br>
              <a:rPr lang="en-US" sz="3600" b="1" noProof="0" dirty="0">
                <a:solidFill>
                  <a:schemeClr val="tx1"/>
                </a:solidFill>
              </a:rPr>
            </a:br>
            <a:r>
              <a:rPr lang="en-US" sz="3600" b="1" noProof="0" dirty="0">
                <a:solidFill>
                  <a:schemeClr val="tx1"/>
                </a:solidFill>
              </a:rPr>
              <a:t>Workstream III: Prevention and resolution of tax disputes</a:t>
            </a:r>
            <a:br>
              <a:rPr lang="en-US" sz="3600" b="1" noProof="0" dirty="0">
                <a:solidFill>
                  <a:schemeClr val="tx1"/>
                </a:solidFill>
              </a:rPr>
            </a:br>
            <a:b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Session – INC Tax</a:t>
            </a:r>
            <a:b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August 2025</a:t>
            </a:r>
            <a:b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200" i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2" y="660262"/>
            <a:ext cx="1447800" cy="12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3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8199-C41D-3BB0-3190-335BD51D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55382165-35CB-BA0B-6805-47FB9C7F2F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5FC586-F230-DD89-D222-3AF72E1319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5" name="Picture 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6C60304-C418-4770-3F62-DA0ED448D18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6" name="Picture 5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47304245-1E7F-7E2F-41E1-A67B494485A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2052" name="Rectangle 4">
            <a:extLst>
              <a:ext uri="{FF2B5EF4-FFF2-40B4-BE49-F238E27FC236}">
                <a16:creationId xmlns:a16="http://schemas.microsoft.com/office/drawing/2014/main" id="{B213FC19-DF03-F2B1-1B41-85FCD98C735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060617"/>
            <a:ext cx="9144000" cy="2237385"/>
          </a:xfrm>
        </p:spPr>
        <p:txBody>
          <a:bodyPr anchor="t"/>
          <a:lstStyle/>
          <a:p>
            <a:pPr eaLnBrk="1" hangingPunct="1">
              <a:lnSpc>
                <a:spcPct val="95000"/>
              </a:lnSpc>
            </a:pPr>
            <a:br>
              <a:rPr lang="en-US" sz="3600" b="1" noProof="0" dirty="0">
                <a:solidFill>
                  <a:schemeClr val="tx1"/>
                </a:solidFill>
              </a:rPr>
            </a:br>
            <a:br>
              <a:rPr lang="en-US" sz="3600" b="1" noProof="0" dirty="0">
                <a:solidFill>
                  <a:schemeClr val="tx1"/>
                </a:solidFill>
              </a:rPr>
            </a:br>
            <a:r>
              <a:rPr lang="en-US" sz="3600" b="1" noProof="0" dirty="0">
                <a:solidFill>
                  <a:schemeClr val="tx1"/>
                </a:solidFill>
              </a:rPr>
              <a:t>Thank you!</a:t>
            </a:r>
            <a:br>
              <a:rPr lang="en-US" sz="3600" b="1" i="1" noProof="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</a:br>
            <a:br>
              <a:rPr lang="en-US" sz="2400" b="1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200" i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AC4C039-01C8-C748-F2C9-F2CB5BA6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2" y="660262"/>
            <a:ext cx="1447800" cy="12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4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D344-427B-861D-C375-A682689F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8AFA9920-32FC-37E3-218A-41C36DD5EBA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0B6A3C-D325-2757-2527-106FCC49D6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2B70625-AC1F-72FA-79D8-E860DED323C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10A54B82-5D3C-8E16-2A09-D660D63D80E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7C36F92E-426B-4490-DF79-1D17B665626D}"/>
              </a:ext>
            </a:extLst>
          </p:cNvPr>
          <p:cNvSpPr txBox="1">
            <a:spLocks/>
          </p:cNvSpPr>
          <p:nvPr/>
        </p:nvSpPr>
        <p:spPr bwMode="auto">
          <a:xfrm>
            <a:off x="268517" y="375434"/>
            <a:ext cx="1165496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Why dispute prevention and resolution remains a priority?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FF7142-2CCF-57FB-F986-7111586A2FA5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8BED6817-1C2F-514A-7D38-4E91D5CE5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9429" y="2192198"/>
            <a:ext cx="3043464" cy="3606522"/>
          </a:xfrm>
          <a:prstGeom prst="rect">
            <a:avLst/>
          </a:prstGeom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9F0B25D-F89A-9E18-E5E7-749900A78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752" y="1288339"/>
            <a:ext cx="5299830" cy="4892769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Despite past and current efforts, the prevention and resolution of cross-border tax disputes </a:t>
            </a:r>
            <a:r>
              <a:rPr lang="en-US" sz="1750" b="1" u="sng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remains a persistent challenge</a:t>
            </a: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for Member States.</a:t>
            </a:r>
          </a:p>
          <a:p>
            <a:pPr>
              <a:lnSpc>
                <a:spcPct val="124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Business models are more globalized </a:t>
            </a:r>
            <a:b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and dispersed, while tax rules have </a:t>
            </a:r>
            <a:b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grown more complex, resulting in </a:t>
            </a:r>
            <a:b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75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more frequent </a:t>
            </a: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sz="175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harder to </a:t>
            </a:r>
            <a:br>
              <a:rPr lang="en-US" sz="175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75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resolve</a:t>
            </a: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cross-border tax disputes.</a:t>
            </a:r>
          </a:p>
          <a:p>
            <a:pPr>
              <a:lnSpc>
                <a:spcPct val="124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The next slide presents the </a:t>
            </a:r>
            <a:r>
              <a:rPr lang="en-US" sz="1750" b="1" u="sng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specific reasons </a:t>
            </a:r>
            <a:r>
              <a:rPr lang="en-US" sz="175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identified by Member States that explain why this topic remains a pressing issue.</a:t>
            </a:r>
            <a:endParaRPr lang="en-US" sz="1750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869B6E19-3639-24F6-6AA7-8996588D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4796" y="1392382"/>
            <a:ext cx="4248687" cy="446318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As a first step in addressing this issue, an </a:t>
            </a:r>
            <a:r>
              <a:rPr lang="en-US" sz="1600" i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Outline of Issues Overview and Scope </a:t>
            </a: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was prepared as a diagnostic tool: </a:t>
            </a:r>
            <a:r>
              <a:rPr lang="en-US" sz="16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it reflects the concerns and challenges raised by Member States.</a:t>
            </a:r>
          </a:p>
          <a:p>
            <a:pPr marL="720725" indent="-450850">
              <a:lnSpc>
                <a:spcPct val="11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Its content serves as the </a:t>
            </a:r>
            <a:r>
              <a:rPr lang="en-US" sz="16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diagnostic foundation </a:t>
            </a: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for the workstream and constitutes the starting point for discussions during this Session.</a:t>
            </a:r>
          </a:p>
          <a:p>
            <a:pPr marL="360363" indent="-360363">
              <a:lnSpc>
                <a:spcPct val="11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360363" algn="l"/>
                <a:tab pos="914400" algn="l"/>
              </a:tabLst>
            </a:pP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The main goal of this Session is to gather feedback and inputs that will inform the next phase of work. </a:t>
            </a:r>
            <a:r>
              <a:rPr lang="en-US" sz="1600" kern="100">
                <a:ea typeface="DengXian" panose="02010600030101010101" pitchFamily="2" charset="-122"/>
                <a:cs typeface="Times New Roman" panose="02020603050405020304" pitchFamily="18" charset="0"/>
              </a:rPr>
              <a:t>Proposed </a:t>
            </a:r>
            <a:r>
              <a:rPr lang="en-US" sz="16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solutions will be developed in future notes.</a:t>
            </a:r>
          </a:p>
        </p:txBody>
      </p:sp>
    </p:spTree>
    <p:extLst>
      <p:ext uri="{BB962C8B-B14F-4D97-AF65-F5344CB8AC3E}">
        <p14:creationId xmlns:p14="http://schemas.microsoft.com/office/powerpoint/2010/main" val="399390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7E91B-B707-3D84-2D21-B785551D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9062040E-C7D8-1612-19F7-88EC992E1A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6E692F-97AC-2972-02C6-F0FB9FEF36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44553183-5191-96C0-7D94-7466CF852CE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FEA30272-5257-6AD4-4795-054EE30EB69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CC008B48-7072-22F2-A073-3E7ABD60E60E}"/>
              </a:ext>
            </a:extLst>
          </p:cNvPr>
          <p:cNvSpPr txBox="1">
            <a:spLocks/>
          </p:cNvSpPr>
          <p:nvPr/>
        </p:nvSpPr>
        <p:spPr bwMode="auto">
          <a:xfrm>
            <a:off x="276365" y="330200"/>
            <a:ext cx="11756308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Reasons for work on dispute prevention and resolution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12BFE-0B6A-3B3E-BFD5-2294AF8096ED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0B1F938-3903-7371-2D33-516975C5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689573"/>
              </p:ext>
            </p:extLst>
          </p:nvPr>
        </p:nvGraphicFramePr>
        <p:xfrm>
          <a:off x="645773" y="1128572"/>
          <a:ext cx="11171089" cy="489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448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4FD9-4F41-47C3-4818-159B12C1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8E30EA42-F4F5-145E-43C9-B609C4A343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A7B570-6798-8B57-76A6-2CB15FEDA7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5" name="Picture 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A72D9E3C-EF04-9B2A-218A-8839ACAB7D7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F67861E5-17EC-0B06-5148-A2FB81C3286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6AB3DC77-AD22-2C39-474C-0ED903120EBE}"/>
              </a:ext>
            </a:extLst>
          </p:cNvPr>
          <p:cNvSpPr txBox="1">
            <a:spLocks/>
          </p:cNvSpPr>
          <p:nvPr/>
        </p:nvSpPr>
        <p:spPr bwMode="auto">
          <a:xfrm>
            <a:off x="492176" y="330200"/>
            <a:ext cx="1132468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Roots of cross-border disputes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61FDE0-19B7-B746-04E9-8C85681461A1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DB521E39-F553-BF8B-6DC2-027CA2648DDD}"/>
              </a:ext>
            </a:extLst>
          </p:cNvPr>
          <p:cNvSpPr txBox="1"/>
          <p:nvPr/>
        </p:nvSpPr>
        <p:spPr>
          <a:xfrm>
            <a:off x="3245772" y="1470676"/>
            <a:ext cx="8438228" cy="4328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kern="100" noProof="0" dirty="0">
                <a:ea typeface="DengXian" panose="02010600030101010101" pitchFamily="2" charset="-122"/>
                <a:cs typeface="Times New Roman" panose="02020603050405020304" pitchFamily="18" charset="0"/>
              </a:rPr>
              <a:t>The most common cross-border disputes mainly concern corporations, though individuals may also be involved.</a:t>
            </a:r>
          </a:p>
          <a:p>
            <a:pPr marL="342900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noProof="0" dirty="0"/>
              <a:t>Key areas include transfer pricing, permanent establishments, tax residence, digital services and capital gains.</a:t>
            </a:r>
          </a:p>
          <a:p>
            <a:pPr marL="342900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noProof="0" dirty="0"/>
              <a:t>Disputes often arise due to:</a:t>
            </a:r>
          </a:p>
          <a:p>
            <a:pPr marL="800100" lvl="1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noProof="0" dirty="0"/>
              <a:t>(a) ambiguity or complexity of rules;</a:t>
            </a:r>
          </a:p>
          <a:p>
            <a:pPr marL="800100" lvl="1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noProof="0" dirty="0"/>
              <a:t>(b) divergent interpretations and applications; or</a:t>
            </a:r>
          </a:p>
          <a:p>
            <a:pPr marL="800100" lvl="1" indent="-342900">
              <a:lnSpc>
                <a:spcPct val="115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noProof="0" dirty="0"/>
              <a:t>(c) absence of tax treaties between jurisdictions.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E172C8D-BE13-5978-0E7D-1B2BCE112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2" y="2092257"/>
            <a:ext cx="2870338" cy="29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16A1-0B0B-58B2-3FE3-8C1176C3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2465280F-6CE3-D297-C659-BCBCA585EE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3C49CB-DD9D-1228-84EE-B7BC41CEAA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C76640A0-E98B-6C72-BB54-B3AE8ECBC7A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9" name="Picture 8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2206F6CB-D23E-3DEF-692A-99881E499B0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188960EE-0355-58CE-03AF-D4F84AF81B05}"/>
              </a:ext>
            </a:extLst>
          </p:cNvPr>
          <p:cNvSpPr txBox="1">
            <a:spLocks/>
          </p:cNvSpPr>
          <p:nvPr/>
        </p:nvSpPr>
        <p:spPr bwMode="auto">
          <a:xfrm>
            <a:off x="492176" y="330200"/>
            <a:ext cx="1132468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Prevention and Resolution of tax disputes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7A211D-D5EC-0898-71BE-4235C745E8CE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2A8AFE4-73B0-FE88-B107-C3D3F3C07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19" y="1213427"/>
            <a:ext cx="4316031" cy="4629438"/>
          </a:xfrm>
          <a:solidFill>
            <a:srgbClr val="BDEDCB"/>
          </a:solidFill>
          <a:effectLst>
            <a:softEdge rad="31750"/>
          </a:effectLst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noProof="0" dirty="0"/>
              <a:t>Prevention</a:t>
            </a:r>
            <a:endParaRPr lang="en-US" sz="1500" b="1" noProof="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" b="1" noProof="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i="1" dirty="0"/>
              <a:t>Primarily a matter of domestic law and administration. </a:t>
            </a:r>
            <a:r>
              <a:rPr lang="en-US" sz="1600" dirty="0"/>
              <a:t>Tax administration should ensure that taxpayers </a:t>
            </a:r>
            <a:r>
              <a:rPr lang="en-US" sz="1600" noProof="0" dirty="0"/>
              <a:t>pay the right amount of tax at the right time.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i="1" noProof="0" dirty="0"/>
              <a:t>Applied practices and approaches </a:t>
            </a:r>
            <a:r>
              <a:rPr lang="en-US" sz="1600" noProof="0" dirty="0"/>
              <a:t>include </a:t>
            </a:r>
            <a:r>
              <a:rPr lang="en-US" sz="1600" b="1" i="1" noProof="0" dirty="0"/>
              <a:t>“cooperative compliance” </a:t>
            </a:r>
            <a:r>
              <a:rPr lang="en-US" sz="1600" noProof="0" dirty="0"/>
              <a:t>practices with large taxpayers, </a:t>
            </a:r>
            <a:r>
              <a:rPr lang="en-US" sz="1600" b="1" i="1" noProof="0" dirty="0"/>
              <a:t>Advance Pricing Agreements (“APAs”)</a:t>
            </a:r>
            <a:r>
              <a:rPr lang="en-US" sz="1600" b="1" i="1" dirty="0"/>
              <a:t>, simultaneous</a:t>
            </a:r>
            <a:r>
              <a:rPr lang="en-US" sz="1600" b="1" i="1" noProof="0" dirty="0"/>
              <a:t> controls, </a:t>
            </a:r>
            <a:r>
              <a:rPr lang="en-US" sz="1600" i="1" noProof="0" dirty="0"/>
              <a:t>and </a:t>
            </a:r>
            <a:r>
              <a:rPr lang="en-US" sz="1600" b="1" i="1" noProof="0" dirty="0"/>
              <a:t>joint audits, </a:t>
            </a:r>
            <a:r>
              <a:rPr lang="en-US" sz="1600" i="1" noProof="0" dirty="0"/>
              <a:t>each </a:t>
            </a:r>
            <a:r>
              <a:rPr lang="en-US" sz="1600" noProof="0" dirty="0"/>
              <a:t>requiring legal frameworks for cross-border cooperation.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noProof="0" dirty="0"/>
              <a:t>Experience in </a:t>
            </a:r>
            <a:r>
              <a:rPr lang="en-US" sz="1600" b="1" i="1" noProof="0" dirty="0"/>
              <a:t>mediation</a:t>
            </a:r>
            <a:r>
              <a:rPr lang="en-US" sz="1600" noProof="0" dirty="0"/>
              <a:t> remains limited.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BA071ED3-A713-9D4B-7878-48FD64697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8236" y="1213428"/>
            <a:ext cx="5631873" cy="4820369"/>
          </a:xfrm>
          <a:solidFill>
            <a:srgbClr val="FBD2BB"/>
          </a:solidFill>
          <a:effectLst>
            <a:softEdge rad="31750"/>
          </a:effectLst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noProof="0" dirty="0"/>
              <a:t>Resolution</a:t>
            </a:r>
            <a:endParaRPr lang="en-US" b="1" noProof="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" noProof="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i="1" noProof="0" dirty="0"/>
              <a:t>Primary legal framework: </a:t>
            </a:r>
            <a:r>
              <a:rPr lang="en-US" sz="1600" noProof="0" dirty="0"/>
              <a:t>network of 3000 tax treaties which provide for </a:t>
            </a:r>
            <a:r>
              <a:rPr lang="en-US" sz="1600" b="1" i="1" noProof="0" dirty="0"/>
              <a:t>substantive allocation rules </a:t>
            </a:r>
            <a:r>
              <a:rPr lang="en-US" sz="1600" noProof="0" dirty="0"/>
              <a:t>and a </a:t>
            </a:r>
            <a:r>
              <a:rPr lang="en-US" sz="1600" b="1" i="1" noProof="0" dirty="0"/>
              <a:t>Mutual Agreement Procedure </a:t>
            </a:r>
            <a:r>
              <a:rPr lang="en-US" sz="1600" b="1" noProof="0" dirty="0"/>
              <a:t>(MAP).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i="1" noProof="0" dirty="0"/>
              <a:t>Frequent concerns with MAP:</a:t>
            </a:r>
            <a:r>
              <a:rPr lang="en-US" sz="1600" i="1" noProof="0" dirty="0"/>
              <a:t> </a:t>
            </a:r>
            <a:r>
              <a:rPr lang="en-US" sz="1600" noProof="0" dirty="0"/>
              <a:t>no obligation to reach agreement, long resolution times, limited access, high volume of open cases.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i="1" noProof="0" dirty="0"/>
              <a:t>Mandatory arbitration </a:t>
            </a:r>
            <a:r>
              <a:rPr lang="en-US" sz="1600" noProof="0" dirty="0"/>
              <a:t>is seen by some countries as a way to encourage resolution.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noProof="0" dirty="0"/>
              <a:t>Other countries, particularly developing ones, expressed </a:t>
            </a:r>
            <a:r>
              <a:rPr lang="en-US" sz="1600" b="1" i="1" noProof="0" dirty="0"/>
              <a:t>concerns</a:t>
            </a:r>
            <a:r>
              <a:rPr lang="en-US" sz="1600" noProof="0" dirty="0"/>
              <a:t>: negative past experiences in investment or other agreements, limited experience, lack of clarity of applicable principles, constitutional limits.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noProof="0" dirty="0"/>
              <a:t>Countries with limited treaty networks </a:t>
            </a:r>
            <a:r>
              <a:rPr lang="en-US" sz="1600" b="1" i="1" noProof="0" dirty="0"/>
              <a:t>lack dispute resolution options</a:t>
            </a:r>
            <a:r>
              <a:rPr lang="en-US" sz="1600" i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218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EB617-AC96-F296-BDC6-835F160D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0A2577DC-C60D-919B-E3B1-33CAEEEF18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D81D62-E478-C0A4-292F-D03E2512B4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E5E2AEBA-83AA-AF67-4B54-BDFDCD840F4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B20860D3-65D5-2BDC-A51F-9B39B4FABD3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F686293E-1E46-2E73-B9F1-AF9C657B1614}"/>
              </a:ext>
            </a:extLst>
          </p:cNvPr>
          <p:cNvSpPr txBox="1">
            <a:spLocks/>
          </p:cNvSpPr>
          <p:nvPr/>
        </p:nvSpPr>
        <p:spPr bwMode="auto">
          <a:xfrm>
            <a:off x="492176" y="330200"/>
            <a:ext cx="1132468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Possible scope and approach to the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3A434C-E651-48D4-C8E3-A327DDF71040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FC008CE-18AA-E5CE-D4B8-3736F42723AE}"/>
              </a:ext>
            </a:extLst>
          </p:cNvPr>
          <p:cNvSpPr txBox="1"/>
          <p:nvPr/>
        </p:nvSpPr>
        <p:spPr>
          <a:xfrm>
            <a:off x="754387" y="1149981"/>
            <a:ext cx="10683226" cy="470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Diverse views on the scope:</a:t>
            </a:r>
          </a:p>
          <a:p>
            <a:pPr marL="630238" lvl="1" indent="-2698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It should only apply to disputes under the Framework Convention (FC) and its protocols.</a:t>
            </a:r>
          </a:p>
          <a:p>
            <a:pPr marL="630238" lvl="1" indent="-2698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 way to rationalize and provide a hierarchy for the current different mechanisms.</a:t>
            </a:r>
          </a:p>
          <a:p>
            <a:pPr marL="630238" lvl="1" indent="-2698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 chance to provide a dispute resolution mechanism in cases where there is no existing tax treaty relationship.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Opt-in/opt-out mechanisms could allow for flexibility for Member States and a broader participation despite varying interests. </a:t>
            </a:r>
            <a:endParaRPr lang="en-US" sz="2000" noProof="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important to determine the best approach in different circumstances (e.g., best practices, commitments in the FC, or mechanisms in the Protocol). </a:t>
            </a:r>
            <a:endParaRPr lang="en-US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Identifying the most suitable approach in each case also requires considering how the Protocol will interact with the FC and its commitments.</a:t>
            </a:r>
          </a:p>
        </p:txBody>
      </p:sp>
    </p:spTree>
    <p:extLst>
      <p:ext uri="{BB962C8B-B14F-4D97-AF65-F5344CB8AC3E}">
        <p14:creationId xmlns:p14="http://schemas.microsoft.com/office/powerpoint/2010/main" val="42114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3A9D-9635-2DD0-779B-F3242092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s">
            <a:extLst>
              <a:ext uri="{FF2B5EF4-FFF2-40B4-BE49-F238E27FC236}">
                <a16:creationId xmlns:a16="http://schemas.microsoft.com/office/drawing/2014/main" id="{3E1926A7-6794-E62C-998C-5B5F382DB5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F3FDE5-2E70-BF60-12DA-2A0785ECA7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10" name="Picture 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192C16F-B81B-4C00-5DA1-6A296D386AF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11" name="Picture 10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337F2A4D-7F73-3856-45A6-F39E1BA26DD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BEBE4F46-F27D-8410-7FFE-3B9C5BB9E2A2}"/>
              </a:ext>
            </a:extLst>
          </p:cNvPr>
          <p:cNvSpPr txBox="1">
            <a:spLocks/>
          </p:cNvSpPr>
          <p:nvPr/>
        </p:nvSpPr>
        <p:spPr bwMode="auto">
          <a:xfrm>
            <a:off x="492177" y="359696"/>
            <a:ext cx="10972800" cy="6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– </a:t>
            </a:r>
            <a:r>
              <a:rPr lang="en-US" sz="2400" i="1" kern="0" noProof="0" dirty="0"/>
              <a:t>Relationship between the Framework Convention and the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4DE5C6-E0AA-BA2D-2893-70CD186111ED}"/>
              </a:ext>
            </a:extLst>
          </p:cNvPr>
          <p:cNvCxnSpPr/>
          <p:nvPr/>
        </p:nvCxnSpPr>
        <p:spPr bwMode="auto">
          <a:xfrm>
            <a:off x="492177" y="1120419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21B36B-136A-AE3D-8B00-679889EA0393}"/>
              </a:ext>
            </a:extLst>
          </p:cNvPr>
          <p:cNvSpPr txBox="1"/>
          <p:nvPr/>
        </p:nvSpPr>
        <p:spPr>
          <a:xfrm>
            <a:off x="492176" y="1368579"/>
            <a:ext cx="7024192" cy="1985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4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Provisions on </a:t>
            </a:r>
            <a:r>
              <a:rPr lang="en-US" sz="1700" b="1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dispute settlement </a:t>
            </a: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and the </a:t>
            </a:r>
            <a:r>
              <a:rPr lang="en-US" sz="1700" b="1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commitment</a:t>
            </a: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700" b="1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on effective prevention and resolution of tax disputes</a:t>
            </a: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in the Framework Convention need to be </a:t>
            </a:r>
            <a:r>
              <a:rPr lang="en-US" sz="1700" u="sng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aligned</a:t>
            </a: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with the provisions in the </a:t>
            </a:r>
            <a:r>
              <a:rPr lang="en-US" sz="1700" b="1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Protocol</a:t>
            </a:r>
            <a:r>
              <a:rPr lang="en-US" sz="1700" noProof="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for a coherent interaction with each other.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dirty="0"/>
              <a:t>Strong coordination across Workstreams will inform this approach and ensure that provisions are consistent</a:t>
            </a:r>
            <a:r>
              <a:rPr lang="en-US" sz="1700" dirty="0">
                <a:solidFill>
                  <a:schemeClr val="accent4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US" sz="1700" dirty="0"/>
          </a:p>
        </p:txBody>
      </p:sp>
      <p:graphicFrame>
        <p:nvGraphicFramePr>
          <p:cNvPr id="13" name="Diagram 1">
            <a:extLst>
              <a:ext uri="{FF2B5EF4-FFF2-40B4-BE49-F238E27FC236}">
                <a16:creationId xmlns:a16="http://schemas.microsoft.com/office/drawing/2014/main" id="{EFEE605A-D856-6B99-D460-736C7F619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371284"/>
              </p:ext>
            </p:extLst>
          </p:nvPr>
        </p:nvGraphicFramePr>
        <p:xfrm>
          <a:off x="6669545" y="1801370"/>
          <a:ext cx="6145845" cy="421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3EC275CE-6536-367D-37D7-1A1F7DA7D0D3}"/>
              </a:ext>
            </a:extLst>
          </p:cNvPr>
          <p:cNvSpPr txBox="1"/>
          <p:nvPr/>
        </p:nvSpPr>
        <p:spPr>
          <a:xfrm>
            <a:off x="7825354" y="2848325"/>
            <a:ext cx="1645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noProof="0" dirty="0"/>
              <a:t>Commitment</a:t>
            </a:r>
          </a:p>
        </p:txBody>
      </p:sp>
      <p:graphicFrame>
        <p:nvGraphicFramePr>
          <p:cNvPr id="2" name="Diagrama 6">
            <a:extLst>
              <a:ext uri="{FF2B5EF4-FFF2-40B4-BE49-F238E27FC236}">
                <a16:creationId xmlns:a16="http://schemas.microsoft.com/office/drawing/2014/main" id="{E3D89618-E8A1-A19F-8336-C56629C33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805361"/>
              </p:ext>
            </p:extLst>
          </p:nvPr>
        </p:nvGraphicFramePr>
        <p:xfrm>
          <a:off x="492176" y="3577096"/>
          <a:ext cx="7333178" cy="24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0951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A3C8-20C7-2060-6B60-6DB1C0CB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C0ED3894-36AC-8057-14D0-31CC2EECF6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227928-DA1F-E821-4163-DF5189FD6B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B56DB6B-5915-7619-B87C-A7B672956D3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1E4F7F43-9BE4-1BCE-139F-3F5DE30A9FF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A724BB19-6447-10BD-B887-6A4C550BF08B}"/>
              </a:ext>
            </a:extLst>
          </p:cNvPr>
          <p:cNvSpPr txBox="1">
            <a:spLocks/>
          </p:cNvSpPr>
          <p:nvPr/>
        </p:nvSpPr>
        <p:spPr bwMode="auto">
          <a:xfrm>
            <a:off x="492176" y="330200"/>
            <a:ext cx="1132468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Issues for the Committee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6116E5-8F05-4ADF-5477-85CC05F621D9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BE3029-E0BC-90B0-47BE-37F79AEE2F97}"/>
              </a:ext>
            </a:extLst>
          </p:cNvPr>
          <p:cNvSpPr txBox="1"/>
          <p:nvPr/>
        </p:nvSpPr>
        <p:spPr>
          <a:xfrm>
            <a:off x="578529" y="1227850"/>
            <a:ext cx="112703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800"/>
              </a:spcAft>
              <a:buSzPct val="100000"/>
              <a:tabLst>
                <a:tab pos="914400" algn="l"/>
              </a:tabLst>
            </a:pPr>
            <a:r>
              <a:rPr lang="en-US" sz="2200" dirty="0"/>
              <a:t>The Outline of Issues Overview and Scope concludes by inviting the Committee to consider the following questions: </a:t>
            </a:r>
          </a:p>
          <a:p>
            <a:pPr lvl="1">
              <a:spcAft>
                <a:spcPts val="1800"/>
              </a:spcAft>
            </a:pPr>
            <a:r>
              <a:rPr lang="en-US" sz="2200" b="1" i="1" dirty="0"/>
              <a:t>(a) whether the Issues Overview describes the primary barriers to prevention and resolution of tax disputes that Member States encounter; </a:t>
            </a:r>
          </a:p>
          <a:p>
            <a:pPr lvl="1">
              <a:spcAft>
                <a:spcPts val="1800"/>
              </a:spcAft>
            </a:pPr>
            <a:r>
              <a:rPr lang="en-US" sz="2200" b="1" i="1" dirty="0"/>
              <a:t>(b) whether the protocol should address only tax disputes involving cross-border transactions, or whether it might be appropriate to include mechanisms for the prevention or resolution of purely domestic disputes; and</a:t>
            </a:r>
          </a:p>
          <a:p>
            <a:pPr lvl="1">
              <a:spcAft>
                <a:spcPts val="1800"/>
              </a:spcAft>
            </a:pPr>
            <a:r>
              <a:rPr lang="en-US" sz="2200" b="1" i="1" dirty="0"/>
              <a:t>(c) whether the concept of optionality with respect to mechanisms provided in the protocol is generally acceptable to the Committee (with specifics to be elaborated as the protocol is drafted).</a:t>
            </a:r>
          </a:p>
        </p:txBody>
      </p:sp>
    </p:spTree>
    <p:extLst>
      <p:ext uri="{BB962C8B-B14F-4D97-AF65-F5344CB8AC3E}">
        <p14:creationId xmlns:p14="http://schemas.microsoft.com/office/powerpoint/2010/main" val="126824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BD34-5BD9-09FF-8F9D-B2CE1344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s">
            <a:extLst>
              <a:ext uri="{FF2B5EF4-FFF2-40B4-BE49-F238E27FC236}">
                <a16:creationId xmlns:a16="http://schemas.microsoft.com/office/drawing/2014/main" id="{9E3319FE-5976-F9B1-B6AA-6F44415E49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563" y="5790988"/>
            <a:ext cx="12213126" cy="1108644"/>
            <a:chOff x="-135803" y="5810925"/>
            <a:chExt cx="12213126" cy="1108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AD1F48-244A-8CAA-AC32-3EEEA10DD3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99588" y="6120143"/>
              <a:ext cx="11977735" cy="497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noFill/>
                <a:effectLst/>
                <a:latin typeface="Arial" charset="0"/>
              </a:endParaRPr>
            </a:p>
          </p:txBody>
        </p:sp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E7A710FD-25A7-C7D3-9363-6A52E2C2424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3" y="5810925"/>
              <a:ext cx="3051019" cy="1108644"/>
            </a:xfrm>
            <a:prstGeom prst="rect">
              <a:avLst/>
            </a:prstGeom>
          </p:spPr>
        </p:pic>
        <p:pic>
          <p:nvPicPr>
            <p:cNvPr id="8" name="Picture 7" descr="A blue green and black triangle&#10;&#10;AI-generated content may be incorrect.">
              <a:extLst>
                <a:ext uri="{FF2B5EF4-FFF2-40B4-BE49-F238E27FC236}">
                  <a16:creationId xmlns:a16="http://schemas.microsoft.com/office/drawing/2014/main" id="{4AD74511-023C-456D-04D5-C33CF31CAEE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64" y="6064467"/>
              <a:ext cx="1431697" cy="615148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8E9BED84-915B-712E-8222-9091D40E8A4E}"/>
              </a:ext>
            </a:extLst>
          </p:cNvPr>
          <p:cNvSpPr txBox="1">
            <a:spLocks/>
          </p:cNvSpPr>
          <p:nvPr/>
        </p:nvSpPr>
        <p:spPr bwMode="auto">
          <a:xfrm>
            <a:off x="492176" y="330200"/>
            <a:ext cx="11324686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i="1" kern="0" noProof="0" dirty="0"/>
              <a:t>INC Tax Workstream III </a:t>
            </a:r>
            <a:r>
              <a:rPr lang="en-US" sz="2400" i="1" kern="0" noProof="0" dirty="0"/>
              <a:t>– Next Steps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66B154-D93E-8878-E37F-84D8894E4871}"/>
              </a:ext>
            </a:extLst>
          </p:cNvPr>
          <p:cNvCxnSpPr/>
          <p:nvPr/>
        </p:nvCxnSpPr>
        <p:spPr bwMode="auto">
          <a:xfrm>
            <a:off x="492177" y="1002435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2064E8-CE29-483C-DF95-45102E76BD40}"/>
              </a:ext>
            </a:extLst>
          </p:cNvPr>
          <p:cNvSpPr txBox="1"/>
          <p:nvPr/>
        </p:nvSpPr>
        <p:spPr>
          <a:xfrm>
            <a:off x="792480" y="1768595"/>
            <a:ext cx="10607040" cy="266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Building on the inputs received during the current session, the Workstream will develop initial proposals for solutions on these issues for the Committee’s first consideration at its November 2025 Session.</a:t>
            </a:r>
          </a:p>
          <a:p>
            <a:pPr marL="342900" indent="-342900" algn="just">
              <a:lnSpc>
                <a:spcPct val="125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Additional guidance from the INC Plenary in November will also inform the next steps in the negotiating process.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0326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005AB6090D34BBC79861D44BC13E0" ma:contentTypeVersion="12" ma:contentTypeDescription="Create a new document." ma:contentTypeScope="" ma:versionID="95562facfe14722a90f3ff82904755e9">
  <xsd:schema xmlns:xsd="http://www.w3.org/2001/XMLSchema" xmlns:xs="http://www.w3.org/2001/XMLSchema" xmlns:p="http://schemas.microsoft.com/office/2006/metadata/properties" xmlns:ns2="0263e731-9e2e-4d6e-8bc2-ec28f05089b8" xmlns:ns3="2d698dd5-5d2e-4181-b7a1-259a3c047d34" targetNamespace="http://schemas.microsoft.com/office/2006/metadata/properties" ma:root="true" ma:fieldsID="87805fd9029b92d7a82f43dcd2143b61" ns2:_="" ns3:_="">
    <xsd:import namespace="0263e731-9e2e-4d6e-8bc2-ec28f05089b8"/>
    <xsd:import namespace="2d698dd5-5d2e-4181-b7a1-259a3c047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3e731-9e2e-4d6e-8bc2-ec28f0508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98dd5-5d2e-4181-b7a1-259a3c047d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56e3a0-58d6-447f-b1ec-d7458a0ca3be}" ma:internalName="TaxCatchAll" ma:showField="CatchAllData" ma:web="2d698dd5-5d2e-4181-b7a1-259a3c047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698dd5-5d2e-4181-b7a1-259a3c047d34" xsi:nil="true"/>
    <lcf76f155ced4ddcb4097134ff3c332f xmlns="0263e731-9e2e-4d6e-8bc2-ec28f05089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0F88A9-E53C-410F-AEDC-5372102CF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3e731-9e2e-4d6e-8bc2-ec28f05089b8"/>
    <ds:schemaRef ds:uri="2d698dd5-5d2e-4181-b7a1-259a3c047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C18438-6607-4897-B9E2-3A11BD237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C3E66-0F04-4D11-9CAA-48FC9499C71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0263e731-9e2e-4d6e-8bc2-ec28f05089b8"/>
    <ds:schemaRef ds:uri="http://purl.org/dc/dcmitype/"/>
    <ds:schemaRef ds:uri="http://schemas.microsoft.com/office/infopath/2007/PartnerControls"/>
    <ds:schemaRef ds:uri="2d698dd5-5d2e-4181-b7a1-259a3c047d34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1067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DengXian</vt:lpstr>
      <vt:lpstr>Arial</vt:lpstr>
      <vt:lpstr>Calibri</vt:lpstr>
      <vt:lpstr>2_Default Design</vt:lpstr>
      <vt:lpstr>INC Tax  Workstream III: Prevention and resolution of tax disputes  Second Session – INC Tax 14 August 2025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 Tax  Workstream III: Prevention and resolution of tax disputes  Second Session – INC Tax 14 August 2025</dc:title>
  <dc:creator>Eduardo Díaz</dc:creator>
  <cp:lastModifiedBy>Katie Yang</cp:lastModifiedBy>
  <cp:revision>420</cp:revision>
  <cp:lastPrinted>1900-01-01T00:00:00Z</cp:lastPrinted>
  <dcterms:created xsi:type="dcterms:W3CDTF">1900-01-01T00:00:00Z</dcterms:created>
  <dcterms:modified xsi:type="dcterms:W3CDTF">2025-08-14T13:14:49Z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0x010100471005AB6090D34BBC79861D44BC13E0</vt:lpwstr>
  </property>
</Properties>
</file>