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642" r:id="rId2"/>
    <p:sldId id="641" r:id="rId3"/>
    <p:sldId id="703" r:id="rId4"/>
    <p:sldId id="704" r:id="rId5"/>
    <p:sldId id="720" r:id="rId6"/>
    <p:sldId id="706" r:id="rId7"/>
    <p:sldId id="708" r:id="rId8"/>
    <p:sldId id="709" r:id="rId9"/>
    <p:sldId id="718" r:id="rId10"/>
    <p:sldId id="710" r:id="rId11"/>
    <p:sldId id="711" r:id="rId12"/>
    <p:sldId id="719" r:id="rId13"/>
    <p:sldId id="712" r:id="rId14"/>
    <p:sldId id="713" r:id="rId15"/>
    <p:sldId id="714" r:id="rId16"/>
    <p:sldId id="715" r:id="rId17"/>
    <p:sldId id="716" r:id="rId18"/>
    <p:sldId id="698" r:id="rId19"/>
    <p:sldId id="717" r:id="rId20"/>
    <p:sldId id="60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7277"/>
    <a:srgbClr val="FFFFFF"/>
    <a:srgbClr val="299A48"/>
    <a:srgbClr val="FFAD3A"/>
    <a:srgbClr val="F36F27"/>
    <a:srgbClr val="FA9D26"/>
    <a:srgbClr val="2156A6"/>
    <a:srgbClr val="C21F32"/>
    <a:srgbClr val="7A3878"/>
    <a:srgbClr val="DF39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386" autoAdjust="0"/>
  </p:normalViewPr>
  <p:slideViewPr>
    <p:cSldViewPr snapToGrid="0">
      <p:cViewPr varScale="1">
        <p:scale>
          <a:sx n="67" d="100"/>
          <a:sy n="67" d="100"/>
        </p:scale>
        <p:origin x="83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uardo Diaz Huaman" userId="8bc3bf9d-01dd-48b9-b94a-3aa4cfce231f" providerId="ADAL" clId="{CD80D1D8-53EE-4D9B-8DC0-5139671652D2}"/>
    <pc:docChg chg="undo custSel delSld modSld">
      <pc:chgData name="Eduardo Diaz Huaman" userId="8bc3bf9d-01dd-48b9-b94a-3aa4cfce231f" providerId="ADAL" clId="{CD80D1D8-53EE-4D9B-8DC0-5139671652D2}" dt="2025-11-12T13:48:03.138" v="69" actId="14100"/>
      <pc:docMkLst>
        <pc:docMk/>
      </pc:docMkLst>
      <pc:sldChg chg="del">
        <pc:chgData name="Eduardo Diaz Huaman" userId="8bc3bf9d-01dd-48b9-b94a-3aa4cfce231f" providerId="ADAL" clId="{CD80D1D8-53EE-4D9B-8DC0-5139671652D2}" dt="2025-11-12T13:47:21.396" v="52" actId="47"/>
        <pc:sldMkLst>
          <pc:docMk/>
          <pc:sldMk cId="3255957203" sldId="705"/>
        </pc:sldMkLst>
      </pc:sldChg>
      <pc:sldChg chg="addSp modSp mod">
        <pc:chgData name="Eduardo Diaz Huaman" userId="8bc3bf9d-01dd-48b9-b94a-3aa4cfce231f" providerId="ADAL" clId="{CD80D1D8-53EE-4D9B-8DC0-5139671652D2}" dt="2025-11-12T13:48:03.138" v="69" actId="14100"/>
        <pc:sldMkLst>
          <pc:docMk/>
          <pc:sldMk cId="410814621" sldId="720"/>
        </pc:sldMkLst>
        <pc:spChg chg="mod">
          <ac:chgData name="Eduardo Diaz Huaman" userId="8bc3bf9d-01dd-48b9-b94a-3aa4cfce231f" providerId="ADAL" clId="{CD80D1D8-53EE-4D9B-8DC0-5139671652D2}" dt="2025-11-12T13:48:03.138" v="69" actId="14100"/>
          <ac:spMkLst>
            <pc:docMk/>
            <pc:sldMk cId="410814621" sldId="720"/>
            <ac:spMk id="10" creationId="{7FEB2178-4928-D04E-4581-8D86F3D4891D}"/>
          </ac:spMkLst>
        </pc:spChg>
        <pc:spChg chg="mod">
          <ac:chgData name="Eduardo Diaz Huaman" userId="8bc3bf9d-01dd-48b9-b94a-3aa4cfce231f" providerId="ADAL" clId="{CD80D1D8-53EE-4D9B-8DC0-5139671652D2}" dt="2025-11-12T13:47:39.479" v="68" actId="1076"/>
          <ac:spMkLst>
            <pc:docMk/>
            <pc:sldMk cId="410814621" sldId="720"/>
            <ac:spMk id="14" creationId="{42738A47-6244-0DAD-0E56-599E0188B102}"/>
          </ac:spMkLst>
        </pc:spChg>
        <pc:spChg chg="mod">
          <ac:chgData name="Eduardo Diaz Huaman" userId="8bc3bf9d-01dd-48b9-b94a-3aa4cfce231f" providerId="ADAL" clId="{CD80D1D8-53EE-4D9B-8DC0-5139671652D2}" dt="2025-11-12T13:39:14.437" v="14" actId="1076"/>
          <ac:spMkLst>
            <pc:docMk/>
            <pc:sldMk cId="410814621" sldId="720"/>
            <ac:spMk id="16" creationId="{6349752B-8204-A5C6-A8F6-C71D0D705C7E}"/>
          </ac:spMkLst>
        </pc:spChg>
        <pc:spChg chg="mod">
          <ac:chgData name="Eduardo Diaz Huaman" userId="8bc3bf9d-01dd-48b9-b94a-3aa4cfce231f" providerId="ADAL" clId="{CD80D1D8-53EE-4D9B-8DC0-5139671652D2}" dt="2025-11-12T13:38:39.699" v="4" actId="1076"/>
          <ac:spMkLst>
            <pc:docMk/>
            <pc:sldMk cId="410814621" sldId="720"/>
            <ac:spMk id="17" creationId="{CA478531-01FB-BF98-70C3-00BAAC2EF850}"/>
          </ac:spMkLst>
        </pc:spChg>
        <pc:spChg chg="mod">
          <ac:chgData name="Eduardo Diaz Huaman" userId="8bc3bf9d-01dd-48b9-b94a-3aa4cfce231f" providerId="ADAL" clId="{CD80D1D8-53EE-4D9B-8DC0-5139671652D2}" dt="2025-11-12T13:39:14.437" v="14" actId="1076"/>
          <ac:spMkLst>
            <pc:docMk/>
            <pc:sldMk cId="410814621" sldId="720"/>
            <ac:spMk id="18" creationId="{765BAF1F-19C2-D554-AFA8-4D5FCE969096}"/>
          </ac:spMkLst>
        </pc:spChg>
        <pc:spChg chg="mod">
          <ac:chgData name="Eduardo Diaz Huaman" userId="8bc3bf9d-01dd-48b9-b94a-3aa4cfce231f" providerId="ADAL" clId="{CD80D1D8-53EE-4D9B-8DC0-5139671652D2}" dt="2025-11-12T13:39:14.437" v="14" actId="1076"/>
          <ac:spMkLst>
            <pc:docMk/>
            <pc:sldMk cId="410814621" sldId="720"/>
            <ac:spMk id="20" creationId="{9FB596ED-0252-3A6F-9169-367BD0AA9188}"/>
          </ac:spMkLst>
        </pc:spChg>
        <pc:spChg chg="mod">
          <ac:chgData name="Eduardo Diaz Huaman" userId="8bc3bf9d-01dd-48b9-b94a-3aa4cfce231f" providerId="ADAL" clId="{CD80D1D8-53EE-4D9B-8DC0-5139671652D2}" dt="2025-11-12T13:39:14.437" v="14" actId="1076"/>
          <ac:spMkLst>
            <pc:docMk/>
            <pc:sldMk cId="410814621" sldId="720"/>
            <ac:spMk id="22" creationId="{360A73AB-CF8C-741D-E8A3-039A62CA867D}"/>
          </ac:spMkLst>
        </pc:spChg>
        <pc:spChg chg="add mod">
          <ac:chgData name="Eduardo Diaz Huaman" userId="8bc3bf9d-01dd-48b9-b94a-3aa4cfce231f" providerId="ADAL" clId="{CD80D1D8-53EE-4D9B-8DC0-5139671652D2}" dt="2025-11-12T13:41:07.702" v="51" actId="692"/>
          <ac:spMkLst>
            <pc:docMk/>
            <pc:sldMk cId="410814621" sldId="720"/>
            <ac:spMk id="23" creationId="{E9175E8A-14AD-B623-1C7C-560D99DDF30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6DB64D-710E-4361-A987-739CCA3F60E8}"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n-US"/>
        </a:p>
      </dgm:t>
    </dgm:pt>
    <dgm:pt modelId="{3B2CC977-C54F-47DE-A70A-FED36B4529DE}">
      <dgm:prSet phldrT="[Text]" phldr="0" custT="1"/>
      <dgm:spPr>
        <a:solidFill>
          <a:srgbClr val="7A387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600" b="1" noProof="0" dirty="0"/>
            <a:t>The protocol</a:t>
          </a:r>
        </a:p>
      </dgm:t>
    </dgm:pt>
    <dgm:pt modelId="{1C2466E8-9654-4E74-9927-E15EA084AB44}" type="parTrans" cxnId="{8D891721-9DD7-4AE3-A870-402195950CBD}">
      <dgm:prSet/>
      <dgm:spPr/>
      <dgm:t>
        <a:bodyPr/>
        <a:lstStyle/>
        <a:p>
          <a:endParaRPr lang="en-US" sz="2800"/>
        </a:p>
      </dgm:t>
    </dgm:pt>
    <dgm:pt modelId="{BF59A1F0-D24A-4D9C-8296-BEB60D5A7297}" type="sibTrans" cxnId="{8D891721-9DD7-4AE3-A870-402195950CBD}">
      <dgm:prSet/>
      <dgm:spPr/>
      <dgm:t>
        <a:bodyPr/>
        <a:lstStyle/>
        <a:p>
          <a:endParaRPr lang="en-US" sz="2800"/>
        </a:p>
      </dgm:t>
    </dgm:pt>
    <dgm:pt modelId="{0A956186-F36F-45A6-ABDE-2C611A975741}">
      <dgm:prSet phldrT="[Text]" phldr="0" custT="1"/>
      <dgm:spPr>
        <a:solidFill>
          <a:srgbClr val="2156A6"/>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600" b="1" noProof="0" dirty="0"/>
            <a:t>The core mechanisms</a:t>
          </a:r>
        </a:p>
      </dgm:t>
    </dgm:pt>
    <dgm:pt modelId="{50FD483A-DB20-486B-898B-B014C2B3CEFA}" type="parTrans" cxnId="{648C951E-549B-4EED-8371-6C1CB55443DD}">
      <dgm:prSet/>
      <dgm:spPr/>
      <dgm:t>
        <a:bodyPr/>
        <a:lstStyle/>
        <a:p>
          <a:endParaRPr lang="en-US" sz="2800"/>
        </a:p>
      </dgm:t>
    </dgm:pt>
    <dgm:pt modelId="{34B506B4-46A1-4C7F-890F-50A24FCBD7DB}" type="sibTrans" cxnId="{648C951E-549B-4EED-8371-6C1CB55443DD}">
      <dgm:prSet/>
      <dgm:spPr/>
      <dgm:t>
        <a:bodyPr/>
        <a:lstStyle/>
        <a:p>
          <a:endParaRPr lang="en-US" sz="2800"/>
        </a:p>
      </dgm:t>
    </dgm:pt>
    <dgm:pt modelId="{F11991BB-9062-4977-A369-7C4D42D1A07D}">
      <dgm:prSet phldrT="[Text]" phldr="1"/>
      <dgm:spPr/>
      <dgm:t>
        <a:bodyPr/>
        <a:lstStyle/>
        <a:p>
          <a:endParaRPr lang="en-US" sz="2800" dirty="0"/>
        </a:p>
      </dgm:t>
    </dgm:pt>
    <dgm:pt modelId="{A06D3CD1-40AD-4B01-A4B8-C1CAD26F8DA6}" type="parTrans" cxnId="{649C7B5A-FFB7-4DA2-ACD7-677821395FF0}">
      <dgm:prSet/>
      <dgm:spPr/>
      <dgm:t>
        <a:bodyPr/>
        <a:lstStyle/>
        <a:p>
          <a:endParaRPr lang="en-US" sz="2800"/>
        </a:p>
      </dgm:t>
    </dgm:pt>
    <dgm:pt modelId="{4B125CE8-33B5-4451-A03C-7895860C4656}" type="sibTrans" cxnId="{649C7B5A-FFB7-4DA2-ACD7-677821395FF0}">
      <dgm:prSet/>
      <dgm:spPr/>
      <dgm:t>
        <a:bodyPr/>
        <a:lstStyle/>
        <a:p>
          <a:endParaRPr lang="en-US" sz="2800"/>
        </a:p>
      </dgm:t>
    </dgm:pt>
    <dgm:pt modelId="{6C5981A6-1276-4DA3-A26A-0583D31C3D7C}">
      <dgm:prSet phldrT="[Text]" phldr="1"/>
      <dgm:spPr/>
      <dgm:t>
        <a:bodyPr/>
        <a:lstStyle/>
        <a:p>
          <a:endParaRPr lang="en-US" sz="2800"/>
        </a:p>
      </dgm:t>
    </dgm:pt>
    <dgm:pt modelId="{DB5AEC3D-17D5-4E17-A0F2-63F34D5C1DDF}" type="parTrans" cxnId="{8E5E70DD-60FC-4662-9CB5-43CBCE2C3ABD}">
      <dgm:prSet/>
      <dgm:spPr/>
      <dgm:t>
        <a:bodyPr/>
        <a:lstStyle/>
        <a:p>
          <a:endParaRPr lang="en-US" sz="2800"/>
        </a:p>
      </dgm:t>
    </dgm:pt>
    <dgm:pt modelId="{0678B68C-9AF7-4D9F-9951-702539BB006A}" type="sibTrans" cxnId="{8E5E70DD-60FC-4662-9CB5-43CBCE2C3ABD}">
      <dgm:prSet/>
      <dgm:spPr/>
      <dgm:t>
        <a:bodyPr/>
        <a:lstStyle/>
        <a:p>
          <a:endParaRPr lang="en-US" sz="2800"/>
        </a:p>
      </dgm:t>
    </dgm:pt>
    <dgm:pt modelId="{3810F112-FE97-4A20-87D5-373638595BEF}">
      <dgm:prSet phldrT="[Text]" phldr="1"/>
      <dgm:spPr/>
      <dgm:t>
        <a:bodyPr/>
        <a:lstStyle/>
        <a:p>
          <a:endParaRPr lang="en-US" sz="2800"/>
        </a:p>
      </dgm:t>
    </dgm:pt>
    <dgm:pt modelId="{5460DFF9-8BE1-4B2D-8E77-728812AE099B}" type="parTrans" cxnId="{72119B53-A43D-4AC9-B62E-B813D41FECE0}">
      <dgm:prSet/>
      <dgm:spPr/>
      <dgm:t>
        <a:bodyPr/>
        <a:lstStyle/>
        <a:p>
          <a:endParaRPr lang="en-US" sz="2800"/>
        </a:p>
      </dgm:t>
    </dgm:pt>
    <dgm:pt modelId="{4B4D19E2-21FE-43C5-88C4-1444108932C4}" type="sibTrans" cxnId="{72119B53-A43D-4AC9-B62E-B813D41FECE0}">
      <dgm:prSet/>
      <dgm:spPr/>
      <dgm:t>
        <a:bodyPr/>
        <a:lstStyle/>
        <a:p>
          <a:endParaRPr lang="en-US" sz="2800"/>
        </a:p>
      </dgm:t>
    </dgm:pt>
    <dgm:pt modelId="{4DBE9A4D-C30E-4277-B215-E3A4A58B15F4}">
      <dgm:prSet phldrT="[Text]" phldr="0" custT="1"/>
      <dgm:spPr>
        <a:solidFill>
          <a:srgbClr val="C21F3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600" b="1" noProof="0" dirty="0"/>
            <a:t>The mechanisms</a:t>
          </a:r>
        </a:p>
      </dgm:t>
    </dgm:pt>
    <dgm:pt modelId="{018502AD-9257-4E02-BCDD-F6027B809A08}" type="sibTrans" cxnId="{5E325B0E-D064-4301-9EB9-95AE4744FA92}">
      <dgm:prSet/>
      <dgm:spPr/>
      <dgm:t>
        <a:bodyPr/>
        <a:lstStyle/>
        <a:p>
          <a:endParaRPr lang="en-US" sz="2800"/>
        </a:p>
      </dgm:t>
    </dgm:pt>
    <dgm:pt modelId="{363A7EF8-74DA-41FF-93F1-870AB8B4BD73}" type="parTrans" cxnId="{5E325B0E-D064-4301-9EB9-95AE4744FA92}">
      <dgm:prSet/>
      <dgm:spPr/>
      <dgm:t>
        <a:bodyPr/>
        <a:lstStyle/>
        <a:p>
          <a:endParaRPr lang="en-US" sz="2800"/>
        </a:p>
      </dgm:t>
    </dgm:pt>
    <dgm:pt modelId="{BD0F4E84-FDA1-45CE-810C-85BBDEDE3518}" type="pres">
      <dgm:prSet presAssocID="{416DB64D-710E-4361-A987-739CCA3F60E8}" presName="Name0" presStyleCnt="0">
        <dgm:presLayoutVars>
          <dgm:chMax val="3"/>
          <dgm:chPref val="1"/>
          <dgm:dir/>
          <dgm:animLvl val="lvl"/>
          <dgm:resizeHandles/>
        </dgm:presLayoutVars>
      </dgm:prSet>
      <dgm:spPr/>
    </dgm:pt>
    <dgm:pt modelId="{8DC3395C-FE4A-47E1-A564-A7F4AC9FC186}" type="pres">
      <dgm:prSet presAssocID="{416DB64D-710E-4361-A987-739CCA3F60E8}" presName="outerBox" presStyleCnt="0"/>
      <dgm:spPr/>
    </dgm:pt>
    <dgm:pt modelId="{0B8A0CDC-AC1D-4F84-8650-507BAF52C0DA}" type="pres">
      <dgm:prSet presAssocID="{416DB64D-710E-4361-A987-739CCA3F60E8}" presName="outerBoxParent" presStyleLbl="node1" presStyleIdx="0" presStyleCnt="3" custLinFactNeighborY="-16468"/>
      <dgm:spPr/>
    </dgm:pt>
    <dgm:pt modelId="{4754FB13-ABEC-4425-8C14-AF961233E79F}" type="pres">
      <dgm:prSet presAssocID="{416DB64D-710E-4361-A987-739CCA3F60E8}" presName="outerBoxChildren" presStyleCnt="0"/>
      <dgm:spPr/>
    </dgm:pt>
    <dgm:pt modelId="{0F4D5D92-4DD9-4399-90F2-9A553768981F}" type="pres">
      <dgm:prSet presAssocID="{416DB64D-710E-4361-A987-739CCA3F60E8}" presName="middleBox" presStyleCnt="0"/>
      <dgm:spPr/>
    </dgm:pt>
    <dgm:pt modelId="{CC3CB200-EF19-43F5-8E81-D8F6D0981295}" type="pres">
      <dgm:prSet presAssocID="{416DB64D-710E-4361-A987-739CCA3F60E8}" presName="middleBoxParent" presStyleLbl="node1" presStyleIdx="1" presStyleCnt="3"/>
      <dgm:spPr/>
    </dgm:pt>
    <dgm:pt modelId="{E107BD6F-70F9-4B73-A3BF-03D5DB148DF4}" type="pres">
      <dgm:prSet presAssocID="{416DB64D-710E-4361-A987-739CCA3F60E8}" presName="middleBoxChildren" presStyleCnt="0"/>
      <dgm:spPr/>
    </dgm:pt>
    <dgm:pt modelId="{A824EEC3-B059-4A5A-9C3F-419896A133B8}" type="pres">
      <dgm:prSet presAssocID="{416DB64D-710E-4361-A987-739CCA3F60E8}" presName="centerBox" presStyleCnt="0"/>
      <dgm:spPr/>
    </dgm:pt>
    <dgm:pt modelId="{86C8DD74-3BF1-402C-A6D8-B1EFCC15ED92}" type="pres">
      <dgm:prSet presAssocID="{416DB64D-710E-4361-A987-739CCA3F60E8}" presName="centerBoxParent" presStyleLbl="node1" presStyleIdx="2" presStyleCnt="3" custScaleY="74222" custLinFactNeighborX="-190" custLinFactNeighborY="15515"/>
      <dgm:spPr/>
    </dgm:pt>
  </dgm:ptLst>
  <dgm:cxnLst>
    <dgm:cxn modelId="{5E325B0E-D064-4301-9EB9-95AE4744FA92}" srcId="{416DB64D-710E-4361-A987-739CCA3F60E8}" destId="{4DBE9A4D-C30E-4277-B215-E3A4A58B15F4}" srcOrd="1" destOrd="0" parTransId="{363A7EF8-74DA-41FF-93F1-870AB8B4BD73}" sibTransId="{018502AD-9257-4E02-BCDD-F6027B809A08}"/>
    <dgm:cxn modelId="{648C951E-549B-4EED-8371-6C1CB55443DD}" srcId="{416DB64D-710E-4361-A987-739CCA3F60E8}" destId="{0A956186-F36F-45A6-ABDE-2C611A975741}" srcOrd="2" destOrd="0" parTransId="{50FD483A-DB20-486B-898B-B014C2B3CEFA}" sibTransId="{34B506B4-46A1-4C7F-890F-50A24FCBD7DB}"/>
    <dgm:cxn modelId="{8D891721-9DD7-4AE3-A870-402195950CBD}" srcId="{416DB64D-710E-4361-A987-739CCA3F60E8}" destId="{3B2CC977-C54F-47DE-A70A-FED36B4529DE}" srcOrd="0" destOrd="0" parTransId="{1C2466E8-9654-4E74-9927-E15EA084AB44}" sibTransId="{BF59A1F0-D24A-4D9C-8296-BEB60D5A7297}"/>
    <dgm:cxn modelId="{D897E721-31D4-4F45-B575-DA2B96528686}" type="presOf" srcId="{416DB64D-710E-4361-A987-739CCA3F60E8}" destId="{BD0F4E84-FDA1-45CE-810C-85BBDEDE3518}" srcOrd="0" destOrd="0" presId="urn:microsoft.com/office/officeart/2005/8/layout/target2"/>
    <dgm:cxn modelId="{495CD95D-5BE8-4439-8E38-5BA588203E7B}" type="presOf" srcId="{3B2CC977-C54F-47DE-A70A-FED36B4529DE}" destId="{0B8A0CDC-AC1D-4F84-8650-507BAF52C0DA}" srcOrd="0" destOrd="0" presId="urn:microsoft.com/office/officeart/2005/8/layout/target2"/>
    <dgm:cxn modelId="{72119B53-A43D-4AC9-B62E-B813D41FECE0}" srcId="{F11991BB-9062-4977-A369-7C4D42D1A07D}" destId="{3810F112-FE97-4A20-87D5-373638595BEF}" srcOrd="1" destOrd="0" parTransId="{5460DFF9-8BE1-4B2D-8E77-728812AE099B}" sibTransId="{4B4D19E2-21FE-43C5-88C4-1444108932C4}"/>
    <dgm:cxn modelId="{649C7B5A-FFB7-4DA2-ACD7-677821395FF0}" srcId="{416DB64D-710E-4361-A987-739CCA3F60E8}" destId="{F11991BB-9062-4977-A369-7C4D42D1A07D}" srcOrd="3" destOrd="0" parTransId="{A06D3CD1-40AD-4B01-A4B8-C1CAD26F8DA6}" sibTransId="{4B125CE8-33B5-4451-A03C-7895860C4656}"/>
    <dgm:cxn modelId="{352B6C95-D291-4D2D-810C-A83EC84C61E1}" type="presOf" srcId="{4DBE9A4D-C30E-4277-B215-E3A4A58B15F4}" destId="{CC3CB200-EF19-43F5-8E81-D8F6D0981295}" srcOrd="0" destOrd="0" presId="urn:microsoft.com/office/officeart/2005/8/layout/target2"/>
    <dgm:cxn modelId="{8E5E70DD-60FC-4662-9CB5-43CBCE2C3ABD}" srcId="{F11991BB-9062-4977-A369-7C4D42D1A07D}" destId="{6C5981A6-1276-4DA3-A26A-0583D31C3D7C}" srcOrd="0" destOrd="0" parTransId="{DB5AEC3D-17D5-4E17-A0F2-63F34D5C1DDF}" sibTransId="{0678B68C-9AF7-4D9F-9951-702539BB006A}"/>
    <dgm:cxn modelId="{2488C5E0-3C31-4F3C-9720-99A5065089FD}" type="presOf" srcId="{0A956186-F36F-45A6-ABDE-2C611A975741}" destId="{86C8DD74-3BF1-402C-A6D8-B1EFCC15ED92}" srcOrd="0" destOrd="0" presId="urn:microsoft.com/office/officeart/2005/8/layout/target2"/>
    <dgm:cxn modelId="{6BCD33D6-D703-4040-BE7D-23903C821D87}" type="presParOf" srcId="{BD0F4E84-FDA1-45CE-810C-85BBDEDE3518}" destId="{8DC3395C-FE4A-47E1-A564-A7F4AC9FC186}" srcOrd="0" destOrd="0" presId="urn:microsoft.com/office/officeart/2005/8/layout/target2"/>
    <dgm:cxn modelId="{AAD7A3C9-6F71-4E84-B96D-9FBF83BB6431}" type="presParOf" srcId="{8DC3395C-FE4A-47E1-A564-A7F4AC9FC186}" destId="{0B8A0CDC-AC1D-4F84-8650-507BAF52C0DA}" srcOrd="0" destOrd="0" presId="urn:microsoft.com/office/officeart/2005/8/layout/target2"/>
    <dgm:cxn modelId="{42DF6B6F-A6B5-480E-8F75-A2B48CF09E53}" type="presParOf" srcId="{8DC3395C-FE4A-47E1-A564-A7F4AC9FC186}" destId="{4754FB13-ABEC-4425-8C14-AF961233E79F}" srcOrd="1" destOrd="0" presId="urn:microsoft.com/office/officeart/2005/8/layout/target2"/>
    <dgm:cxn modelId="{4F29A867-1185-4669-AD1B-683BF9CF6C52}" type="presParOf" srcId="{BD0F4E84-FDA1-45CE-810C-85BBDEDE3518}" destId="{0F4D5D92-4DD9-4399-90F2-9A553768981F}" srcOrd="1" destOrd="0" presId="urn:microsoft.com/office/officeart/2005/8/layout/target2"/>
    <dgm:cxn modelId="{A52A7D1E-D345-4885-8AC9-F9E9AAD08A82}" type="presParOf" srcId="{0F4D5D92-4DD9-4399-90F2-9A553768981F}" destId="{CC3CB200-EF19-43F5-8E81-D8F6D0981295}" srcOrd="0" destOrd="0" presId="urn:microsoft.com/office/officeart/2005/8/layout/target2"/>
    <dgm:cxn modelId="{2737A685-5A78-4EFA-BFC1-E4642B6E7E07}" type="presParOf" srcId="{0F4D5D92-4DD9-4399-90F2-9A553768981F}" destId="{E107BD6F-70F9-4B73-A3BF-03D5DB148DF4}" srcOrd="1" destOrd="0" presId="urn:microsoft.com/office/officeart/2005/8/layout/target2"/>
    <dgm:cxn modelId="{787CF5DF-581B-48C2-83A4-786F4A47464C}" type="presParOf" srcId="{BD0F4E84-FDA1-45CE-810C-85BBDEDE3518}" destId="{A824EEC3-B059-4A5A-9C3F-419896A133B8}" srcOrd="2" destOrd="0" presId="urn:microsoft.com/office/officeart/2005/8/layout/target2"/>
    <dgm:cxn modelId="{1F78BC32-EFBB-4222-8BA7-5989FF76881E}" type="presParOf" srcId="{A824EEC3-B059-4A5A-9C3F-419896A133B8}" destId="{86C8DD74-3BF1-402C-A6D8-B1EFCC15ED92}" srcOrd="0" destOrd="0" presId="urn:microsoft.com/office/officeart/2005/8/layout/targe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A0CDC-AC1D-4F84-8650-507BAF52C0DA}">
      <dsp:nvSpPr>
        <dsp:cNvPr id="0" name=""/>
        <dsp:cNvSpPr/>
      </dsp:nvSpPr>
      <dsp:spPr>
        <a:xfrm>
          <a:off x="0" y="0"/>
          <a:ext cx="6389025" cy="4051216"/>
        </a:xfrm>
        <a:prstGeom prst="roundRect">
          <a:avLst>
            <a:gd name="adj" fmla="val 8500"/>
          </a:avLst>
        </a:prstGeom>
        <a:solidFill>
          <a:srgbClr val="7A3878"/>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3144194" numCol="1" spcCol="1270" anchor="t" anchorCtr="0">
          <a:noAutofit/>
        </a:bodyPr>
        <a:lstStyle/>
        <a:p>
          <a:pPr marL="0" lvl="0" indent="0" algn="l" defTabSz="1155700">
            <a:lnSpc>
              <a:spcPct val="90000"/>
            </a:lnSpc>
            <a:spcBef>
              <a:spcPct val="0"/>
            </a:spcBef>
            <a:spcAft>
              <a:spcPct val="35000"/>
            </a:spcAft>
            <a:buNone/>
          </a:pPr>
          <a:r>
            <a:rPr lang="en-US" sz="2600" b="1" kern="1200" noProof="0" dirty="0"/>
            <a:t>The protocol</a:t>
          </a:r>
        </a:p>
      </dsp:txBody>
      <dsp:txXfrm>
        <a:off x="100858" y="100858"/>
        <a:ext cx="6187309" cy="3849500"/>
      </dsp:txXfrm>
    </dsp:sp>
    <dsp:sp modelId="{CC3CB200-EF19-43F5-8E81-D8F6D0981295}">
      <dsp:nvSpPr>
        <dsp:cNvPr id="0" name=""/>
        <dsp:cNvSpPr/>
      </dsp:nvSpPr>
      <dsp:spPr>
        <a:xfrm>
          <a:off x="159725" y="1012804"/>
          <a:ext cx="6069573" cy="2835851"/>
        </a:xfrm>
        <a:prstGeom prst="roundRect">
          <a:avLst>
            <a:gd name="adj" fmla="val 10500"/>
          </a:avLst>
        </a:prstGeom>
        <a:solidFill>
          <a:srgbClr val="C21F32"/>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1800766" numCol="1" spcCol="1270" anchor="t" anchorCtr="0">
          <a:noAutofit/>
        </a:bodyPr>
        <a:lstStyle/>
        <a:p>
          <a:pPr marL="0" lvl="0" indent="0" algn="l" defTabSz="1155700">
            <a:lnSpc>
              <a:spcPct val="90000"/>
            </a:lnSpc>
            <a:spcBef>
              <a:spcPct val="0"/>
            </a:spcBef>
            <a:spcAft>
              <a:spcPct val="35000"/>
            </a:spcAft>
            <a:buNone/>
          </a:pPr>
          <a:r>
            <a:rPr lang="en-US" sz="2600" b="1" kern="1200" noProof="0" dirty="0"/>
            <a:t>The mechanisms</a:t>
          </a:r>
        </a:p>
      </dsp:txBody>
      <dsp:txXfrm>
        <a:off x="246937" y="1100016"/>
        <a:ext cx="5895149" cy="2661427"/>
      </dsp:txXfrm>
    </dsp:sp>
    <dsp:sp modelId="{86C8DD74-3BF1-402C-A6D8-B1EFCC15ED92}">
      <dsp:nvSpPr>
        <dsp:cNvPr id="0" name=""/>
        <dsp:cNvSpPr/>
      </dsp:nvSpPr>
      <dsp:spPr>
        <a:xfrm>
          <a:off x="308526" y="2485890"/>
          <a:ext cx="5750122" cy="1202757"/>
        </a:xfrm>
        <a:prstGeom prst="roundRect">
          <a:avLst>
            <a:gd name="adj" fmla="val 10500"/>
          </a:avLst>
        </a:prstGeom>
        <a:solidFill>
          <a:srgbClr val="2156A6"/>
        </a:solidFill>
        <a:ln w="25400" cap="flat" cmpd="sng" algn="ctr">
          <a:noFill/>
          <a:prstDash val="solid"/>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184912" numCol="1" spcCol="1270" anchor="t" anchorCtr="0">
          <a:noAutofit/>
        </a:bodyPr>
        <a:lstStyle/>
        <a:p>
          <a:pPr marL="0" lvl="0" indent="0" algn="l" defTabSz="1155700">
            <a:lnSpc>
              <a:spcPct val="90000"/>
            </a:lnSpc>
            <a:spcBef>
              <a:spcPct val="0"/>
            </a:spcBef>
            <a:spcAft>
              <a:spcPct val="35000"/>
            </a:spcAft>
            <a:buNone/>
          </a:pPr>
          <a:r>
            <a:rPr lang="en-US" sz="2600" b="1" kern="1200" noProof="0" dirty="0"/>
            <a:t>The core mechanisms</a:t>
          </a:r>
        </a:p>
      </dsp:txBody>
      <dsp:txXfrm>
        <a:off x="345515" y="2522879"/>
        <a:ext cx="5676144" cy="1128779"/>
      </dsp:txXfrm>
    </dsp:sp>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B1E70A-21D8-4166-84AA-1734F1ECFE25}" type="datetimeFigureOut">
              <a:rPr lang="en-US" smtClean="0"/>
              <a:t>17/11/2025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D2C1EF-A106-41AC-A684-3494CF0C54C0}" type="slidenum">
              <a:rPr lang="en-US" smtClean="0"/>
              <a:t>‹#›</a:t>
            </a:fld>
            <a:endParaRPr lang="en-US"/>
          </a:p>
        </p:txBody>
      </p:sp>
    </p:spTree>
    <p:extLst>
      <p:ext uri="{BB962C8B-B14F-4D97-AF65-F5344CB8AC3E}">
        <p14:creationId xmlns:p14="http://schemas.microsoft.com/office/powerpoint/2010/main" val="3611068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4317" eaLnBrk="0" hangingPunct="0">
              <a:defRPr>
                <a:solidFill>
                  <a:schemeClr val="tx1"/>
                </a:solidFill>
                <a:latin typeface="Arial" charset="0"/>
              </a:defRPr>
            </a:lvl1pPr>
            <a:lvl2pPr marL="744905" indent="-286503" defTabSz="934317" eaLnBrk="0" hangingPunct="0">
              <a:defRPr>
                <a:solidFill>
                  <a:schemeClr val="tx1"/>
                </a:solidFill>
                <a:latin typeface="Arial" charset="0"/>
              </a:defRPr>
            </a:lvl2pPr>
            <a:lvl3pPr marL="1146007" indent="-229202" defTabSz="934317" eaLnBrk="0" hangingPunct="0">
              <a:defRPr>
                <a:solidFill>
                  <a:schemeClr val="tx1"/>
                </a:solidFill>
                <a:latin typeface="Arial" charset="0"/>
              </a:defRPr>
            </a:lvl3pPr>
            <a:lvl4pPr marL="1604412" indent="-229202" defTabSz="934317" eaLnBrk="0" hangingPunct="0">
              <a:defRPr>
                <a:solidFill>
                  <a:schemeClr val="tx1"/>
                </a:solidFill>
                <a:latin typeface="Arial" charset="0"/>
              </a:defRPr>
            </a:lvl4pPr>
            <a:lvl5pPr marL="2062816" indent="-229202" defTabSz="934317" eaLnBrk="0" hangingPunct="0">
              <a:defRPr>
                <a:solidFill>
                  <a:schemeClr val="tx1"/>
                </a:solidFill>
                <a:latin typeface="Arial" charset="0"/>
              </a:defRPr>
            </a:lvl5pPr>
            <a:lvl6pPr marL="2521216" indent="-229202" defTabSz="934317" eaLnBrk="0" fontAlgn="base" hangingPunct="0">
              <a:spcBef>
                <a:spcPct val="0"/>
              </a:spcBef>
              <a:spcAft>
                <a:spcPct val="0"/>
              </a:spcAft>
              <a:defRPr>
                <a:solidFill>
                  <a:schemeClr val="tx1"/>
                </a:solidFill>
                <a:latin typeface="Arial" charset="0"/>
              </a:defRPr>
            </a:lvl6pPr>
            <a:lvl7pPr marL="2979621" indent="-229202" defTabSz="934317" eaLnBrk="0" fontAlgn="base" hangingPunct="0">
              <a:spcBef>
                <a:spcPct val="0"/>
              </a:spcBef>
              <a:spcAft>
                <a:spcPct val="0"/>
              </a:spcAft>
              <a:defRPr>
                <a:solidFill>
                  <a:schemeClr val="tx1"/>
                </a:solidFill>
                <a:latin typeface="Arial" charset="0"/>
              </a:defRPr>
            </a:lvl7pPr>
            <a:lvl8pPr marL="3438024" indent="-229202" defTabSz="934317" eaLnBrk="0" fontAlgn="base" hangingPunct="0">
              <a:spcBef>
                <a:spcPct val="0"/>
              </a:spcBef>
              <a:spcAft>
                <a:spcPct val="0"/>
              </a:spcAft>
              <a:defRPr>
                <a:solidFill>
                  <a:schemeClr val="tx1"/>
                </a:solidFill>
                <a:latin typeface="Arial" charset="0"/>
              </a:defRPr>
            </a:lvl8pPr>
            <a:lvl9pPr marL="3896425" indent="-229202" defTabSz="934317" eaLnBrk="0" fontAlgn="base" hangingPunct="0">
              <a:spcBef>
                <a:spcPct val="0"/>
              </a:spcBef>
              <a:spcAft>
                <a:spcPct val="0"/>
              </a:spcAft>
              <a:defRPr>
                <a:solidFill>
                  <a:schemeClr val="tx1"/>
                </a:solidFill>
                <a:latin typeface="Arial" charset="0"/>
              </a:defRPr>
            </a:lvl9pPr>
          </a:lstStyle>
          <a:p>
            <a:pPr marL="0" marR="0" lvl="0" indent="0" algn="r" defTabSz="934317" rtl="0" eaLnBrk="1" fontAlgn="auto" latinLnBrk="0" hangingPunct="1">
              <a:lnSpc>
                <a:spcPct val="100000"/>
              </a:lnSpc>
              <a:spcBef>
                <a:spcPts val="0"/>
              </a:spcBef>
              <a:spcAft>
                <a:spcPts val="0"/>
              </a:spcAft>
              <a:buClrTx/>
              <a:buSzTx/>
              <a:buFontTx/>
              <a:buNone/>
              <a:tabLst/>
              <a:defRPr/>
            </a:pPr>
            <a:fld id="{61054856-7594-4E25-893E-F3A98FCE1B49}" type="slidenum">
              <a:rPr kumimoji="0" lang="en-US"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34317"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18435" name="Rectangle 7"/>
          <p:cNvSpPr txBox="1">
            <a:spLocks noGrp="1" noChangeArrowheads="1"/>
          </p:cNvSpPr>
          <p:nvPr/>
        </p:nvSpPr>
        <p:spPr bwMode="auto">
          <a:xfrm>
            <a:off x="3799614" y="8829683"/>
            <a:ext cx="2907803" cy="465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95" tIns="46701" rIns="93395" bIns="46701" anchor="b"/>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marL="0" marR="0" lvl="0" indent="0" algn="r" defTabSz="931863" rtl="0" eaLnBrk="1" fontAlgn="base" latinLnBrk="0" hangingPunct="1">
              <a:lnSpc>
                <a:spcPct val="100000"/>
              </a:lnSpc>
              <a:spcBef>
                <a:spcPct val="0"/>
              </a:spcBef>
              <a:spcAft>
                <a:spcPct val="0"/>
              </a:spcAft>
              <a:buClrTx/>
              <a:buSzTx/>
              <a:buFontTx/>
              <a:buNone/>
              <a:tabLst/>
              <a:defRPr/>
            </a:pPr>
            <a:fld id="{C035E192-2073-4E9E-AEBD-171DBEB3D8B5}" type="slidenum">
              <a:rPr kumimoji="0" lang="en-US" altLang="en-US" sz="1200" b="0" i="0" u="none" strike="noStrike" kern="1200" cap="none" spc="0" normalizeH="0" baseline="0" noProof="0">
                <a:ln>
                  <a:noFill/>
                </a:ln>
                <a:solidFill>
                  <a:prstClr val="black"/>
                </a:solidFill>
                <a:effectLst/>
                <a:uLnTx/>
                <a:uFillTx/>
                <a:latin typeface="Arial" charset="0"/>
                <a:ea typeface="+mn-ea"/>
                <a:cs typeface="+mn-cs"/>
              </a:rPr>
              <a:pPr marL="0" marR="0" lvl="0" indent="0" algn="r" defTabSz="931863"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18436" name="Rectangle 2"/>
          <p:cNvSpPr>
            <a:spLocks noGrp="1" noRot="1" noChangeAspect="1" noChangeArrowheads="1" noTextEdit="1"/>
          </p:cNvSpPr>
          <p:nvPr>
            <p:ph type="sldImg"/>
          </p:nvPr>
        </p:nvSpPr>
        <p:spPr>
          <a:ln/>
        </p:spPr>
      </p:sp>
      <p:sp>
        <p:nvSpPr>
          <p:cNvPr id="18437" name="Text Box 3"/>
          <p:cNvSpPr>
            <a:spLocks noGrp="1" noChangeArrowheads="1"/>
          </p:cNvSpPr>
          <p:nvPr>
            <p:ph type="body" idx="1"/>
          </p:nvPr>
        </p:nvSpPr>
        <p:spPr>
          <a:xfrm>
            <a:off x="1093849" y="4416438"/>
            <a:ext cx="4521224" cy="434816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341556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8DB14-3D2E-D36A-961E-CB3DD82BFFFF}"/>
            </a:ext>
          </a:extLst>
        </p:cNvPr>
        <p:cNvGrpSpPr/>
        <p:nvPr/>
      </p:nvGrpSpPr>
      <p:grpSpPr>
        <a:xfrm>
          <a:off x="0" y="0"/>
          <a:ext cx="0" cy="0"/>
          <a:chOff x="0" y="0"/>
          <a:chExt cx="0" cy="0"/>
        </a:xfrm>
      </p:grpSpPr>
      <p:sp>
        <p:nvSpPr>
          <p:cNvPr id="18434" name="Rectangle 7">
            <a:extLst>
              <a:ext uri="{FF2B5EF4-FFF2-40B4-BE49-F238E27FC236}">
                <a16:creationId xmlns:a16="http://schemas.microsoft.com/office/drawing/2014/main" id="{78DDD89F-559C-F00B-1442-2BB2B505716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4317" eaLnBrk="0" hangingPunct="0">
              <a:defRPr>
                <a:solidFill>
                  <a:schemeClr val="tx1"/>
                </a:solidFill>
                <a:latin typeface="Arial" charset="0"/>
              </a:defRPr>
            </a:lvl1pPr>
            <a:lvl2pPr marL="744905" indent="-286503" defTabSz="934317" eaLnBrk="0" hangingPunct="0">
              <a:defRPr>
                <a:solidFill>
                  <a:schemeClr val="tx1"/>
                </a:solidFill>
                <a:latin typeface="Arial" charset="0"/>
              </a:defRPr>
            </a:lvl2pPr>
            <a:lvl3pPr marL="1146007" indent="-229202" defTabSz="934317" eaLnBrk="0" hangingPunct="0">
              <a:defRPr>
                <a:solidFill>
                  <a:schemeClr val="tx1"/>
                </a:solidFill>
                <a:latin typeface="Arial" charset="0"/>
              </a:defRPr>
            </a:lvl3pPr>
            <a:lvl4pPr marL="1604412" indent="-229202" defTabSz="934317" eaLnBrk="0" hangingPunct="0">
              <a:defRPr>
                <a:solidFill>
                  <a:schemeClr val="tx1"/>
                </a:solidFill>
                <a:latin typeface="Arial" charset="0"/>
              </a:defRPr>
            </a:lvl4pPr>
            <a:lvl5pPr marL="2062816" indent="-229202" defTabSz="934317" eaLnBrk="0" hangingPunct="0">
              <a:defRPr>
                <a:solidFill>
                  <a:schemeClr val="tx1"/>
                </a:solidFill>
                <a:latin typeface="Arial" charset="0"/>
              </a:defRPr>
            </a:lvl5pPr>
            <a:lvl6pPr marL="2521216" indent="-229202" defTabSz="934317" eaLnBrk="0" fontAlgn="base" hangingPunct="0">
              <a:spcBef>
                <a:spcPct val="0"/>
              </a:spcBef>
              <a:spcAft>
                <a:spcPct val="0"/>
              </a:spcAft>
              <a:defRPr>
                <a:solidFill>
                  <a:schemeClr val="tx1"/>
                </a:solidFill>
                <a:latin typeface="Arial" charset="0"/>
              </a:defRPr>
            </a:lvl6pPr>
            <a:lvl7pPr marL="2979621" indent="-229202" defTabSz="934317" eaLnBrk="0" fontAlgn="base" hangingPunct="0">
              <a:spcBef>
                <a:spcPct val="0"/>
              </a:spcBef>
              <a:spcAft>
                <a:spcPct val="0"/>
              </a:spcAft>
              <a:defRPr>
                <a:solidFill>
                  <a:schemeClr val="tx1"/>
                </a:solidFill>
                <a:latin typeface="Arial" charset="0"/>
              </a:defRPr>
            </a:lvl7pPr>
            <a:lvl8pPr marL="3438024" indent="-229202" defTabSz="934317" eaLnBrk="0" fontAlgn="base" hangingPunct="0">
              <a:spcBef>
                <a:spcPct val="0"/>
              </a:spcBef>
              <a:spcAft>
                <a:spcPct val="0"/>
              </a:spcAft>
              <a:defRPr>
                <a:solidFill>
                  <a:schemeClr val="tx1"/>
                </a:solidFill>
                <a:latin typeface="Arial" charset="0"/>
              </a:defRPr>
            </a:lvl8pPr>
            <a:lvl9pPr marL="3896425" indent="-229202" defTabSz="934317" eaLnBrk="0" fontAlgn="base" hangingPunct="0">
              <a:spcBef>
                <a:spcPct val="0"/>
              </a:spcBef>
              <a:spcAft>
                <a:spcPct val="0"/>
              </a:spcAft>
              <a:defRPr>
                <a:solidFill>
                  <a:schemeClr val="tx1"/>
                </a:solidFill>
                <a:latin typeface="Arial" charset="0"/>
              </a:defRPr>
            </a:lvl9pPr>
          </a:lstStyle>
          <a:p>
            <a:pPr marL="0" marR="0" lvl="0" indent="0" algn="r" defTabSz="934317" rtl="0" eaLnBrk="1" fontAlgn="auto" latinLnBrk="0" hangingPunct="1">
              <a:lnSpc>
                <a:spcPct val="100000"/>
              </a:lnSpc>
              <a:spcBef>
                <a:spcPts val="0"/>
              </a:spcBef>
              <a:spcAft>
                <a:spcPts val="0"/>
              </a:spcAft>
              <a:buClrTx/>
              <a:buSzTx/>
              <a:buFontTx/>
              <a:buNone/>
              <a:tabLst/>
              <a:defRPr/>
            </a:pPr>
            <a:fld id="{61054856-7594-4E25-893E-F3A98FCE1B49}" type="slidenum">
              <a:rPr kumimoji="0" lang="en-US" alt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34317" rtl="0" eaLnBrk="1" fontAlgn="auto" latinLnBrk="0" hangingPunct="1">
                <a:lnSpc>
                  <a:spcPct val="100000"/>
                </a:lnSpc>
                <a:spcBef>
                  <a:spcPts val="0"/>
                </a:spcBef>
                <a:spcAft>
                  <a:spcPts val="0"/>
                </a:spcAft>
                <a:buClrTx/>
                <a:buSzTx/>
                <a:buFontTx/>
                <a:buNone/>
                <a:tabLst/>
                <a:defRPr/>
              </a:pPr>
              <a:t>20</a:t>
            </a:fld>
            <a:endParaRPr kumimoji="0" lang="en-US" altLang="en-US" sz="1200" b="0" i="0" u="none" strike="noStrike" kern="1200" cap="none" spc="0" normalizeH="0" baseline="0" noProof="0">
              <a:ln>
                <a:noFill/>
              </a:ln>
              <a:solidFill>
                <a:prstClr val="black"/>
              </a:solidFill>
              <a:effectLst/>
              <a:uLnTx/>
              <a:uFillTx/>
              <a:latin typeface="Arial" charset="0"/>
              <a:ea typeface="+mn-ea"/>
              <a:cs typeface="+mn-cs"/>
            </a:endParaRPr>
          </a:p>
        </p:txBody>
      </p:sp>
      <p:sp>
        <p:nvSpPr>
          <p:cNvPr id="18435" name="Rectangle 7">
            <a:extLst>
              <a:ext uri="{FF2B5EF4-FFF2-40B4-BE49-F238E27FC236}">
                <a16:creationId xmlns:a16="http://schemas.microsoft.com/office/drawing/2014/main" id="{CE82D59B-DCA4-013A-ABA9-35D68C26A70C}"/>
              </a:ext>
            </a:extLst>
          </p:cNvPr>
          <p:cNvSpPr txBox="1">
            <a:spLocks noGrp="1" noChangeArrowheads="1"/>
          </p:cNvSpPr>
          <p:nvPr/>
        </p:nvSpPr>
        <p:spPr bwMode="auto">
          <a:xfrm>
            <a:off x="3799614" y="8829683"/>
            <a:ext cx="2907803" cy="465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395" tIns="46701" rIns="93395" bIns="46701" anchor="b"/>
          <a:lstStyle>
            <a:lvl1pPr defTabSz="931863" eaLnBrk="0" hangingPunct="0">
              <a:defRPr>
                <a:solidFill>
                  <a:schemeClr val="tx1"/>
                </a:solidFill>
                <a:latin typeface="Arial" charset="0"/>
              </a:defRPr>
            </a:lvl1pPr>
            <a:lvl2pPr marL="742950" indent="-285750" defTabSz="931863" eaLnBrk="0" hangingPunct="0">
              <a:defRPr>
                <a:solidFill>
                  <a:schemeClr val="tx1"/>
                </a:solidFill>
                <a:latin typeface="Arial" charset="0"/>
              </a:defRPr>
            </a:lvl2pPr>
            <a:lvl3pPr marL="1143000" indent="-228600" defTabSz="931863" eaLnBrk="0" hangingPunct="0">
              <a:defRPr>
                <a:solidFill>
                  <a:schemeClr val="tx1"/>
                </a:solidFill>
                <a:latin typeface="Arial" charset="0"/>
              </a:defRPr>
            </a:lvl3pPr>
            <a:lvl4pPr marL="1600200" indent="-228600" defTabSz="931863" eaLnBrk="0" hangingPunct="0">
              <a:defRPr>
                <a:solidFill>
                  <a:schemeClr val="tx1"/>
                </a:solidFill>
                <a:latin typeface="Arial" charset="0"/>
              </a:defRPr>
            </a:lvl4pPr>
            <a:lvl5pPr marL="2057400" indent="-228600" defTabSz="931863" eaLnBrk="0" hangingPunct="0">
              <a:defRPr>
                <a:solidFill>
                  <a:schemeClr val="tx1"/>
                </a:solidFill>
                <a:latin typeface="Arial" charset="0"/>
              </a:defRPr>
            </a:lvl5pPr>
            <a:lvl6pPr marL="2514600" indent="-228600" defTabSz="931863" eaLnBrk="0" fontAlgn="base" hangingPunct="0">
              <a:spcBef>
                <a:spcPct val="0"/>
              </a:spcBef>
              <a:spcAft>
                <a:spcPct val="0"/>
              </a:spcAft>
              <a:defRPr>
                <a:solidFill>
                  <a:schemeClr val="tx1"/>
                </a:solidFill>
                <a:latin typeface="Arial" charset="0"/>
              </a:defRPr>
            </a:lvl6pPr>
            <a:lvl7pPr marL="2971800" indent="-228600" defTabSz="931863" eaLnBrk="0" fontAlgn="base" hangingPunct="0">
              <a:spcBef>
                <a:spcPct val="0"/>
              </a:spcBef>
              <a:spcAft>
                <a:spcPct val="0"/>
              </a:spcAft>
              <a:defRPr>
                <a:solidFill>
                  <a:schemeClr val="tx1"/>
                </a:solidFill>
                <a:latin typeface="Arial" charset="0"/>
              </a:defRPr>
            </a:lvl7pPr>
            <a:lvl8pPr marL="3429000" indent="-228600" defTabSz="931863" eaLnBrk="0" fontAlgn="base" hangingPunct="0">
              <a:spcBef>
                <a:spcPct val="0"/>
              </a:spcBef>
              <a:spcAft>
                <a:spcPct val="0"/>
              </a:spcAft>
              <a:defRPr>
                <a:solidFill>
                  <a:schemeClr val="tx1"/>
                </a:solidFill>
                <a:latin typeface="Arial" charset="0"/>
              </a:defRPr>
            </a:lvl8pPr>
            <a:lvl9pPr marL="3886200" indent="-228600" defTabSz="931863" eaLnBrk="0" fontAlgn="base" hangingPunct="0">
              <a:spcBef>
                <a:spcPct val="0"/>
              </a:spcBef>
              <a:spcAft>
                <a:spcPct val="0"/>
              </a:spcAft>
              <a:defRPr>
                <a:solidFill>
                  <a:schemeClr val="tx1"/>
                </a:solidFill>
                <a:latin typeface="Arial" charset="0"/>
              </a:defRPr>
            </a:lvl9pPr>
          </a:lstStyle>
          <a:p>
            <a:pPr marL="0" marR="0" lvl="0" indent="0" algn="r" defTabSz="931863" rtl="0" eaLnBrk="1" fontAlgn="base" latinLnBrk="0" hangingPunct="1">
              <a:lnSpc>
                <a:spcPct val="100000"/>
              </a:lnSpc>
              <a:spcBef>
                <a:spcPct val="0"/>
              </a:spcBef>
              <a:spcAft>
                <a:spcPct val="0"/>
              </a:spcAft>
              <a:buClrTx/>
              <a:buSzTx/>
              <a:buFontTx/>
              <a:buNone/>
              <a:tabLst/>
              <a:defRPr/>
            </a:pPr>
            <a:fld id="{C035E192-2073-4E9E-AEBD-171DBEB3D8B5}" type="slidenum">
              <a:rPr kumimoji="0" lang="en-US" altLang="en-US" sz="1200" b="0" i="0" u="none" strike="noStrike" kern="1200" cap="none" spc="0" normalizeH="0" baseline="0" noProof="0">
                <a:ln>
                  <a:noFill/>
                </a:ln>
                <a:solidFill>
                  <a:prstClr val="black"/>
                </a:solidFill>
                <a:effectLst/>
                <a:uLnTx/>
                <a:uFillTx/>
                <a:latin typeface="Arial" charset="0"/>
                <a:ea typeface="+mn-ea"/>
                <a:cs typeface="+mn-cs"/>
              </a:rPr>
              <a:pPr marL="0" marR="0" lvl="0" indent="0" algn="r" defTabSz="931863"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prstClr val="black"/>
              </a:solidFill>
              <a:effectLst/>
              <a:uLnTx/>
              <a:uFillTx/>
              <a:latin typeface="Arial" charset="0"/>
              <a:ea typeface="+mn-ea"/>
              <a:cs typeface="+mn-cs"/>
            </a:endParaRPr>
          </a:p>
        </p:txBody>
      </p:sp>
      <p:sp>
        <p:nvSpPr>
          <p:cNvPr id="18436" name="Rectangle 2">
            <a:extLst>
              <a:ext uri="{FF2B5EF4-FFF2-40B4-BE49-F238E27FC236}">
                <a16:creationId xmlns:a16="http://schemas.microsoft.com/office/drawing/2014/main" id="{A884FA21-13E3-1B12-2491-67F59A9EE9EB}"/>
              </a:ext>
            </a:extLst>
          </p:cNvPr>
          <p:cNvSpPr>
            <a:spLocks noGrp="1" noRot="1" noChangeAspect="1" noChangeArrowheads="1" noTextEdit="1"/>
          </p:cNvSpPr>
          <p:nvPr>
            <p:ph type="sldImg"/>
          </p:nvPr>
        </p:nvSpPr>
        <p:spPr>
          <a:ln/>
        </p:spPr>
      </p:sp>
      <p:sp>
        <p:nvSpPr>
          <p:cNvPr id="18437" name="Text Box 3">
            <a:extLst>
              <a:ext uri="{FF2B5EF4-FFF2-40B4-BE49-F238E27FC236}">
                <a16:creationId xmlns:a16="http://schemas.microsoft.com/office/drawing/2014/main" id="{AFF8AEAF-EBE6-E825-3133-35302C7EC83F}"/>
              </a:ext>
            </a:extLst>
          </p:cNvPr>
          <p:cNvSpPr>
            <a:spLocks noGrp="1" noChangeArrowheads="1"/>
          </p:cNvSpPr>
          <p:nvPr>
            <p:ph type="body" idx="1"/>
          </p:nvPr>
        </p:nvSpPr>
        <p:spPr>
          <a:xfrm>
            <a:off x="1093849" y="4416438"/>
            <a:ext cx="4521224" cy="434816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20504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85013928-C014-4D02-843E-32863DAEA85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63960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355330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125638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0845EEE1-59EE-444B-A328-03730EFBF9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21497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6ECAFBB7-D465-439A-9688-B70B3D4E3C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35500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24FD249E-4335-401B-9F87-463B3DAFD7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30843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C113B287-6113-4003-A428-49256202C72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3796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139430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6"/>
          <p:cNvSpPr>
            <a:spLocks noGrp="1" noChangeArrowheads="1"/>
          </p:cNvSpPr>
          <p:nvPr>
            <p:ph type="sldNum" sz="quarter" idx="11"/>
          </p:nvPr>
        </p:nvSpPr>
        <p:spPr>
          <a:xfrm>
            <a:off x="9347200" y="6610350"/>
            <a:ext cx="2844800" cy="476250"/>
          </a:xfrm>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147505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1801219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522147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609600" y="6245225"/>
            <a:ext cx="7416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a:latin typeface="Arial" charset="0"/>
              </a:defRPr>
            </a:lvl1pPr>
          </a:lstStyle>
          <a:p>
            <a:pPr fontAlgn="base">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a:latin typeface="Arial" charset="0"/>
              </a:defRPr>
            </a:lvl1pPr>
          </a:lstStyle>
          <a:p>
            <a:pPr fontAlgn="base">
              <a:spcAft>
                <a:spcPct val="0"/>
              </a:spcAft>
              <a:defRPr/>
            </a:pPr>
            <a:fld id="{B8C7E0B0-4B80-47F8-A04C-ACCBBCFDD1F5}" type="slidenum">
              <a:rPr lang="en-US">
                <a:solidFill>
                  <a:srgbClr val="000000"/>
                </a:solidFill>
              </a:rPr>
              <a:pPr fontAlgn="base">
                <a:spcAft>
                  <a:spcPct val="0"/>
                </a:spcAft>
                <a:defRPr/>
              </a:pPr>
              <a:t>‹#›</a:t>
            </a:fld>
            <a:endParaRPr lang="en-US">
              <a:solidFill>
                <a:srgbClr val="000000"/>
              </a:solidFill>
            </a:endParaRPr>
          </a:p>
        </p:txBody>
      </p:sp>
      <p:pic>
        <p:nvPicPr>
          <p:cNvPr id="2" name="Picture 7" descr="Emblem_United_Nations"/>
          <p:cNvPicPr>
            <a:picLocks noChangeAspect="1" noChangeArrowheads="1"/>
          </p:cNvPicPr>
          <p:nvPr/>
        </p:nvPicPr>
        <p:blipFill>
          <a:blip r:embed="rId14" cstate="print">
            <a:lum bright="54000" contrast="-40000"/>
            <a:grayscl/>
            <a:extLst>
              <a:ext uri="{28A0092B-C50C-407E-A947-70E740481C1C}">
                <a14:useLocalDpi xmlns:a14="http://schemas.microsoft.com/office/drawing/2010/main" val="0"/>
              </a:ext>
            </a:extLst>
          </a:blip>
          <a:srcRect l="34590" b="19196"/>
          <a:stretch>
            <a:fillRect/>
          </a:stretch>
        </p:blipFill>
        <p:spPr bwMode="auto">
          <a:xfrm>
            <a:off x="0" y="2732088"/>
            <a:ext cx="5251451" cy="412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descr="Emblem_United_Nations"/>
          <p:cNvPicPr>
            <a:picLocks noChangeAspect="1" noChangeArrowheads="1"/>
          </p:cNvPicPr>
          <p:nvPr/>
        </p:nvPicPr>
        <p:blipFill>
          <a:blip r:embed="rId14" cstate="print">
            <a:lum bright="54000" contrast="-40000"/>
            <a:grayscl/>
            <a:extLst>
              <a:ext uri="{28A0092B-C50C-407E-A947-70E740481C1C}">
                <a14:useLocalDpi xmlns:a14="http://schemas.microsoft.com/office/drawing/2010/main" val="0"/>
              </a:ext>
            </a:extLst>
          </a:blip>
          <a:srcRect t="43188" r="44765"/>
          <a:stretch>
            <a:fillRect/>
          </a:stretch>
        </p:blipFill>
        <p:spPr bwMode="auto">
          <a:xfrm>
            <a:off x="7757584" y="1"/>
            <a:ext cx="4434416" cy="289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0"/>
          <p:cNvSpPr>
            <a:spLocks noChangeArrowheads="1"/>
          </p:cNvSpPr>
          <p:nvPr/>
        </p:nvSpPr>
        <p:spPr bwMode="auto">
          <a:xfrm>
            <a:off x="0" y="0"/>
            <a:ext cx="12192000" cy="152400"/>
          </a:xfrm>
          <a:prstGeom prst="rect">
            <a:avLst/>
          </a:prstGeom>
          <a:solidFill>
            <a:srgbClr val="5B92E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20000"/>
              </a:spcBef>
              <a:spcAft>
                <a:spcPct val="0"/>
              </a:spcAft>
            </a:pPr>
            <a:endParaRPr lang="en-US" altLang="en-US" sz="1800">
              <a:solidFill>
                <a:srgbClr val="000000"/>
              </a:solidFill>
            </a:endParaRPr>
          </a:p>
        </p:txBody>
      </p:sp>
      <p:sp>
        <p:nvSpPr>
          <p:cNvPr id="1033" name="Rectangle 12"/>
          <p:cNvSpPr>
            <a:spLocks noChangeArrowheads="1"/>
          </p:cNvSpPr>
          <p:nvPr/>
        </p:nvSpPr>
        <p:spPr bwMode="auto">
          <a:xfrm>
            <a:off x="0" y="6705600"/>
            <a:ext cx="12192000" cy="152400"/>
          </a:xfrm>
          <a:prstGeom prst="rect">
            <a:avLst/>
          </a:prstGeom>
          <a:solidFill>
            <a:srgbClr val="5B92E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20000"/>
              </a:spcBef>
              <a:spcAft>
                <a:spcPct val="0"/>
              </a:spcAft>
            </a:pPr>
            <a:endParaRPr lang="en-US" altLang="en-US" sz="1800">
              <a:solidFill>
                <a:srgbClr val="000000"/>
              </a:solidFill>
            </a:endParaRPr>
          </a:p>
        </p:txBody>
      </p:sp>
    </p:spTree>
    <p:extLst>
      <p:ext uri="{BB962C8B-B14F-4D97-AF65-F5344CB8AC3E}">
        <p14:creationId xmlns:p14="http://schemas.microsoft.com/office/powerpoint/2010/main" val="427090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logos">
            <a:extLst>
              <a:ext uri="{FF2B5EF4-FFF2-40B4-BE49-F238E27FC236}">
                <a16:creationId xmlns:a16="http://schemas.microsoft.com/office/drawing/2014/main" id="{A532CE63-21F3-C67B-DA93-F98F576BB77A}"/>
              </a:ext>
            </a:extLst>
          </p:cNvPr>
          <p:cNvGrpSpPr>
            <a:grpSpLocks noGrp="1" noUngrp="1" noRot="1" noMove="1" noResize="1"/>
          </p:cNvGrpSpPr>
          <p:nvPr/>
        </p:nvGrpSpPr>
        <p:grpSpPr>
          <a:xfrm>
            <a:off x="-10563" y="5805736"/>
            <a:ext cx="12213126" cy="1108644"/>
            <a:chOff x="-135803" y="5810925"/>
            <a:chExt cx="12213126" cy="1108644"/>
          </a:xfrm>
        </p:grpSpPr>
        <p:sp>
          <p:nvSpPr>
            <p:cNvPr id="3" name="Rectangle 2">
              <a:extLst>
                <a:ext uri="{FF2B5EF4-FFF2-40B4-BE49-F238E27FC236}">
                  <a16:creationId xmlns:a16="http://schemas.microsoft.com/office/drawing/2014/main" id="{4E468BC5-85E6-F9FE-0C02-389DFD345881}"/>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noFill/>
                <a:effectLst/>
                <a:uLnTx/>
                <a:uFillTx/>
                <a:latin typeface="Arial" charset="0"/>
                <a:ea typeface="+mn-ea"/>
                <a:cs typeface="+mn-cs"/>
              </a:endParaRPr>
            </a:p>
          </p:txBody>
        </p:sp>
        <p:pic>
          <p:nvPicPr>
            <p:cNvPr id="4" name="Picture 3" descr="A black background with a black square&#10;&#10;AI-generated content may be incorrect.">
              <a:extLst>
                <a:ext uri="{FF2B5EF4-FFF2-40B4-BE49-F238E27FC236}">
                  <a16:creationId xmlns:a16="http://schemas.microsoft.com/office/drawing/2014/main" id="{9B818F57-25D9-FB9C-8D29-2BC170FE7395}"/>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5" name="Picture 4" descr="A blue green and black triangle&#10;&#10;AI-generated content may be incorrect.">
              <a:extLst>
                <a:ext uri="{FF2B5EF4-FFF2-40B4-BE49-F238E27FC236}">
                  <a16:creationId xmlns:a16="http://schemas.microsoft.com/office/drawing/2014/main" id="{E35997E9-D39A-41F2-4EA5-69D9068F8830}"/>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2052" name="Rectangle 4"/>
          <p:cNvSpPr>
            <a:spLocks noGrp="1" noChangeArrowheads="1"/>
          </p:cNvSpPr>
          <p:nvPr>
            <p:ph type="ctrTitle" idx="4294967295"/>
          </p:nvPr>
        </p:nvSpPr>
        <p:spPr>
          <a:xfrm>
            <a:off x="1524000" y="1972129"/>
            <a:ext cx="9144000" cy="4251693"/>
          </a:xfrm>
        </p:spPr>
        <p:txBody>
          <a:bodyPr anchor="t"/>
          <a:lstStyle/>
          <a:p>
            <a:pPr eaLnBrk="1" hangingPunct="1">
              <a:lnSpc>
                <a:spcPct val="95000"/>
              </a:lnSpc>
            </a:pPr>
            <a:r>
              <a:rPr lang="en-US" sz="3600" b="1" noProof="0" dirty="0">
                <a:solidFill>
                  <a:schemeClr val="tx1"/>
                </a:solidFill>
              </a:rPr>
              <a:t>INC Tax</a:t>
            </a:r>
            <a:br>
              <a:rPr lang="en-US" sz="3600" b="1" noProof="0" dirty="0">
                <a:solidFill>
                  <a:schemeClr val="tx1"/>
                </a:solidFill>
              </a:rPr>
            </a:br>
            <a:br>
              <a:rPr lang="en-US" sz="3600" b="1" noProof="0" dirty="0">
                <a:solidFill>
                  <a:schemeClr val="tx1"/>
                </a:solidFill>
              </a:rPr>
            </a:br>
            <a:r>
              <a:rPr kumimoji="0" lang="en-US" sz="3600" b="1" i="0" u="none" strike="noStrike" kern="0" cap="none" spc="0" normalizeH="0" baseline="0" noProof="0" dirty="0">
                <a:ln>
                  <a:noFill/>
                </a:ln>
                <a:solidFill>
                  <a:srgbClr val="000000"/>
                </a:solidFill>
                <a:effectLst/>
                <a:uLnTx/>
                <a:uFillTx/>
                <a:latin typeface="Arial"/>
                <a:ea typeface="+mj-ea"/>
                <a:cs typeface="+mj-cs"/>
              </a:rPr>
              <a:t>Workstream III: Prevention and resolution of tax disputes</a:t>
            </a:r>
            <a:br>
              <a:rPr lang="en-US" sz="3600" b="1" noProof="0" dirty="0">
                <a:solidFill>
                  <a:schemeClr val="tx1"/>
                </a:solidFill>
              </a:rPr>
            </a:br>
            <a:br>
              <a:rPr lang="en-US" sz="2400" b="1" i="1" noProof="0" dirty="0">
                <a:solidFill>
                  <a:schemeClr val="tx1">
                    <a:lumMod val="75000"/>
                    <a:lumOff val="25000"/>
                  </a:schemeClr>
                </a:solidFill>
              </a:rPr>
            </a:br>
            <a:br>
              <a:rPr lang="en-US" sz="2400" b="1" i="1" noProof="0" dirty="0">
                <a:solidFill>
                  <a:schemeClr val="tx1">
                    <a:lumMod val="75000"/>
                    <a:lumOff val="25000"/>
                  </a:schemeClr>
                </a:solidFill>
              </a:rPr>
            </a:br>
            <a:r>
              <a:rPr lang="en-US" sz="2400" b="1" noProof="0" dirty="0">
                <a:solidFill>
                  <a:schemeClr val="tx1">
                    <a:lumMod val="75000"/>
                    <a:lumOff val="25000"/>
                  </a:schemeClr>
                </a:solidFill>
              </a:rPr>
              <a:t>Third Session – INC TAX</a:t>
            </a:r>
            <a:br>
              <a:rPr lang="en-US" sz="2400" b="1" noProof="0" dirty="0">
                <a:solidFill>
                  <a:schemeClr val="tx1">
                    <a:lumMod val="75000"/>
                    <a:lumOff val="25000"/>
                  </a:schemeClr>
                </a:solidFill>
              </a:rPr>
            </a:br>
            <a:r>
              <a:rPr lang="en-US" sz="2400" b="1" i="1" noProof="0" dirty="0">
                <a:solidFill>
                  <a:schemeClr val="tx1">
                    <a:lumMod val="75000"/>
                    <a:lumOff val="25000"/>
                  </a:schemeClr>
                </a:solidFill>
              </a:rPr>
              <a:t>17 November 2025</a:t>
            </a:r>
            <a:br>
              <a:rPr lang="en-US" sz="2400" b="1" i="1" noProof="0" dirty="0">
                <a:solidFill>
                  <a:schemeClr val="tx1">
                    <a:lumMod val="75000"/>
                    <a:lumOff val="25000"/>
                  </a:schemeClr>
                </a:solidFill>
              </a:rPr>
            </a:br>
            <a:br>
              <a:rPr lang="en-US" sz="2400" b="1" i="1" noProof="0" dirty="0">
                <a:solidFill>
                  <a:schemeClr val="tx1">
                    <a:lumMod val="75000"/>
                    <a:lumOff val="25000"/>
                  </a:schemeClr>
                </a:solidFill>
              </a:rPr>
            </a:br>
            <a:endParaRPr lang="en-US" sz="2200" i="1" noProof="0" dirty="0">
              <a:solidFill>
                <a:schemeClr val="tx1">
                  <a:lumMod val="75000"/>
                  <a:lumOff val="25000"/>
                </a:schemeClr>
              </a:solidFill>
            </a:endParaRPr>
          </a:p>
        </p:txBody>
      </p:sp>
      <p:pic>
        <p:nvPicPr>
          <p:cNvPr id="11"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44222" y="660262"/>
            <a:ext cx="1447800" cy="1217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2264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954E8-A0A3-62DD-3387-F294F4718065}"/>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A7D8757F-37F3-F0B0-6559-71132DC0C6E0}"/>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7424F558-4FC3-7C2C-101C-507F8E3ABDF9}"/>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80544792-49F7-0582-6DF2-8B93311E6B5A}"/>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67E5FC4D-58A9-DD02-66DE-52AC2472F321}"/>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605DBB9D-D92C-D04A-19D4-DA8CB9E535E6}"/>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a:t>
            </a:r>
            <a:r>
              <a:rPr lang="en-US" sz="2400" i="1" kern="0" noProof="0" dirty="0">
                <a:solidFill>
                  <a:srgbClr val="000000"/>
                </a:solidFill>
                <a:latin typeface="Arial"/>
              </a:rPr>
              <a:t>: issues for the Committee</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02BC78D4-C425-3BD1-7DF9-AC3FEC4CA815}"/>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8CAD43F3-3FC4-73CD-A384-3AB7FBAD3F14}"/>
              </a:ext>
            </a:extLst>
          </p:cNvPr>
          <p:cNvSpPr txBox="1"/>
          <p:nvPr/>
        </p:nvSpPr>
        <p:spPr>
          <a:xfrm>
            <a:off x="656832" y="1189348"/>
            <a:ext cx="11101511" cy="4852098"/>
          </a:xfrm>
          <a:prstGeom prst="rect">
            <a:avLst/>
          </a:prstGeom>
          <a:noFill/>
        </p:spPr>
        <p:txBody>
          <a:bodyPr wrap="square">
            <a:spAutoFit/>
          </a:bodyPr>
          <a:lstStyle/>
          <a:p>
            <a:pPr lvl="0">
              <a:lnSpc>
                <a:spcPct val="110000"/>
              </a:lnSpc>
              <a:spcAft>
                <a:spcPts val="800"/>
              </a:spcAft>
            </a:pPr>
            <a:r>
              <a:rPr lang="en-US" sz="1600" noProof="0" dirty="0"/>
              <a:t>The Committee is invited to discuss:</a:t>
            </a:r>
          </a:p>
          <a:p>
            <a:pPr lvl="0">
              <a:lnSpc>
                <a:spcPct val="110000"/>
              </a:lnSpc>
              <a:spcAft>
                <a:spcPts val="800"/>
              </a:spcAft>
            </a:pPr>
            <a:r>
              <a:rPr lang="en-US" sz="1600" b="1" i="1" noProof="0" dirty="0"/>
              <a:t>(d) whether the Committee has views on the key elements that could help shape a definition of a cross-border tax dispute for the purposes of the protocol, and in particular, whether the following situations could fall within its scope:</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situations involving two or more national tax law frameworks providing taxing rights over the same taxpayer, transaction or income;</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the possibility of double taxation or double non-taxation, even if largely theoretical;</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issues of double taxation arising from the differing application of the arm’s length principle by different tax administrations in transfer pricing adjustments;</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issues related to permanent establishment determinations, tax residence or withholding taxes arising in one jurisdiction but with implications for another in relation to potential double taxation or non-taxation;</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differing views regarding the interpretation and application of tax related provisions in bilateral or multilateral instruments by tax administrations; and</a:t>
            </a:r>
            <a:endParaRPr lang="en-US" sz="1600" noProof="0" dirty="0"/>
          </a:p>
          <a:p>
            <a:pPr marL="171450" indent="-171450">
              <a:lnSpc>
                <a:spcPct val="110000"/>
              </a:lnSpc>
              <a:spcAft>
                <a:spcPts val="800"/>
              </a:spcAft>
              <a:buFont typeface="Arial" panose="020B0604020202020204" pitchFamily="34" charset="0"/>
              <a:buChar char="•"/>
            </a:pPr>
            <a:r>
              <a:rPr lang="en-US" sz="1600" b="1" i="1" noProof="0" dirty="0"/>
              <a:t>situations that meet most of the identified characteristics of a cross-border tax dispute but lack a shared legal basis, such as a bilateral treaty;</a:t>
            </a:r>
            <a:endParaRPr lang="en-US" sz="1600" noProof="0" dirty="0"/>
          </a:p>
        </p:txBody>
      </p:sp>
    </p:spTree>
    <p:extLst>
      <p:ext uri="{BB962C8B-B14F-4D97-AF65-F5344CB8AC3E}">
        <p14:creationId xmlns:p14="http://schemas.microsoft.com/office/powerpoint/2010/main" val="2072720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F5798-936E-F425-2C2F-F3BAF138FD87}"/>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3160A196-7CF7-28B1-E047-D7BA72D7B69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91DAFADF-6102-B961-6EC0-B37FF2316E6B}"/>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FFAB9EF9-6B32-00E7-721E-FC1E377DCED0}"/>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646A6632-A3FB-0A3D-BBDA-826E9301F3C7}"/>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5002E8C0-674C-A200-DCEC-54E0AB8B1F8A}"/>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a:t>
            </a:r>
            <a:r>
              <a:rPr lang="en-US" sz="2400" i="1" kern="0" noProof="0" dirty="0">
                <a:solidFill>
                  <a:srgbClr val="000000"/>
                </a:solidFill>
                <a:latin typeface="Arial"/>
              </a:rPr>
              <a:t>: issues for the Committee (cont’d.)</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8064E383-E6CE-943B-F381-A05F5C79FFFD}"/>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65F6E6EB-4669-D43B-DDFA-EF0C1B837FA9}"/>
              </a:ext>
            </a:extLst>
          </p:cNvPr>
          <p:cNvSpPr txBox="1"/>
          <p:nvPr/>
        </p:nvSpPr>
        <p:spPr>
          <a:xfrm>
            <a:off x="545244" y="1689680"/>
            <a:ext cx="11101511" cy="2048189"/>
          </a:xfrm>
          <a:prstGeom prst="rect">
            <a:avLst/>
          </a:prstGeom>
          <a:noFill/>
        </p:spPr>
        <p:txBody>
          <a:bodyPr wrap="square">
            <a:spAutoFit/>
          </a:bodyPr>
          <a:lstStyle/>
          <a:p>
            <a:pPr lvl="0">
              <a:lnSpc>
                <a:spcPct val="114000"/>
              </a:lnSpc>
              <a:spcAft>
                <a:spcPts val="1800"/>
              </a:spcAft>
            </a:pPr>
            <a:r>
              <a:rPr lang="en-US" sz="2000" b="1" i="1" noProof="0" dirty="0"/>
              <a:t>(e) whether the Committee could provide practical examples of cross-border tax disputes in “no-treaty” situations</a:t>
            </a:r>
          </a:p>
          <a:p>
            <a:pPr lvl="0">
              <a:lnSpc>
                <a:spcPct val="114000"/>
              </a:lnSpc>
              <a:spcAft>
                <a:spcPts val="1800"/>
              </a:spcAft>
            </a:pPr>
            <a:r>
              <a:rPr lang="en-US" sz="2000" b="1" i="1" noProof="0" dirty="0"/>
              <a:t>(f) whether, with respect to domestic disputes, the Committee supports the possibility of empowering the CoP, at a later stage, to develop and recommend optional future guidance or best practices on such matters</a:t>
            </a:r>
          </a:p>
        </p:txBody>
      </p:sp>
    </p:spTree>
    <p:extLst>
      <p:ext uri="{BB962C8B-B14F-4D97-AF65-F5344CB8AC3E}">
        <p14:creationId xmlns:p14="http://schemas.microsoft.com/office/powerpoint/2010/main" val="306813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472EF-F3BE-EF62-0959-436B84F0CC60}"/>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1C119E87-52FC-C71E-3A1A-17AC2F22E936}"/>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A77BDBBF-307D-9504-264E-34A2FEECA2BD}"/>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421B67B9-5D21-6648-A112-826AD8C13C04}"/>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A11C46E9-2550-577D-0DAC-4B32FBC5BF90}"/>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AE070055-35DF-1899-6C1C-3A6BC3B81ADB}"/>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a:t>
            </a:r>
            <a:r>
              <a:rPr lang="en-US" sz="2400" i="1" kern="0" noProof="0" dirty="0">
                <a:solidFill>
                  <a:srgbClr val="000000"/>
                </a:solidFill>
                <a:latin typeface="Arial"/>
              </a:rPr>
              <a:t>: “no-treaty” examples for discussion</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02EEE9FE-4CBC-EF5E-A118-69823854920E}"/>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2E0D685E-409A-CEAB-9D7B-CB34A6B88BB1}"/>
              </a:ext>
            </a:extLst>
          </p:cNvPr>
          <p:cNvSpPr txBox="1"/>
          <p:nvPr/>
        </p:nvSpPr>
        <p:spPr>
          <a:xfrm>
            <a:off x="492177" y="1189348"/>
            <a:ext cx="11437777" cy="4615046"/>
          </a:xfrm>
          <a:prstGeom prst="rect">
            <a:avLst/>
          </a:prstGeom>
          <a:noFill/>
        </p:spPr>
        <p:txBody>
          <a:bodyPr wrap="square">
            <a:spAutoFit/>
          </a:bodyPr>
          <a:lstStyle/>
          <a:p>
            <a:pPr>
              <a:lnSpc>
                <a:spcPct val="114000"/>
              </a:lnSpc>
              <a:spcAft>
                <a:spcPts val="1800"/>
              </a:spcAft>
            </a:pPr>
            <a:r>
              <a:rPr lang="en-US" sz="2000" noProof="0" dirty="0"/>
              <a:t>In the situations previously presented, is a solution still possible in the absence of a tax treaty?</a:t>
            </a:r>
          </a:p>
          <a:p>
            <a:pPr>
              <a:lnSpc>
                <a:spcPct val="114000"/>
              </a:lnSpc>
              <a:spcAft>
                <a:spcPts val="1800"/>
              </a:spcAft>
            </a:pPr>
            <a:r>
              <a:rPr lang="en-US" sz="2000" noProof="0" dirty="0"/>
              <a:t>1) </a:t>
            </a:r>
            <a:r>
              <a:rPr lang="en-US" sz="2000" noProof="0" dirty="0">
                <a:solidFill>
                  <a:srgbClr val="000000"/>
                </a:solidFill>
                <a:ea typeface="Times New Roman" panose="02020603050405020304" pitchFamily="18" charset="0"/>
              </a:rPr>
              <a:t>Country A and Country B have implemented transfer pricing rules in their domestic legislation in accordance with the arm’s length principle. The tax authorities of Country A determine that the price charged by its resident, Company A, to its corporate sibling, Company B, a resident of Country B, should be 10€/unit higher. The tax authorities of Country B review the adjustment and determine that the original price is correct.</a:t>
            </a:r>
          </a:p>
          <a:p>
            <a:pPr lvl="0">
              <a:lnSpc>
                <a:spcPct val="114000"/>
              </a:lnSpc>
              <a:spcAft>
                <a:spcPts val="1800"/>
              </a:spcAft>
            </a:pPr>
            <a:r>
              <a:rPr lang="en-US" sz="2000" noProof="0" dirty="0"/>
              <a:t>2) A company incorporated in Country A manages all its key decisions from Country B. Both countries claim full tax residence, and tax the company over its worldwide income.</a:t>
            </a:r>
          </a:p>
          <a:p>
            <a:pPr lvl="0">
              <a:lnSpc>
                <a:spcPct val="114000"/>
              </a:lnSpc>
              <a:spcAft>
                <a:spcPts val="1800"/>
              </a:spcAft>
            </a:pPr>
            <a:r>
              <a:rPr lang="en-US" sz="2000" noProof="0" dirty="0"/>
              <a:t>3) A company resident from Country A receives dividends from its subsidiary in Country B, where a withholding tax was paid. Tax authorities of Country A later deny the foreign tax credit, arguing that the charge was not an “income tax”. </a:t>
            </a:r>
          </a:p>
        </p:txBody>
      </p:sp>
    </p:spTree>
    <p:extLst>
      <p:ext uri="{BB962C8B-B14F-4D97-AF65-F5344CB8AC3E}">
        <p14:creationId xmlns:p14="http://schemas.microsoft.com/office/powerpoint/2010/main" val="26035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6EA49-EB5D-00B1-DE7F-DB1D5B3FA218}"/>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732C8F8F-420F-771E-3F83-19699C89E0A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7884A4CA-DF93-4011-7E29-92622AAEB4CC}"/>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8B2E92AE-8C99-9BAA-5D0C-519E346BEB5F}"/>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3C65BDA2-23BD-FF93-FA0D-9FF051287408}"/>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30F5CE86-628C-C9E3-C47C-10D91DA5C991}"/>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Prevention of Tax Disputes: approach</a:t>
            </a:r>
          </a:p>
        </p:txBody>
      </p:sp>
      <p:cxnSp>
        <p:nvCxnSpPr>
          <p:cNvPr id="3" name="Straight Connector 2">
            <a:extLst>
              <a:ext uri="{FF2B5EF4-FFF2-40B4-BE49-F238E27FC236}">
                <a16:creationId xmlns:a16="http://schemas.microsoft.com/office/drawing/2014/main" id="{148B7062-0C1C-394E-9959-2296B17A5516}"/>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028B694E-3A11-6AF5-DF6A-66628C94A04E}"/>
              </a:ext>
            </a:extLst>
          </p:cNvPr>
          <p:cNvSpPr txBox="1"/>
          <p:nvPr/>
        </p:nvSpPr>
        <p:spPr>
          <a:xfrm>
            <a:off x="593138" y="2669158"/>
            <a:ext cx="11005723" cy="3401124"/>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200"/>
              </a:spcAft>
              <a:buClrTx/>
              <a:buSzTx/>
              <a:tabLst>
                <a:tab pos="457200" algn="l"/>
              </a:tabLst>
              <a:defRPr/>
            </a:pPr>
            <a:r>
              <a:rPr lang="en-US" sz="2050" b="1" noProof="0" dirty="0">
                <a:solidFill>
                  <a:srgbClr val="000000"/>
                </a:solidFill>
                <a:latin typeface="+mj-lt"/>
                <a:ea typeface="Times New Roman" panose="02020603050405020304" pitchFamily="18" charset="0"/>
              </a:rPr>
              <a:t>Proposed approach:</a:t>
            </a:r>
          </a:p>
          <a:p>
            <a:pPr marL="457200" lvl="0" indent="-457200" algn="just">
              <a:lnSpc>
                <a:spcPct val="114000"/>
              </a:lnSpc>
              <a:spcAft>
                <a:spcPts val="1200"/>
              </a:spcAft>
              <a:buAutoNum type="arabicParenR"/>
              <a:tabLst>
                <a:tab pos="457200" algn="l"/>
              </a:tabLst>
              <a:defRPr/>
            </a:pPr>
            <a:r>
              <a:rPr lang="en-US" sz="2050" noProof="0" dirty="0">
                <a:latin typeface="+mj-lt"/>
                <a:ea typeface="Times New Roman" panose="02020603050405020304" pitchFamily="18" charset="0"/>
              </a:rPr>
              <a:t>The protocol should provide a legal basis for cross-border administrative cooperation in tax dispute prevention, addressing a range of preventive mechanisms (which may include APAs, joint audits and simultaneous examinations) with particular emphasis on EoI (in coordination with Workstream I). Consideration could be given to the potential role of the United Nations in supporting these mechanisms</a:t>
            </a:r>
            <a:endParaRPr lang="en-US" sz="2050" noProof="0" dirty="0">
              <a:solidFill>
                <a:srgbClr val="000000"/>
              </a:solidFill>
              <a:latin typeface="+mj-lt"/>
              <a:ea typeface="Times New Roman" panose="02020603050405020304" pitchFamily="18" charset="0"/>
            </a:endParaRP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050" noProof="0" dirty="0">
                <a:solidFill>
                  <a:srgbClr val="000000"/>
                </a:solidFill>
                <a:latin typeface="+mj-lt"/>
                <a:ea typeface="Times New Roman" panose="02020603050405020304" pitchFamily="18" charset="0"/>
              </a:rPr>
              <a:t>Addressing prevention through the capacity-building commitment of the FC.</a:t>
            </a: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050" noProof="0" dirty="0">
                <a:solidFill>
                  <a:srgbClr val="000000"/>
                </a:solidFill>
                <a:latin typeface="+mj-lt"/>
                <a:ea typeface="Times New Roman" panose="02020603050405020304" pitchFamily="18" charset="0"/>
              </a:rPr>
              <a:t>Empowering the CoP to develop and recommend best practices.</a:t>
            </a:r>
          </a:p>
        </p:txBody>
      </p:sp>
      <p:sp>
        <p:nvSpPr>
          <p:cNvPr id="10" name="CuadroTexto 9">
            <a:extLst>
              <a:ext uri="{FF2B5EF4-FFF2-40B4-BE49-F238E27FC236}">
                <a16:creationId xmlns:a16="http://schemas.microsoft.com/office/drawing/2014/main" id="{CF7424C4-34F6-DD10-FA73-9CAF706704F5}"/>
              </a:ext>
            </a:extLst>
          </p:cNvPr>
          <p:cNvSpPr txBox="1"/>
          <p:nvPr/>
        </p:nvSpPr>
        <p:spPr>
          <a:xfrm>
            <a:off x="723435" y="1058112"/>
            <a:ext cx="10741542" cy="1466492"/>
          </a:xfrm>
          <a:prstGeom prst="rect">
            <a:avLst/>
          </a:prstGeom>
          <a:solidFill>
            <a:srgbClr val="FCBD6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200"/>
              </a:spcAft>
              <a:tabLst>
                <a:tab pos="457200" algn="l"/>
              </a:tabLst>
              <a:defRPr/>
            </a:pPr>
            <a:r>
              <a:rPr lang="en-US" sz="2000" noProof="0" dirty="0">
                <a:effectLst>
                  <a:outerShdw blurRad="38100" dist="38100" dir="2700000" algn="tl">
                    <a:srgbClr val="000000">
                      <a:alpha val="43137"/>
                    </a:srgbClr>
                  </a:outerShdw>
                </a:effectLst>
                <a:latin typeface="+mj-lt"/>
                <a:ea typeface="Times New Roman" panose="02020603050405020304" pitchFamily="18" charset="0"/>
              </a:rPr>
              <a:t>During the scoping phase, broad support emerged for strengthening tax dispute prevention mechanisms, noting both their proven value in reducing disputes and the need for enhanced cross-border cooperation, capacity-building, and reliable information to make these tools effective for all jurisdictions.</a:t>
            </a:r>
            <a:endParaRPr kumimoji="0" lang="en-US" sz="2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mj-lt"/>
              <a:ea typeface="Times New Roman" panose="02020603050405020304" pitchFamily="18" charset="0"/>
            </a:endParaRPr>
          </a:p>
        </p:txBody>
      </p:sp>
    </p:spTree>
    <p:extLst>
      <p:ext uri="{BB962C8B-B14F-4D97-AF65-F5344CB8AC3E}">
        <p14:creationId xmlns:p14="http://schemas.microsoft.com/office/powerpoint/2010/main" val="776083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6C5D-AB44-DEA2-FC08-34B93201CCE2}"/>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2B8C8B28-0548-CB0A-880B-D56EDDC7E27F}"/>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073ECD0B-5C42-00C9-98CA-8F78369DECE5}"/>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531AF812-89B9-3D73-8297-0B5A3A7E319F}"/>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6E31EEC6-378E-333C-1E4B-588C00AC1B2D}"/>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450B0B3E-2DB1-4F85-9581-250322E66801}"/>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lgn="l">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t>
            </a:r>
            <a:r>
              <a:rPr lang="en-US" sz="2400" i="1" kern="0" noProof="0" dirty="0">
                <a:solidFill>
                  <a:srgbClr val="000000"/>
                </a:solidFill>
              </a:rPr>
              <a:t>Prevention of Tax Disputes</a:t>
            </a:r>
            <a:r>
              <a:rPr lang="en-US" sz="2400" i="1" kern="0" noProof="0" dirty="0">
                <a:solidFill>
                  <a:srgbClr val="000000"/>
                </a:solidFill>
                <a:latin typeface="Arial"/>
              </a:rPr>
              <a:t>: issues for the Committee</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36B8010C-D709-00C8-D5EA-4E04D6D02376}"/>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BDF89F27-3DFA-2C4B-53B5-FA28C384C4B8}"/>
              </a:ext>
            </a:extLst>
          </p:cNvPr>
          <p:cNvSpPr txBox="1"/>
          <p:nvPr/>
        </p:nvSpPr>
        <p:spPr>
          <a:xfrm>
            <a:off x="656832" y="1189348"/>
            <a:ext cx="11101511" cy="2980752"/>
          </a:xfrm>
          <a:prstGeom prst="rect">
            <a:avLst/>
          </a:prstGeom>
          <a:noFill/>
        </p:spPr>
        <p:txBody>
          <a:bodyPr wrap="square">
            <a:spAutoFit/>
          </a:bodyPr>
          <a:lstStyle/>
          <a:p>
            <a:pPr lvl="0">
              <a:lnSpc>
                <a:spcPct val="114000"/>
              </a:lnSpc>
              <a:spcAft>
                <a:spcPts val="1800"/>
              </a:spcAft>
            </a:pPr>
            <a:r>
              <a:rPr lang="en-US" sz="2000" noProof="0" dirty="0"/>
              <a:t>The Committee is invited to discuss:</a:t>
            </a:r>
          </a:p>
          <a:p>
            <a:pPr lvl="0">
              <a:lnSpc>
                <a:spcPct val="114000"/>
              </a:lnSpc>
              <a:spcAft>
                <a:spcPts val="1800"/>
              </a:spcAft>
            </a:pPr>
            <a:r>
              <a:rPr lang="en-US" sz="2000" b="1" i="1" noProof="0" dirty="0"/>
              <a:t>(g) whether the protocol should provide a legal basis for cross-border administrative cooperation in tax dispute prevention, and what preventive mechanisms should be addressed by such a legal basis</a:t>
            </a:r>
          </a:p>
          <a:p>
            <a:pPr lvl="0">
              <a:lnSpc>
                <a:spcPct val="114000"/>
              </a:lnSpc>
              <a:spcAft>
                <a:spcPts val="1800"/>
              </a:spcAft>
            </a:pPr>
            <a:r>
              <a:rPr lang="en-US" sz="2000" b="1" i="1" noProof="0" dirty="0"/>
              <a:t>(h) whether the Committee finds appropriate addressing prevention through the capacity-building commitment of the FC and the possible development by the CoP of best practices, or whether there are additional views or suggestions on this approach</a:t>
            </a:r>
          </a:p>
        </p:txBody>
      </p:sp>
    </p:spTree>
    <p:extLst>
      <p:ext uri="{BB962C8B-B14F-4D97-AF65-F5344CB8AC3E}">
        <p14:creationId xmlns:p14="http://schemas.microsoft.com/office/powerpoint/2010/main" val="4042131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0E4B7-93C5-2028-BECA-33FD1766ECA0}"/>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4A05EFBE-4CE4-A327-1B81-1546588FFF4C}"/>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69D2F100-6572-BF95-81F1-897A9B5F01CB}"/>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C8530518-5C57-5DCE-9105-4055240915D8}"/>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0952CBAA-54FD-7E8F-5282-84A1C277F7B7}"/>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85DD91A3-1AF1-D285-2E62-1802A26E1961}"/>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lgn="l">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t>
            </a:r>
            <a:r>
              <a:rPr lang="en-US" sz="2400" i="1" kern="0" noProof="0" dirty="0">
                <a:solidFill>
                  <a:srgbClr val="000000"/>
                </a:solidFill>
              </a:rPr>
              <a:t>Resolution of Tax Disputes: approach on MAP</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18D66DAF-6839-693B-E301-CB274D4EB81D}"/>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CA426A70-83F1-49EA-1F94-848419A018AC}"/>
              </a:ext>
            </a:extLst>
          </p:cNvPr>
          <p:cNvSpPr txBox="1"/>
          <p:nvPr/>
        </p:nvSpPr>
        <p:spPr>
          <a:xfrm>
            <a:off x="591344" y="3079804"/>
            <a:ext cx="11005723" cy="2316083"/>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200"/>
              </a:spcAft>
              <a:buClrTx/>
              <a:buSzTx/>
              <a:tabLst>
                <a:tab pos="457200" algn="l"/>
              </a:tabLst>
              <a:defRPr/>
            </a:pPr>
            <a:r>
              <a:rPr lang="en-US" sz="2400" b="1" noProof="0" dirty="0">
                <a:solidFill>
                  <a:srgbClr val="000000"/>
                </a:solidFill>
                <a:latin typeface="+mj-lt"/>
                <a:ea typeface="Times New Roman" panose="02020603050405020304" pitchFamily="18" charset="0"/>
              </a:rPr>
              <a:t>Proposed approach:</a:t>
            </a:r>
          </a:p>
          <a:p>
            <a:pPr lvl="0" algn="just">
              <a:lnSpc>
                <a:spcPct val="114000"/>
              </a:lnSpc>
              <a:spcAft>
                <a:spcPts val="1200"/>
              </a:spcAft>
              <a:tabLst>
                <a:tab pos="457200" algn="l"/>
              </a:tabLst>
              <a:defRPr/>
            </a:pPr>
            <a:r>
              <a:rPr lang="en-US" sz="2400" noProof="0" dirty="0">
                <a:latin typeface="+mj-lt"/>
                <a:ea typeface="Times New Roman" panose="02020603050405020304" pitchFamily="18" charset="0"/>
              </a:rPr>
              <a:t>Strengthening MAP under the protocol and through development of best practices, to improve effectiveness and accessibility (this may include: </a:t>
            </a:r>
            <a:r>
              <a:rPr lang="en-US" sz="2400" noProof="0" dirty="0">
                <a:solidFill>
                  <a:srgbClr val="000000"/>
                </a:solidFill>
                <a:latin typeface="+mj-lt"/>
                <a:ea typeface="Times New Roman" panose="02020603050405020304" pitchFamily="18" charset="0"/>
              </a:rPr>
              <a:t>time limits, transparency, information-sharing practices, </a:t>
            </a:r>
            <a:r>
              <a:rPr lang="en-US" sz="2400" noProof="0" dirty="0">
                <a:solidFill>
                  <a:srgbClr val="000000"/>
                </a:solidFill>
                <a:latin typeface="+mj-lt"/>
              </a:rPr>
              <a:t>capacity-building measures designed to address the imbalances</a:t>
            </a:r>
            <a:r>
              <a:rPr lang="en-US" sz="2400" noProof="0" dirty="0">
                <a:latin typeface="+mj-lt"/>
                <a:ea typeface="Times New Roman" panose="02020603050405020304" pitchFamily="18" charset="0"/>
              </a:rPr>
              <a:t> .</a:t>
            </a:r>
            <a:endParaRPr lang="en-US" sz="2400" noProof="0" dirty="0">
              <a:solidFill>
                <a:srgbClr val="000000"/>
              </a:solidFill>
              <a:latin typeface="+mj-lt"/>
              <a:ea typeface="Times New Roman" panose="02020603050405020304" pitchFamily="18" charset="0"/>
            </a:endParaRPr>
          </a:p>
        </p:txBody>
      </p:sp>
      <p:sp>
        <p:nvSpPr>
          <p:cNvPr id="10" name="CuadroTexto 9">
            <a:extLst>
              <a:ext uri="{FF2B5EF4-FFF2-40B4-BE49-F238E27FC236}">
                <a16:creationId xmlns:a16="http://schemas.microsoft.com/office/drawing/2014/main" id="{2E3F809F-C89C-1AE0-5958-B485FF0CD280}"/>
              </a:ext>
            </a:extLst>
          </p:cNvPr>
          <p:cNvSpPr txBox="1"/>
          <p:nvPr/>
        </p:nvSpPr>
        <p:spPr>
          <a:xfrm>
            <a:off x="1639019" y="1399604"/>
            <a:ext cx="8910374" cy="1466492"/>
          </a:xfrm>
          <a:prstGeom prst="rect">
            <a:avLst/>
          </a:prstGeom>
          <a:solidFill>
            <a:srgbClr val="F6986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200"/>
              </a:spcAft>
              <a:tabLst>
                <a:tab pos="457200" algn="l"/>
              </a:tabLst>
              <a:defRPr/>
            </a:pPr>
            <a:r>
              <a:rPr lang="en-US" sz="2000" noProof="0" dirty="0">
                <a:effectLst>
                  <a:outerShdw blurRad="38100" dist="38100" dir="2700000" algn="tl">
                    <a:srgbClr val="000000">
                      <a:alpha val="43137"/>
                    </a:srgbClr>
                  </a:outerShdw>
                </a:effectLst>
                <a:latin typeface="+mj-lt"/>
              </a:rPr>
              <a:t>During the scoping phase, MAP was recognized as a key component of dispute resolution, while concerns were raised about its effectiveness, timeliness and accessibility, including where no MAP provision exists in bilateral treaties</a:t>
            </a:r>
            <a:r>
              <a:rPr lang="en-US" sz="2000" noProof="0" dirty="0">
                <a:effectLst>
                  <a:outerShdw blurRad="38100" dist="38100" dir="2700000" algn="tl">
                    <a:srgbClr val="000000">
                      <a:alpha val="43137"/>
                    </a:srgbClr>
                  </a:outerShdw>
                </a:effectLst>
                <a:latin typeface="+mj-lt"/>
                <a:ea typeface="Times New Roman" panose="02020603050405020304" pitchFamily="18" charset="0"/>
              </a:rPr>
              <a:t>.</a:t>
            </a:r>
            <a:endParaRPr kumimoji="0" lang="en-US" sz="2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mj-lt"/>
              <a:ea typeface="Times New Roman" panose="02020603050405020304" pitchFamily="18" charset="0"/>
            </a:endParaRPr>
          </a:p>
        </p:txBody>
      </p:sp>
    </p:spTree>
    <p:extLst>
      <p:ext uri="{BB962C8B-B14F-4D97-AF65-F5344CB8AC3E}">
        <p14:creationId xmlns:p14="http://schemas.microsoft.com/office/powerpoint/2010/main" val="2182425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0F2EA-040A-1E95-8D41-C946B49669F2}"/>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449B83BF-1478-9215-7B34-ACC9AA53D731}"/>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81101578-E9BD-2B2D-4E03-DECA2DA794CA}"/>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B0811A5F-E60A-BD45-5E7D-C4700E57408B}"/>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92ACED81-9D91-A040-5068-6C4DF49A7E1E}"/>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FB6C4C18-8038-64B5-8BF7-E9AD71E6CB42}"/>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lgn="l">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t>
            </a:r>
            <a:r>
              <a:rPr lang="en-US" sz="2400" i="1" kern="0" noProof="0" dirty="0">
                <a:solidFill>
                  <a:srgbClr val="000000"/>
                </a:solidFill>
              </a:rPr>
              <a:t>Resolution of Tax Disputes: approach on other mechanisms</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30B9CE5D-C7D2-A868-B317-53D21FA4E7C9}"/>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5E276B47-CC3D-E17C-97FA-0D1119BEC7D5}"/>
              </a:ext>
            </a:extLst>
          </p:cNvPr>
          <p:cNvSpPr txBox="1"/>
          <p:nvPr/>
        </p:nvSpPr>
        <p:spPr>
          <a:xfrm>
            <a:off x="593138" y="2783336"/>
            <a:ext cx="11005723" cy="3331618"/>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200"/>
              </a:spcAft>
              <a:buClrTx/>
              <a:buSzTx/>
              <a:tabLst>
                <a:tab pos="457200" algn="l"/>
              </a:tabLst>
              <a:defRPr/>
            </a:pPr>
            <a:r>
              <a:rPr lang="en-US" sz="2000" b="1" noProof="0" dirty="0">
                <a:solidFill>
                  <a:srgbClr val="000000"/>
                </a:solidFill>
                <a:latin typeface="+mj-lt"/>
                <a:ea typeface="Times New Roman" panose="02020603050405020304" pitchFamily="18" charset="0"/>
              </a:rPr>
              <a:t>Proposed approach:</a:t>
            </a:r>
          </a:p>
          <a:p>
            <a:pPr marL="457200" lvl="0" indent="-457200" algn="just">
              <a:lnSpc>
                <a:spcPct val="114000"/>
              </a:lnSpc>
              <a:spcAft>
                <a:spcPts val="1200"/>
              </a:spcAft>
              <a:buAutoNum type="arabicParenR"/>
              <a:tabLst>
                <a:tab pos="457200" algn="l"/>
              </a:tabLst>
              <a:defRPr/>
            </a:pPr>
            <a:r>
              <a:rPr lang="en-US" sz="2000" noProof="0" dirty="0">
                <a:latin typeface="+mj-lt"/>
                <a:ea typeface="Times New Roman" panose="02020603050405020304" pitchFamily="18" charset="0"/>
              </a:rPr>
              <a:t>Protocol could provide arbitration and other mechanisms, such as mediation or conciliation, as optional tools for dispute resolution.</a:t>
            </a:r>
          </a:p>
          <a:p>
            <a:pPr marL="457200" lvl="0" indent="-457200" algn="just">
              <a:lnSpc>
                <a:spcPct val="114000"/>
              </a:lnSpc>
              <a:spcAft>
                <a:spcPts val="1200"/>
              </a:spcAft>
              <a:buAutoNum type="arabicParenR"/>
              <a:tabLst>
                <a:tab pos="457200" algn="l"/>
              </a:tabLst>
              <a:defRPr/>
            </a:pPr>
            <a:r>
              <a:rPr lang="en-US" sz="2000" noProof="0" dirty="0">
                <a:latin typeface="+mj-lt"/>
              </a:rPr>
              <a:t>Design features (including the composition of panels and costs) would require further consideration. Establishing a pool of arbitrators could therefore be explored.</a:t>
            </a:r>
          </a:p>
          <a:p>
            <a:pPr marL="457200" lvl="0" indent="-457200" algn="just">
              <a:lnSpc>
                <a:spcPct val="114000"/>
              </a:lnSpc>
              <a:spcAft>
                <a:spcPts val="1200"/>
              </a:spcAft>
              <a:buAutoNum type="arabicParenR"/>
              <a:tabLst>
                <a:tab pos="457200" algn="l"/>
              </a:tabLst>
              <a:defRPr/>
            </a:pPr>
            <a:r>
              <a:rPr lang="en-US" sz="2000" noProof="0" dirty="0">
                <a:latin typeface="+mj-lt"/>
              </a:rPr>
              <a:t>The potential role of the United Nations in supporting these mechanisms should be explored (e.g. through assistance, hosting or acting as a permanent or ad hoc forum or combining functions).</a:t>
            </a:r>
            <a:endParaRPr lang="en-US" sz="2000" noProof="0" dirty="0">
              <a:solidFill>
                <a:srgbClr val="000000"/>
              </a:solidFill>
              <a:latin typeface="+mj-lt"/>
              <a:ea typeface="Times New Roman" panose="02020603050405020304" pitchFamily="18" charset="0"/>
            </a:endParaRPr>
          </a:p>
        </p:txBody>
      </p:sp>
      <p:sp>
        <p:nvSpPr>
          <p:cNvPr id="10" name="CuadroTexto 9">
            <a:extLst>
              <a:ext uri="{FF2B5EF4-FFF2-40B4-BE49-F238E27FC236}">
                <a16:creationId xmlns:a16="http://schemas.microsoft.com/office/drawing/2014/main" id="{25462C9F-A700-E18F-B51F-5E1319227EC3}"/>
              </a:ext>
            </a:extLst>
          </p:cNvPr>
          <p:cNvSpPr txBox="1"/>
          <p:nvPr/>
        </p:nvSpPr>
        <p:spPr>
          <a:xfrm>
            <a:off x="1147313" y="1227594"/>
            <a:ext cx="9893786" cy="1466492"/>
          </a:xfrm>
          <a:prstGeom prst="rect">
            <a:avLst/>
          </a:prstGeom>
          <a:solidFill>
            <a:srgbClr val="24884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200"/>
              </a:spcAft>
              <a:tabLst>
                <a:tab pos="457200" algn="l"/>
              </a:tabLst>
              <a:defRPr/>
            </a:pPr>
            <a:r>
              <a:rPr lang="en-US" sz="2000" noProof="0" dirty="0">
                <a:solidFill>
                  <a:schemeClr val="bg1"/>
                </a:solidFill>
                <a:effectLst>
                  <a:outerShdw blurRad="38100" dist="38100" dir="2700000" algn="tl">
                    <a:srgbClr val="000000">
                      <a:alpha val="43137"/>
                    </a:srgbClr>
                  </a:outerShdw>
                </a:effectLst>
                <a:latin typeface="+mj-lt"/>
              </a:rPr>
              <a:t>The scoping phase revealed diverging views on arbitration: while some Member States highlighted its value in resolving disputes, others raised concerns related to sovereignty, costs and past experiences. Interest was also expressed in other mechanisms such as mediation or conciliation</a:t>
            </a:r>
            <a:r>
              <a:rPr lang="en-US" sz="2000"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a:t>
            </a:r>
            <a:endParaRPr kumimoji="0" lang="en-US" sz="20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endParaRPr>
          </a:p>
        </p:txBody>
      </p:sp>
    </p:spTree>
    <p:extLst>
      <p:ext uri="{BB962C8B-B14F-4D97-AF65-F5344CB8AC3E}">
        <p14:creationId xmlns:p14="http://schemas.microsoft.com/office/powerpoint/2010/main" val="2969690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44E25-7769-A2D9-F10F-CACB5ADA6EF7}"/>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44CA66CD-1EBF-1D1D-2D77-F5629360B4EF}"/>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399B5740-05FA-2804-DBD2-AA566C24AFB8}"/>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D7D729EE-B1DC-2337-7235-3304E5FAB137}"/>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CDD59132-F71D-DD2E-F3AB-1DC85AC609FE}"/>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5B6E21FC-DD42-8E74-7A2A-30F8B4CCA140}"/>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lgn="l">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t>
            </a:r>
            <a:r>
              <a:rPr lang="en-US" sz="2400" i="1" kern="0" noProof="0" dirty="0">
                <a:solidFill>
                  <a:srgbClr val="000000"/>
                </a:solidFill>
              </a:rPr>
              <a:t>Resolution of Tax Disputes</a:t>
            </a:r>
            <a:r>
              <a:rPr lang="en-US" sz="2400" i="1" kern="0" noProof="0" dirty="0">
                <a:solidFill>
                  <a:srgbClr val="000000"/>
                </a:solidFill>
                <a:latin typeface="Arial"/>
              </a:rPr>
              <a:t>: issues for the Committee</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66F54235-015D-6E31-98B4-43A21F8157F6}"/>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9BE04277-82EB-E577-16A1-AC9878FE8927}"/>
              </a:ext>
            </a:extLst>
          </p:cNvPr>
          <p:cNvSpPr txBox="1"/>
          <p:nvPr/>
        </p:nvSpPr>
        <p:spPr>
          <a:xfrm>
            <a:off x="656832" y="1189348"/>
            <a:ext cx="11101511" cy="4673331"/>
          </a:xfrm>
          <a:prstGeom prst="rect">
            <a:avLst/>
          </a:prstGeom>
          <a:noFill/>
        </p:spPr>
        <p:txBody>
          <a:bodyPr wrap="square">
            <a:spAutoFit/>
          </a:bodyPr>
          <a:lstStyle/>
          <a:p>
            <a:pPr lvl="0">
              <a:lnSpc>
                <a:spcPct val="114000"/>
              </a:lnSpc>
              <a:spcAft>
                <a:spcPts val="1200"/>
              </a:spcAft>
            </a:pPr>
            <a:r>
              <a:rPr lang="en-US" sz="1750" noProof="0" dirty="0"/>
              <a:t>The Committee is invited to discuss:</a:t>
            </a:r>
          </a:p>
          <a:p>
            <a:pPr lvl="0">
              <a:lnSpc>
                <a:spcPct val="114000"/>
              </a:lnSpc>
              <a:spcAft>
                <a:spcPts val="1200"/>
              </a:spcAft>
            </a:pPr>
            <a:r>
              <a:rPr lang="en-US" sz="1750" b="1" i="1" noProof="0" dirty="0"/>
              <a:t>(</a:t>
            </a:r>
            <a:r>
              <a:rPr lang="en-US" sz="1750" b="1" i="1" noProof="0" dirty="0" err="1"/>
              <a:t>i</a:t>
            </a:r>
            <a:r>
              <a:rPr lang="en-US" sz="1750" b="1" i="1" noProof="0" dirty="0"/>
              <a:t>) whether the proposed approach of reinforcing MAP through both the protocol and best practices is adequate to make it more effective and accessible</a:t>
            </a:r>
          </a:p>
          <a:p>
            <a:pPr lvl="0">
              <a:lnSpc>
                <a:spcPct val="114000"/>
              </a:lnSpc>
              <a:spcAft>
                <a:spcPts val="1200"/>
              </a:spcAft>
            </a:pPr>
            <a:r>
              <a:rPr lang="en-US" sz="1750" b="1" i="1" noProof="0" dirty="0"/>
              <a:t>(j) whether the Committee has views on the possible design features of a protocol’s MAP provision, such as measures to promote transparency and information-sharing, or other measures addressing the root causes of current limitations</a:t>
            </a:r>
          </a:p>
          <a:p>
            <a:pPr lvl="0">
              <a:lnSpc>
                <a:spcPct val="114000"/>
              </a:lnSpc>
              <a:spcAft>
                <a:spcPts val="1200"/>
              </a:spcAft>
            </a:pPr>
            <a:r>
              <a:rPr lang="en-US" sz="1750" b="1" i="1" noProof="0" dirty="0"/>
              <a:t>(k) whether the Committee finds appropriate the approach of having arbitration and other mechanisms such as mediation or conciliation as optional tools in the protocol, and whether there are views on their possible design features, including issues such as inclusiveness in the composition of panels, the non-binding nature of some mechanisms, and the conditions under which they could be applied</a:t>
            </a:r>
          </a:p>
          <a:p>
            <a:pPr lvl="0">
              <a:lnSpc>
                <a:spcPct val="114000"/>
              </a:lnSpc>
              <a:spcAft>
                <a:spcPts val="1200"/>
              </a:spcAft>
            </a:pPr>
            <a:r>
              <a:rPr lang="en-US" sz="1750" b="1" i="1" noProof="0" dirty="0"/>
              <a:t>(l) whether the Committee has views on a possible role for the UN in supporting the operation of these resolution mechanisms, including through assistance, hosting or acting as a permanent or ad hoc forum</a:t>
            </a:r>
          </a:p>
        </p:txBody>
      </p:sp>
    </p:spTree>
    <p:extLst>
      <p:ext uri="{BB962C8B-B14F-4D97-AF65-F5344CB8AC3E}">
        <p14:creationId xmlns:p14="http://schemas.microsoft.com/office/powerpoint/2010/main" val="2638375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33624-61D0-11F7-0850-85B7E8137668}"/>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EA1C85F5-ACE3-32A5-F0E3-6DA8BE26BD3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A67458C0-9122-AD68-7610-7326FF349954}"/>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3DE24A2F-9F34-BFBC-956B-9C9CDB02A62E}"/>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D6327C21-2D04-720D-0814-B884EFB3603B}"/>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7E8C695F-2F53-D9B9-2329-F0A964133A76}"/>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Access to information: TP database</a:t>
            </a:r>
          </a:p>
        </p:txBody>
      </p:sp>
      <p:cxnSp>
        <p:nvCxnSpPr>
          <p:cNvPr id="3" name="Straight Connector 2">
            <a:extLst>
              <a:ext uri="{FF2B5EF4-FFF2-40B4-BE49-F238E27FC236}">
                <a16:creationId xmlns:a16="http://schemas.microsoft.com/office/drawing/2014/main" id="{E43A636F-3C8F-03E0-B13C-A9B4C840FFE4}"/>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56D23A2A-24E1-C378-DE4B-A9561CCFD74C}"/>
              </a:ext>
            </a:extLst>
          </p:cNvPr>
          <p:cNvSpPr txBox="1"/>
          <p:nvPr/>
        </p:nvSpPr>
        <p:spPr>
          <a:xfrm>
            <a:off x="626061" y="4506819"/>
            <a:ext cx="11005723" cy="893001"/>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000"/>
              </a:spcAft>
              <a:buClrTx/>
              <a:buSzTx/>
              <a:tabLst>
                <a:tab pos="457200" algn="l"/>
              </a:tabLst>
              <a:defRPr/>
            </a:pPr>
            <a:r>
              <a:rPr lang="en-US" sz="2000" b="1" noProof="0" dirty="0">
                <a:solidFill>
                  <a:srgbClr val="000000"/>
                </a:solidFill>
                <a:latin typeface="+mj-lt"/>
                <a:ea typeface="Times New Roman" panose="02020603050405020304" pitchFamily="18" charset="0"/>
              </a:rPr>
              <a:t>Proposed approach:</a:t>
            </a:r>
          </a:p>
          <a:p>
            <a:pPr lvl="0" algn="just">
              <a:lnSpc>
                <a:spcPct val="114000"/>
              </a:lnSpc>
              <a:spcAft>
                <a:spcPts val="1000"/>
              </a:spcAft>
              <a:tabLst>
                <a:tab pos="457200" algn="l"/>
              </a:tabLst>
              <a:defRPr/>
            </a:pPr>
            <a:r>
              <a:rPr kumimoji="0" lang="en-US" sz="20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mn-cs"/>
              </a:rPr>
              <a:t>Continue to explore the most efficient </a:t>
            </a:r>
            <a:r>
              <a:rPr lang="en-US" sz="2000" noProof="0" dirty="0">
                <a:latin typeface="+mj-lt"/>
              </a:rPr>
              <a:t>ways to improve access to transfer pricing databases</a:t>
            </a:r>
            <a:r>
              <a:rPr kumimoji="0" lang="en-US" sz="2000" b="0" i="0" u="none" strike="noStrike" kern="1200" cap="none" spc="0" normalizeH="0" baseline="0" noProof="0" dirty="0">
                <a:ln>
                  <a:noFill/>
                </a:ln>
                <a:solidFill>
                  <a:srgbClr val="000000"/>
                </a:solidFill>
                <a:effectLst/>
                <a:uLnTx/>
                <a:uFillTx/>
                <a:latin typeface="+mj-lt"/>
                <a:ea typeface="Times New Roman" panose="02020603050405020304" pitchFamily="18" charset="0"/>
                <a:cs typeface="+mn-cs"/>
              </a:rPr>
              <a:t>.</a:t>
            </a:r>
          </a:p>
        </p:txBody>
      </p:sp>
      <p:sp>
        <p:nvSpPr>
          <p:cNvPr id="10" name="CuadroTexto 9">
            <a:extLst>
              <a:ext uri="{FF2B5EF4-FFF2-40B4-BE49-F238E27FC236}">
                <a16:creationId xmlns:a16="http://schemas.microsoft.com/office/drawing/2014/main" id="{72586706-47EB-A251-BC76-5DAF548EE6B9}"/>
              </a:ext>
            </a:extLst>
          </p:cNvPr>
          <p:cNvSpPr txBox="1"/>
          <p:nvPr/>
        </p:nvSpPr>
        <p:spPr>
          <a:xfrm>
            <a:off x="914401" y="1311654"/>
            <a:ext cx="4149306" cy="2592313"/>
          </a:xfrm>
          <a:prstGeom prst="rect">
            <a:avLst/>
          </a:prstGeom>
          <a:solidFill>
            <a:srgbClr val="6E346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000"/>
              </a:spcAft>
              <a:tabLst>
                <a:tab pos="457200" algn="l"/>
              </a:tabLst>
              <a:defRPr/>
            </a:pPr>
            <a:r>
              <a:rPr lang="en-US" sz="1800" noProof="0" dirty="0">
                <a:solidFill>
                  <a:schemeClr val="bg1"/>
                </a:solidFill>
                <a:effectLst>
                  <a:outerShdw blurRad="38100" dist="38100" dir="2700000" algn="tl">
                    <a:srgbClr val="000000">
                      <a:alpha val="43137"/>
                    </a:srgbClr>
                  </a:outerShdw>
                </a:effectLst>
                <a:latin typeface="+mj-lt"/>
              </a:rPr>
              <a:t>The scoping phase showed broad support for improving access to transfer pricing information to reduce asymmetries that hinder effective prevention and resolution of tax disputes, while recognizing challenges related to cost, coverage and data quality</a:t>
            </a:r>
            <a:r>
              <a:rPr kumimoji="0" lang="en-US" sz="1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cs typeface="+mn-cs"/>
              </a:rPr>
              <a:t>.</a:t>
            </a:r>
          </a:p>
        </p:txBody>
      </p:sp>
      <p:sp>
        <p:nvSpPr>
          <p:cNvPr id="12" name="CuadroTexto 11">
            <a:extLst>
              <a:ext uri="{FF2B5EF4-FFF2-40B4-BE49-F238E27FC236}">
                <a16:creationId xmlns:a16="http://schemas.microsoft.com/office/drawing/2014/main" id="{63D73893-B626-029D-973B-E945D3E28E21}"/>
              </a:ext>
            </a:extLst>
          </p:cNvPr>
          <p:cNvSpPr txBox="1"/>
          <p:nvPr/>
        </p:nvSpPr>
        <p:spPr>
          <a:xfrm>
            <a:off x="6418054" y="1311654"/>
            <a:ext cx="4859546" cy="2592313"/>
          </a:xfrm>
          <a:prstGeom prst="rect">
            <a:avLst/>
          </a:prstGeom>
          <a:solidFill>
            <a:srgbClr val="DF394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R="0" lvl="0" algn="ctr" defTabSz="914400" rtl="0" eaLnBrk="1" fontAlgn="auto" latinLnBrk="0" hangingPunct="1">
              <a:lnSpc>
                <a:spcPct val="114000"/>
              </a:lnSpc>
              <a:spcBef>
                <a:spcPts val="0"/>
              </a:spcBef>
              <a:spcAft>
                <a:spcPts val="1000"/>
              </a:spcAft>
              <a:buClrTx/>
              <a:buSzTx/>
              <a:tabLst>
                <a:tab pos="457200" algn="l"/>
              </a:tabLst>
              <a:defRPr/>
            </a:pPr>
            <a:r>
              <a:rPr kumimoji="0" lang="en-US" sz="1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cs typeface="+mn-cs"/>
              </a:rPr>
              <a:t>Strong interest in exploring possible solutions was noted, though tempered by cost, governance and feasibility concerns:  one proposal was the creation of a public UN TP database accessible to all countries; pooled purchasing of databases through coordination among countries to lower costs was also suggested.</a:t>
            </a:r>
          </a:p>
        </p:txBody>
      </p:sp>
    </p:spTree>
    <p:extLst>
      <p:ext uri="{BB962C8B-B14F-4D97-AF65-F5344CB8AC3E}">
        <p14:creationId xmlns:p14="http://schemas.microsoft.com/office/powerpoint/2010/main" val="4208473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6F755-C81D-DA92-60AD-941FDD6483D5}"/>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5AAC727A-0287-4BFA-5742-BB1B38D5F81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D835AFBA-DF6D-11C3-2AD9-BD59A8AB4B3D}"/>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8C816A8A-DE18-FABB-5503-04A169427130}"/>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E41F560E-F5D0-A0AF-B924-D2B6CF96101C}"/>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7DE27993-75F3-205A-6342-470191703742}"/>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lgn="l">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a:t>
            </a:r>
            <a:r>
              <a:rPr lang="en-US" sz="2400" i="1" kern="0" noProof="0" dirty="0">
                <a:solidFill>
                  <a:srgbClr val="000000"/>
                </a:solidFill>
              </a:rPr>
              <a:t>Resolution of Tax Disputes</a:t>
            </a:r>
            <a:r>
              <a:rPr lang="en-US" sz="2400" i="1" kern="0" noProof="0" dirty="0">
                <a:solidFill>
                  <a:srgbClr val="000000"/>
                </a:solidFill>
                <a:latin typeface="Arial"/>
              </a:rPr>
              <a:t>: issues for the Committee</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46B93C0D-29D6-2F9F-7D6C-A3FF66DAABB9}"/>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836319B3-1D2C-BB44-7A1F-B2C4F813062A}"/>
              </a:ext>
            </a:extLst>
          </p:cNvPr>
          <p:cNvSpPr txBox="1"/>
          <p:nvPr/>
        </p:nvSpPr>
        <p:spPr>
          <a:xfrm>
            <a:off x="656832" y="1189348"/>
            <a:ext cx="11101511" cy="2980752"/>
          </a:xfrm>
          <a:prstGeom prst="rect">
            <a:avLst/>
          </a:prstGeom>
          <a:noFill/>
        </p:spPr>
        <p:txBody>
          <a:bodyPr wrap="square">
            <a:spAutoFit/>
          </a:bodyPr>
          <a:lstStyle/>
          <a:p>
            <a:pPr lvl="0">
              <a:lnSpc>
                <a:spcPct val="114000"/>
              </a:lnSpc>
              <a:spcAft>
                <a:spcPts val="1800"/>
              </a:spcAft>
            </a:pPr>
            <a:r>
              <a:rPr lang="en-US" sz="2000" noProof="0" dirty="0"/>
              <a:t>The Committee is invited to discuss:</a:t>
            </a:r>
          </a:p>
          <a:p>
            <a:pPr lvl="0">
              <a:lnSpc>
                <a:spcPct val="114000"/>
              </a:lnSpc>
              <a:spcAft>
                <a:spcPts val="1800"/>
              </a:spcAft>
            </a:pPr>
            <a:r>
              <a:rPr lang="en-US" sz="2000" b="1" i="1" noProof="0" dirty="0"/>
              <a:t>(m) whether Member States could share perspectives on the possible governance arrangements of a potential UN-managed database, including questions of financial implications, management responsibilities, participation of Member States, and safeguards for data confidentiality and integrity;</a:t>
            </a:r>
          </a:p>
          <a:p>
            <a:pPr lvl="0">
              <a:lnSpc>
                <a:spcPct val="114000"/>
              </a:lnSpc>
              <a:spcAft>
                <a:spcPts val="1800"/>
              </a:spcAft>
            </a:pPr>
            <a:r>
              <a:rPr lang="en-US" sz="2000" b="1" i="1" noProof="0" dirty="0"/>
              <a:t>(n) whether other types of databases could be considered, such as databases compiling bilateral APAs or MAP cases.</a:t>
            </a:r>
          </a:p>
        </p:txBody>
      </p:sp>
    </p:spTree>
    <p:extLst>
      <p:ext uri="{BB962C8B-B14F-4D97-AF65-F5344CB8AC3E}">
        <p14:creationId xmlns:p14="http://schemas.microsoft.com/office/powerpoint/2010/main" val="673372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9BD34-5BD9-09FF-8F9D-B2CE13446461}"/>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9E3319FE-5976-F9B1-B6AA-6F44415E491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B2AD1F48-244A-8CAA-AC32-3EEEA10DD3B8}"/>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E7A710FD-25A7-C7D3-9363-6A52E2C2424B}"/>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4AD74511-023C-456D-04D5-C33CF31CAEEE}"/>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8E9BED84-915B-712E-8222-9091D40E8A4E}"/>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Why this Session matters?</a:t>
            </a:r>
          </a:p>
        </p:txBody>
      </p:sp>
      <p:cxnSp>
        <p:nvCxnSpPr>
          <p:cNvPr id="3" name="Straight Connector 2">
            <a:extLst>
              <a:ext uri="{FF2B5EF4-FFF2-40B4-BE49-F238E27FC236}">
                <a16:creationId xmlns:a16="http://schemas.microsoft.com/office/drawing/2014/main" id="{F366B154-D93E-8878-E37F-84D8894E4871}"/>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 name="Marcador de texto 12">
            <a:extLst>
              <a:ext uri="{FF2B5EF4-FFF2-40B4-BE49-F238E27FC236}">
                <a16:creationId xmlns:a16="http://schemas.microsoft.com/office/drawing/2014/main" id="{A910E58E-5182-CDA7-2896-2F2ADB16FDBC}"/>
              </a:ext>
            </a:extLst>
          </p:cNvPr>
          <p:cNvSpPr>
            <a:spLocks noGrp="1"/>
          </p:cNvSpPr>
          <p:nvPr>
            <p:ph type="body" idx="1"/>
          </p:nvPr>
        </p:nvSpPr>
        <p:spPr>
          <a:xfrm>
            <a:off x="609601" y="1253974"/>
            <a:ext cx="5034844" cy="639762"/>
          </a:xfrm>
          <a:solidFill>
            <a:srgbClr val="7A3878"/>
          </a:solidFill>
        </p:spPr>
        <p:txBody>
          <a:bodyPr/>
          <a:lstStyle/>
          <a:p>
            <a:pPr algn="ctr">
              <a:spcBef>
                <a:spcPts val="0"/>
              </a:spcBef>
            </a:pPr>
            <a:r>
              <a:rPr lang="en-US" noProof="0" dirty="0">
                <a:solidFill>
                  <a:schemeClr val="bg1"/>
                </a:solidFill>
                <a:effectLst>
                  <a:outerShdw blurRad="38100" dist="38100" dir="2700000" algn="tl">
                    <a:srgbClr val="000000">
                      <a:alpha val="43137"/>
                    </a:srgbClr>
                  </a:outerShdw>
                </a:effectLst>
              </a:rPr>
              <a:t>Where we stand</a:t>
            </a:r>
          </a:p>
        </p:txBody>
      </p:sp>
      <p:sp>
        <p:nvSpPr>
          <p:cNvPr id="14" name="Marcador de contenido 13">
            <a:extLst>
              <a:ext uri="{FF2B5EF4-FFF2-40B4-BE49-F238E27FC236}">
                <a16:creationId xmlns:a16="http://schemas.microsoft.com/office/drawing/2014/main" id="{E7A677D2-3D58-C0AC-D3B9-E07268BE1C82}"/>
              </a:ext>
            </a:extLst>
          </p:cNvPr>
          <p:cNvSpPr>
            <a:spLocks noGrp="1"/>
          </p:cNvSpPr>
          <p:nvPr>
            <p:ph sz="half" idx="2"/>
          </p:nvPr>
        </p:nvSpPr>
        <p:spPr>
          <a:xfrm>
            <a:off x="609601" y="2145274"/>
            <a:ext cx="5034844" cy="3329375"/>
          </a:xfrm>
        </p:spPr>
        <p:txBody>
          <a:bodyPr/>
          <a:lstStyle/>
          <a:p>
            <a:pPr marL="457200" lvl="0" indent="-457200" eaLnBrk="1" fontAlgn="auto" hangingPunct="1">
              <a:lnSpc>
                <a:spcPct val="114000"/>
              </a:lnSpc>
              <a:spcBef>
                <a:spcPts val="0"/>
              </a:spcBef>
              <a:spcAft>
                <a:spcPts val="1800"/>
              </a:spcAft>
              <a:buFont typeface="Arial" panose="020B0604020202020204" pitchFamily="34" charset="0"/>
              <a:buChar char="•"/>
              <a:tabLst>
                <a:tab pos="457200" algn="l"/>
              </a:tabLst>
              <a:defRPr/>
            </a:pPr>
            <a:r>
              <a:rPr lang="en-US" kern="1200" noProof="0" dirty="0">
                <a:solidFill>
                  <a:srgbClr val="000000"/>
                </a:solidFill>
                <a:ea typeface="Times New Roman" panose="02020603050405020304" pitchFamily="18" charset="0"/>
              </a:rPr>
              <a:t>The scoping phase helped identify key issues and challenges.</a:t>
            </a:r>
          </a:p>
          <a:p>
            <a:pPr marL="457200" lvl="0" indent="-457200" eaLnBrk="1" fontAlgn="auto" hangingPunct="1">
              <a:lnSpc>
                <a:spcPct val="114000"/>
              </a:lnSpc>
              <a:spcBef>
                <a:spcPts val="0"/>
              </a:spcBef>
              <a:spcAft>
                <a:spcPts val="1800"/>
              </a:spcAft>
              <a:buFont typeface="Arial" panose="020B0604020202020204" pitchFamily="34" charset="0"/>
              <a:buChar char="•"/>
              <a:tabLst>
                <a:tab pos="457200" algn="l"/>
              </a:tabLst>
              <a:defRPr/>
            </a:pPr>
            <a:r>
              <a:rPr lang="en-US" kern="1200" noProof="0" dirty="0">
                <a:solidFill>
                  <a:srgbClr val="000000"/>
                </a:solidFill>
                <a:ea typeface="Times New Roman" panose="02020603050405020304" pitchFamily="18" charset="0"/>
              </a:rPr>
              <a:t>We move from understanding the issues to shaping solutions.</a:t>
            </a:r>
          </a:p>
          <a:p>
            <a:pPr marL="457200" lvl="0" indent="-457200" eaLnBrk="1" fontAlgn="auto" hangingPunct="1">
              <a:lnSpc>
                <a:spcPct val="114000"/>
              </a:lnSpc>
              <a:spcBef>
                <a:spcPts val="0"/>
              </a:spcBef>
              <a:spcAft>
                <a:spcPts val="1800"/>
              </a:spcAft>
              <a:buFont typeface="Arial" panose="020B0604020202020204" pitchFamily="34" charset="0"/>
              <a:buChar char="•"/>
              <a:tabLst>
                <a:tab pos="457200" algn="l"/>
              </a:tabLst>
              <a:defRPr/>
            </a:pPr>
            <a:r>
              <a:rPr lang="en-US" noProof="0" dirty="0">
                <a:solidFill>
                  <a:srgbClr val="000000"/>
                </a:solidFill>
                <a:ea typeface="Times New Roman" panose="02020603050405020304" pitchFamily="18" charset="0"/>
              </a:rPr>
              <a:t>This is the first opportunity to discuss possible approaches for solutions.</a:t>
            </a:r>
            <a:endParaRPr lang="en-US" noProof="0" dirty="0">
              <a:ea typeface="Times New Roman" panose="02020603050405020304" pitchFamily="18" charset="0"/>
            </a:endParaRPr>
          </a:p>
        </p:txBody>
      </p:sp>
      <p:sp>
        <p:nvSpPr>
          <p:cNvPr id="15" name="Marcador de texto 14">
            <a:extLst>
              <a:ext uri="{FF2B5EF4-FFF2-40B4-BE49-F238E27FC236}">
                <a16:creationId xmlns:a16="http://schemas.microsoft.com/office/drawing/2014/main" id="{4D2D3363-27B8-6637-D924-CF198E2F67C6}"/>
              </a:ext>
            </a:extLst>
          </p:cNvPr>
          <p:cNvSpPr>
            <a:spLocks noGrp="1"/>
          </p:cNvSpPr>
          <p:nvPr>
            <p:ph type="body" sz="quarter" idx="3"/>
          </p:nvPr>
        </p:nvSpPr>
        <p:spPr>
          <a:xfrm>
            <a:off x="6547557" y="1253974"/>
            <a:ext cx="5055171" cy="639762"/>
          </a:xfrm>
          <a:solidFill>
            <a:srgbClr val="C21F32"/>
          </a:solidFill>
        </p:spPr>
        <p:txBody>
          <a:bodyPr/>
          <a:lstStyle/>
          <a:p>
            <a:pPr algn="ctr"/>
            <a:r>
              <a:rPr lang="en-US" noProof="0" dirty="0">
                <a:solidFill>
                  <a:schemeClr val="bg1"/>
                </a:solidFill>
                <a:effectLst>
                  <a:outerShdw blurRad="38100" dist="38100" dir="2700000" algn="tl">
                    <a:srgbClr val="000000">
                      <a:alpha val="43137"/>
                    </a:srgbClr>
                  </a:outerShdw>
                </a:effectLst>
              </a:rPr>
              <a:t>Our objective this session</a:t>
            </a:r>
          </a:p>
        </p:txBody>
      </p:sp>
      <p:sp>
        <p:nvSpPr>
          <p:cNvPr id="16" name="Marcador de contenido 15">
            <a:extLst>
              <a:ext uri="{FF2B5EF4-FFF2-40B4-BE49-F238E27FC236}">
                <a16:creationId xmlns:a16="http://schemas.microsoft.com/office/drawing/2014/main" id="{CD7530F8-7236-A632-51BD-120699DA3801}"/>
              </a:ext>
            </a:extLst>
          </p:cNvPr>
          <p:cNvSpPr>
            <a:spLocks noGrp="1"/>
          </p:cNvSpPr>
          <p:nvPr>
            <p:ph sz="quarter" idx="4"/>
          </p:nvPr>
        </p:nvSpPr>
        <p:spPr>
          <a:xfrm>
            <a:off x="6547557" y="2145274"/>
            <a:ext cx="5055171" cy="3810725"/>
          </a:xfrm>
        </p:spPr>
        <p:txBody>
          <a:bodyPr/>
          <a:lstStyle/>
          <a:p>
            <a:pPr>
              <a:lnSpc>
                <a:spcPct val="113000"/>
              </a:lnSpc>
              <a:spcBef>
                <a:spcPts val="0"/>
              </a:spcBef>
              <a:spcAft>
                <a:spcPts val="1800"/>
              </a:spcAft>
            </a:pPr>
            <a:r>
              <a:rPr lang="en-US" noProof="0" dirty="0"/>
              <a:t>Deepen our understanding of possible approaches, their implications and interactions.</a:t>
            </a:r>
          </a:p>
          <a:p>
            <a:pPr>
              <a:lnSpc>
                <a:spcPct val="113000"/>
              </a:lnSpc>
              <a:spcBef>
                <a:spcPts val="0"/>
              </a:spcBef>
              <a:spcAft>
                <a:spcPts val="1800"/>
              </a:spcAft>
            </a:pPr>
            <a:r>
              <a:rPr lang="en-US" noProof="0" dirty="0"/>
              <a:t>Reflect collectively on the feasibility and coherence of solutions.</a:t>
            </a:r>
          </a:p>
          <a:p>
            <a:pPr>
              <a:lnSpc>
                <a:spcPct val="113000"/>
              </a:lnSpc>
              <a:spcBef>
                <a:spcPts val="0"/>
              </a:spcBef>
              <a:spcAft>
                <a:spcPts val="1800"/>
              </a:spcAft>
            </a:pPr>
            <a:r>
              <a:rPr lang="en-US" noProof="0" dirty="0"/>
              <a:t>Identify priorities and needs  for the next stage of work.</a:t>
            </a:r>
          </a:p>
        </p:txBody>
      </p:sp>
    </p:spTree>
    <p:extLst>
      <p:ext uri="{BB962C8B-B14F-4D97-AF65-F5344CB8AC3E}">
        <p14:creationId xmlns:p14="http://schemas.microsoft.com/office/powerpoint/2010/main" val="2260326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38199-C41D-3BB0-3190-335BD51DD25E}"/>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61250288-ADA8-69BB-8969-6CE4DDCD1627}"/>
              </a:ext>
            </a:extLst>
          </p:cNvPr>
          <p:cNvGrpSpPr>
            <a:grpSpLocks noGrp="1" noUngrp="1" noRot="1" noMove="1" noResize="1"/>
          </p:cNvGrpSpPr>
          <p:nvPr/>
        </p:nvGrpSpPr>
        <p:grpSpPr>
          <a:xfrm>
            <a:off x="-10563" y="5798950"/>
            <a:ext cx="12213126" cy="1108644"/>
            <a:chOff x="-135803" y="5810925"/>
            <a:chExt cx="12213126" cy="1108644"/>
          </a:xfrm>
        </p:grpSpPr>
        <p:sp>
          <p:nvSpPr>
            <p:cNvPr id="3" name="Rectangle 2">
              <a:extLst>
                <a:ext uri="{FF2B5EF4-FFF2-40B4-BE49-F238E27FC236}">
                  <a16:creationId xmlns:a16="http://schemas.microsoft.com/office/drawing/2014/main" id="{6270D0B7-0FE9-2F85-2B7B-C15BEAAD9FC7}"/>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noFill/>
                <a:effectLst/>
                <a:uLnTx/>
                <a:uFillTx/>
                <a:latin typeface="Arial" charset="0"/>
                <a:ea typeface="+mn-ea"/>
                <a:cs typeface="+mn-cs"/>
              </a:endParaRPr>
            </a:p>
          </p:txBody>
        </p:sp>
        <p:pic>
          <p:nvPicPr>
            <p:cNvPr id="4" name="Picture 3" descr="A black background with a black square&#10;&#10;AI-generated content may be incorrect.">
              <a:extLst>
                <a:ext uri="{FF2B5EF4-FFF2-40B4-BE49-F238E27FC236}">
                  <a16:creationId xmlns:a16="http://schemas.microsoft.com/office/drawing/2014/main" id="{2BFB7F87-1309-25AF-BA33-A3FBCFB3D7B5}"/>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5" name="Picture 4" descr="A blue green and black triangle&#10;&#10;AI-generated content may be incorrect.">
              <a:extLst>
                <a:ext uri="{FF2B5EF4-FFF2-40B4-BE49-F238E27FC236}">
                  <a16:creationId xmlns:a16="http://schemas.microsoft.com/office/drawing/2014/main" id="{42C6CB93-BB4B-609C-1ACA-39A4614974ED}"/>
                </a:ext>
              </a:extLst>
            </p:cNvPr>
            <p:cNvPicPr>
              <a:picLocks noGrp="1" noRo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2052" name="Rectangle 4">
            <a:extLst>
              <a:ext uri="{FF2B5EF4-FFF2-40B4-BE49-F238E27FC236}">
                <a16:creationId xmlns:a16="http://schemas.microsoft.com/office/drawing/2014/main" id="{B213FC19-DF03-F2B1-1B41-85FCD98C7355}"/>
              </a:ext>
            </a:extLst>
          </p:cNvPr>
          <p:cNvSpPr>
            <a:spLocks noGrp="1" noChangeArrowheads="1"/>
          </p:cNvSpPr>
          <p:nvPr>
            <p:ph type="ctrTitle" idx="4294967295"/>
          </p:nvPr>
        </p:nvSpPr>
        <p:spPr>
          <a:xfrm>
            <a:off x="1524000" y="2060617"/>
            <a:ext cx="9144000" cy="2237385"/>
          </a:xfrm>
        </p:spPr>
        <p:txBody>
          <a:bodyPr anchor="t"/>
          <a:lstStyle/>
          <a:p>
            <a:pPr eaLnBrk="1" hangingPunct="1">
              <a:lnSpc>
                <a:spcPct val="95000"/>
              </a:lnSpc>
            </a:pPr>
            <a:br>
              <a:rPr lang="en-US" sz="3600" b="1" noProof="0" dirty="0">
                <a:solidFill>
                  <a:schemeClr val="tx1"/>
                </a:solidFill>
              </a:rPr>
            </a:br>
            <a:br>
              <a:rPr lang="en-US" sz="3600" b="1" noProof="0" dirty="0">
                <a:solidFill>
                  <a:schemeClr val="tx1"/>
                </a:solidFill>
              </a:rPr>
            </a:br>
            <a:r>
              <a:rPr lang="en-US" sz="3600" b="1" noProof="0" dirty="0">
                <a:solidFill>
                  <a:schemeClr val="tx1"/>
                </a:solidFill>
              </a:rPr>
              <a:t>Thank you!</a:t>
            </a:r>
            <a:br>
              <a:rPr lang="en-US" sz="3600" b="1" i="1" noProof="0" dirty="0">
                <a:solidFill>
                  <a:schemeClr val="tx1">
                    <a:lumMod val="75000"/>
                    <a:lumOff val="25000"/>
                  </a:schemeClr>
                </a:solidFill>
                <a:highlight>
                  <a:srgbClr val="FFFF00"/>
                </a:highlight>
              </a:rPr>
            </a:br>
            <a:br>
              <a:rPr lang="en-US" sz="2400" b="1" i="1" noProof="0" dirty="0">
                <a:solidFill>
                  <a:schemeClr val="tx1">
                    <a:lumMod val="75000"/>
                    <a:lumOff val="25000"/>
                  </a:schemeClr>
                </a:solidFill>
              </a:rPr>
            </a:br>
            <a:endParaRPr lang="en-US" sz="4200" i="1" noProof="0" dirty="0">
              <a:solidFill>
                <a:schemeClr val="tx1">
                  <a:lumMod val="75000"/>
                  <a:lumOff val="25000"/>
                </a:schemeClr>
              </a:solidFill>
            </a:endParaRPr>
          </a:p>
        </p:txBody>
      </p:sp>
      <p:pic>
        <p:nvPicPr>
          <p:cNvPr id="11" name="Picture 12">
            <a:extLst>
              <a:ext uri="{FF2B5EF4-FFF2-40B4-BE49-F238E27FC236}">
                <a16:creationId xmlns:a16="http://schemas.microsoft.com/office/drawing/2014/main" id="{9AC4C039-01C8-C748-F2C9-F2CB5BA6024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44222" y="660262"/>
            <a:ext cx="1447800" cy="1217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1741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A20A5-10F5-1B72-BF4C-FC79A085BC6F}"/>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03F6C4B2-48E7-B9F3-DBF4-C5A29FE35106}"/>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A3E4E6D0-B8C7-3D9D-2D33-091A48989BA5}"/>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D34F021E-F7E4-0070-4CE0-B1E03A4DB4A7}"/>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3AD0BAD1-CD42-D94E-B7C2-3C7689508302}"/>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51432678-55F2-649D-F45E-09F32DE930DC}"/>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The Approaches</a:t>
            </a:r>
          </a:p>
        </p:txBody>
      </p:sp>
      <p:cxnSp>
        <p:nvCxnSpPr>
          <p:cNvPr id="3" name="Straight Connector 2">
            <a:extLst>
              <a:ext uri="{FF2B5EF4-FFF2-40B4-BE49-F238E27FC236}">
                <a16:creationId xmlns:a16="http://schemas.microsoft.com/office/drawing/2014/main" id="{FD22DE43-751B-E627-BE51-525A3B138D99}"/>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 name="Marcador de contenido 16">
            <a:extLst>
              <a:ext uri="{FF2B5EF4-FFF2-40B4-BE49-F238E27FC236}">
                <a16:creationId xmlns:a16="http://schemas.microsoft.com/office/drawing/2014/main" id="{1627BEEC-5C0E-2390-F7C8-DABADFC6080B}"/>
              </a:ext>
            </a:extLst>
          </p:cNvPr>
          <p:cNvSpPr>
            <a:spLocks noGrp="1"/>
          </p:cNvSpPr>
          <p:nvPr>
            <p:ph idx="1"/>
          </p:nvPr>
        </p:nvSpPr>
        <p:spPr>
          <a:xfrm>
            <a:off x="609600" y="1311655"/>
            <a:ext cx="10972800" cy="4814510"/>
          </a:xfrm>
        </p:spPr>
        <p:txBody>
          <a:bodyPr/>
          <a:lstStyle/>
          <a:p>
            <a:pPr algn="just">
              <a:lnSpc>
                <a:spcPct val="114000"/>
              </a:lnSpc>
              <a:spcBef>
                <a:spcPts val="0"/>
              </a:spcBef>
              <a:spcAft>
                <a:spcPts val="1200"/>
              </a:spcAft>
            </a:pPr>
            <a:r>
              <a:rPr lang="en-US" sz="2700" noProof="0" dirty="0"/>
              <a:t>The </a:t>
            </a:r>
            <a:r>
              <a:rPr lang="en-US" sz="2700" b="1" i="1" noProof="0" dirty="0"/>
              <a:t>Concept Note on Ideas for Potential Solutions</a:t>
            </a:r>
            <a:r>
              <a:rPr lang="en-US" sz="2700" b="1" noProof="0" dirty="0"/>
              <a:t> </a:t>
            </a:r>
            <a:r>
              <a:rPr lang="en-US" sz="2700" noProof="0" dirty="0"/>
              <a:t>introduces a set of </a:t>
            </a:r>
            <a:r>
              <a:rPr lang="en-US" sz="2700" b="1" u="sng" noProof="0" dirty="0"/>
              <a:t>preliminary approaches</a:t>
            </a:r>
            <a:r>
              <a:rPr lang="en-US" sz="2700" b="1" noProof="0" dirty="0"/>
              <a:t> </a:t>
            </a:r>
            <a:r>
              <a:rPr lang="en-US" sz="2700" noProof="0" dirty="0"/>
              <a:t>for the Committee’s consideration.</a:t>
            </a:r>
          </a:p>
          <a:p>
            <a:pPr algn="just">
              <a:lnSpc>
                <a:spcPct val="114000"/>
              </a:lnSpc>
              <a:spcBef>
                <a:spcPts val="0"/>
              </a:spcBef>
              <a:spcAft>
                <a:spcPts val="1200"/>
              </a:spcAft>
            </a:pPr>
            <a:r>
              <a:rPr lang="en-US" sz="2700" noProof="0" dirty="0"/>
              <a:t>These approaches build on the main topics emerged from the scoping phase.</a:t>
            </a:r>
          </a:p>
          <a:p>
            <a:pPr algn="just">
              <a:lnSpc>
                <a:spcPct val="114000"/>
              </a:lnSpc>
              <a:spcBef>
                <a:spcPts val="0"/>
              </a:spcBef>
              <a:spcAft>
                <a:spcPts val="1200"/>
              </a:spcAft>
            </a:pPr>
            <a:r>
              <a:rPr lang="en-US" sz="2700" noProof="0" dirty="0"/>
              <a:t>They are </a:t>
            </a:r>
            <a:r>
              <a:rPr lang="en-US" sz="2700" b="1" noProof="0" dirty="0"/>
              <a:t>conceptual and exploratory</a:t>
            </a:r>
            <a:r>
              <a:rPr lang="en-US" sz="2700" noProof="0" dirty="0"/>
              <a:t> in nature and aim to enhance understanding of possible ways forward.</a:t>
            </a:r>
          </a:p>
          <a:p>
            <a:pPr algn="just">
              <a:lnSpc>
                <a:spcPct val="114000"/>
              </a:lnSpc>
              <a:spcBef>
                <a:spcPts val="0"/>
              </a:spcBef>
              <a:spcAft>
                <a:spcPts val="1200"/>
              </a:spcAft>
            </a:pPr>
            <a:r>
              <a:rPr lang="en-US" sz="2700" noProof="0" dirty="0"/>
              <a:t>They serve as the basis for a structured discussion during this session.</a:t>
            </a:r>
          </a:p>
          <a:p>
            <a:pPr algn="just">
              <a:lnSpc>
                <a:spcPct val="114000"/>
              </a:lnSpc>
              <a:spcBef>
                <a:spcPts val="0"/>
              </a:spcBef>
              <a:spcAft>
                <a:spcPts val="1200"/>
              </a:spcAft>
            </a:pPr>
            <a:endParaRPr lang="en-US" sz="2700" noProof="0" dirty="0"/>
          </a:p>
          <a:p>
            <a:pPr algn="just">
              <a:lnSpc>
                <a:spcPct val="114000"/>
              </a:lnSpc>
              <a:spcBef>
                <a:spcPts val="0"/>
              </a:spcBef>
              <a:spcAft>
                <a:spcPts val="1200"/>
              </a:spcAft>
            </a:pPr>
            <a:endParaRPr lang="en-US" sz="2700" noProof="0" dirty="0"/>
          </a:p>
        </p:txBody>
      </p:sp>
    </p:spTree>
    <p:extLst>
      <p:ext uri="{BB962C8B-B14F-4D97-AF65-F5344CB8AC3E}">
        <p14:creationId xmlns:p14="http://schemas.microsoft.com/office/powerpoint/2010/main" val="189976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920EF-0CF8-FCFA-B50A-F5BD2522C70B}"/>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C76E1170-69BB-182D-49F1-622CF2E91D75}"/>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8D1180AF-4055-BCB3-AE2F-7A25BC4CA98E}"/>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F8673FDB-FEAF-3557-B492-60A1744D1087}"/>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C2CA8E31-3E7B-37E3-0B3B-D62575AFE562}"/>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7570F645-6EAE-52A7-2D7A-487A89E113DF}"/>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Optionality: approach</a:t>
            </a:r>
          </a:p>
        </p:txBody>
      </p:sp>
      <p:cxnSp>
        <p:nvCxnSpPr>
          <p:cNvPr id="3" name="Straight Connector 2">
            <a:extLst>
              <a:ext uri="{FF2B5EF4-FFF2-40B4-BE49-F238E27FC236}">
                <a16:creationId xmlns:a16="http://schemas.microsoft.com/office/drawing/2014/main" id="{CA4714F5-475C-C4D9-8285-0BAC46ACA66B}"/>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41033A9B-29F5-0F31-C26E-7E04D4CB4919}"/>
              </a:ext>
            </a:extLst>
          </p:cNvPr>
          <p:cNvSpPr txBox="1"/>
          <p:nvPr/>
        </p:nvSpPr>
        <p:spPr>
          <a:xfrm>
            <a:off x="593138" y="3192923"/>
            <a:ext cx="11005723" cy="1911614"/>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200"/>
              </a:spcAft>
              <a:buClrTx/>
              <a:buSzTx/>
              <a:tabLst>
                <a:tab pos="457200" algn="l"/>
              </a:tabLst>
              <a:defRPr/>
            </a:pPr>
            <a:r>
              <a:rPr lang="en-US" sz="2200" b="1" noProof="0" dirty="0">
                <a:solidFill>
                  <a:srgbClr val="000000"/>
                </a:solidFill>
                <a:latin typeface="+mj-lt"/>
                <a:ea typeface="Times New Roman" panose="02020603050405020304" pitchFamily="18" charset="0"/>
              </a:rPr>
              <a:t>Proposed approach:</a:t>
            </a: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200" noProof="0" dirty="0">
                <a:solidFill>
                  <a:srgbClr val="000000"/>
                </a:solidFill>
                <a:latin typeface="+mj-lt"/>
                <a:ea typeface="Times New Roman" panose="02020603050405020304" pitchFamily="18" charset="0"/>
              </a:rPr>
              <a:t>Develop a comprehensive menu of potential mechanisms for the prevention and resolution of tax disputes to provide a clear overview of the mechanisms available.</a:t>
            </a: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200" noProof="0" dirty="0">
                <a:solidFill>
                  <a:srgbClr val="000000"/>
                </a:solidFill>
                <a:latin typeface="+mj-lt"/>
                <a:ea typeface="Times New Roman" panose="02020603050405020304" pitchFamily="18" charset="0"/>
              </a:rPr>
              <a:t>Identify which mechanisms might form the protocol’s ‘core mechanisms’.</a:t>
            </a:r>
          </a:p>
        </p:txBody>
      </p:sp>
      <p:sp>
        <p:nvSpPr>
          <p:cNvPr id="10" name="CuadroTexto 9">
            <a:extLst>
              <a:ext uri="{FF2B5EF4-FFF2-40B4-BE49-F238E27FC236}">
                <a16:creationId xmlns:a16="http://schemas.microsoft.com/office/drawing/2014/main" id="{8843EA20-4241-DBBA-D043-E833B8A8A6F8}"/>
              </a:ext>
            </a:extLst>
          </p:cNvPr>
          <p:cNvSpPr txBox="1"/>
          <p:nvPr/>
        </p:nvSpPr>
        <p:spPr>
          <a:xfrm>
            <a:off x="1777042" y="1229464"/>
            <a:ext cx="8289162" cy="1741182"/>
          </a:xfrm>
          <a:prstGeom prst="rect">
            <a:avLst/>
          </a:prstGeom>
          <a:solidFill>
            <a:srgbClr val="7A387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marR="0" lvl="0" algn="ctr" defTabSz="914400" rtl="0" eaLnBrk="1" fontAlgn="auto" latinLnBrk="0" hangingPunct="1">
              <a:lnSpc>
                <a:spcPct val="114000"/>
              </a:lnSpc>
              <a:spcBef>
                <a:spcPts val="600"/>
              </a:spcBef>
              <a:spcAft>
                <a:spcPts val="600"/>
              </a:spcAft>
              <a:buClrTx/>
              <a:buSzTx/>
              <a:tabLst>
                <a:tab pos="457200" algn="l"/>
              </a:tabLst>
              <a:defRPr/>
            </a:pPr>
            <a:r>
              <a:rPr kumimoji="0" lang="en-US" sz="24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cs typeface="+mn-cs"/>
              </a:rPr>
              <a:t>Optionality received strong support during the scoping phase. </a:t>
            </a:r>
            <a:r>
              <a:rPr kumimoji="0" lang="en-US" sz="24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cs typeface="+mn-cs"/>
              </a:rPr>
              <a:t>Concerns were noted, however, about potential procedural </a:t>
            </a:r>
            <a:r>
              <a:rPr kumimoji="0" lang="en-US" sz="2400"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mj-lt"/>
                <a:cs typeface="+mn-cs"/>
              </a:rPr>
              <a:t>complexity if </a:t>
            </a:r>
            <a:r>
              <a:rPr kumimoji="0" lang="en-US" sz="24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cs typeface="+mn-cs"/>
              </a:rPr>
              <a:t>too many opt-in/opt-out choices are allowed. </a:t>
            </a:r>
            <a:endParaRPr kumimoji="0" lang="en-US" sz="24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cs typeface="+mn-cs"/>
            </a:endParaRPr>
          </a:p>
        </p:txBody>
      </p:sp>
    </p:spTree>
    <p:extLst>
      <p:ext uri="{BB962C8B-B14F-4D97-AF65-F5344CB8AC3E}">
        <p14:creationId xmlns:p14="http://schemas.microsoft.com/office/powerpoint/2010/main" val="4062439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17E8D-7645-F274-18CE-5778684FFAB3}"/>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24E476FF-32A7-1646-4B04-4096CF1CB444}"/>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676036B4-A865-E4F8-F88B-C264214128A0}"/>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C4AE7CD5-2CD2-2CEC-42B0-C2B64E33420A}"/>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C35AE341-E4A0-6BA0-0DFD-EFC9B8DE9DCB}"/>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F7D3FFE5-1C78-96E6-2800-DD0619A3F944}"/>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Optionality: exploratory ideas for further work</a:t>
            </a:r>
          </a:p>
        </p:txBody>
      </p:sp>
      <p:cxnSp>
        <p:nvCxnSpPr>
          <p:cNvPr id="3" name="Straight Connector 2">
            <a:extLst>
              <a:ext uri="{FF2B5EF4-FFF2-40B4-BE49-F238E27FC236}">
                <a16:creationId xmlns:a16="http://schemas.microsoft.com/office/drawing/2014/main" id="{C4C1F6B2-3391-8C6B-E307-4A0E2721A2A3}"/>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 name="CuadroTexto 9">
            <a:extLst>
              <a:ext uri="{FF2B5EF4-FFF2-40B4-BE49-F238E27FC236}">
                <a16:creationId xmlns:a16="http://schemas.microsoft.com/office/drawing/2014/main" id="{7FEB2178-4928-D04E-4581-8D86F3D4891D}"/>
              </a:ext>
            </a:extLst>
          </p:cNvPr>
          <p:cNvSpPr txBox="1"/>
          <p:nvPr/>
        </p:nvSpPr>
        <p:spPr>
          <a:xfrm>
            <a:off x="0" y="5493870"/>
            <a:ext cx="12192000" cy="1115626"/>
          </a:xfrm>
          <a:prstGeom prst="rect">
            <a:avLst/>
          </a:prstGeom>
          <a:solidFill>
            <a:srgbClr val="74121E"/>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Bef>
                <a:spcPts val="1200"/>
              </a:spcBef>
              <a:spcAft>
                <a:spcPts val="1800"/>
              </a:spcAft>
              <a:tabLst>
                <a:tab pos="457200" algn="l"/>
              </a:tabLst>
              <a:defRPr/>
            </a:pPr>
            <a:r>
              <a:rPr lang="en-US" sz="2000" i="1" noProof="0" dirty="0">
                <a:solidFill>
                  <a:schemeClr val="bg1"/>
                </a:solidFill>
                <a:effectLst>
                  <a:outerShdw blurRad="38100" dist="38100" dir="2700000" algn="tl">
                    <a:srgbClr val="000000">
                      <a:alpha val="43137"/>
                    </a:srgbClr>
                  </a:outerShdw>
                </a:effectLst>
                <a:latin typeface="+mj-lt"/>
              </a:rPr>
              <a:t>These ideas remain </a:t>
            </a:r>
            <a:r>
              <a:rPr lang="en-US" sz="2000" b="1" i="1" u="sng" noProof="0" dirty="0">
                <a:solidFill>
                  <a:schemeClr val="bg1"/>
                </a:solidFill>
                <a:effectLst>
                  <a:outerShdw blurRad="38100" dist="38100" dir="2700000" algn="tl">
                    <a:srgbClr val="000000">
                      <a:alpha val="43137"/>
                    </a:srgbClr>
                  </a:outerShdw>
                </a:effectLst>
                <a:latin typeface="+mj-lt"/>
              </a:rPr>
              <a:t>conceptual</a:t>
            </a:r>
            <a:r>
              <a:rPr lang="en-US" sz="2000" i="1" noProof="0" dirty="0">
                <a:solidFill>
                  <a:schemeClr val="bg1"/>
                </a:solidFill>
                <a:effectLst>
                  <a:outerShdw blurRad="38100" dist="38100" dir="2700000" algn="tl">
                    <a:srgbClr val="000000">
                      <a:alpha val="43137"/>
                    </a:srgbClr>
                  </a:outerShdw>
                </a:effectLst>
                <a:latin typeface="+mj-lt"/>
              </a:rPr>
              <a:t> at this stage. </a:t>
            </a:r>
            <a:r>
              <a:rPr lang="en-US" sz="2000" i="1"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Practical application, modalities and operationalization of optionality </a:t>
            </a:r>
            <a:r>
              <a:rPr lang="en-US" sz="2000" b="1" i="1"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will be addressed during the </a:t>
            </a:r>
            <a:r>
              <a:rPr lang="en-US" sz="2000" b="1" i="1" u="sng"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drafting phase</a:t>
            </a:r>
            <a:r>
              <a:rPr lang="en-US" sz="2000" i="1" noProof="0" dirty="0">
                <a:solidFill>
                  <a:schemeClr val="bg1"/>
                </a:solidFill>
                <a:effectLst>
                  <a:outerShdw blurRad="38100" dist="38100" dir="2700000" algn="tl">
                    <a:srgbClr val="000000">
                      <a:alpha val="43137"/>
                    </a:srgbClr>
                  </a:outerShdw>
                </a:effectLst>
                <a:latin typeface="+mj-lt"/>
              </a:rPr>
              <a:t>, in close coordination with Workstream I. </a:t>
            </a:r>
            <a:r>
              <a:rPr lang="en-US" sz="2000" i="1"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Careful drafting will be required to accommodate the feature of optionality with the concept of “core mechanisms”.</a:t>
            </a:r>
          </a:p>
        </p:txBody>
      </p:sp>
      <p:graphicFrame>
        <p:nvGraphicFramePr>
          <p:cNvPr id="4" name="Diagram 3">
            <a:extLst>
              <a:ext uri="{FF2B5EF4-FFF2-40B4-BE49-F238E27FC236}">
                <a16:creationId xmlns:a16="http://schemas.microsoft.com/office/drawing/2014/main" id="{6EB58472-A3EF-558B-DA45-92D096FB535E}"/>
              </a:ext>
            </a:extLst>
          </p:cNvPr>
          <p:cNvGraphicFramePr/>
          <p:nvPr>
            <p:extLst>
              <p:ext uri="{D42A27DB-BD31-4B8C-83A1-F6EECF244321}">
                <p14:modId xmlns:p14="http://schemas.microsoft.com/office/powerpoint/2010/main" val="1657133197"/>
              </p:ext>
            </p:extLst>
          </p:nvPr>
        </p:nvGraphicFramePr>
        <p:xfrm>
          <a:off x="433657" y="1072839"/>
          <a:ext cx="6389025" cy="40512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TextBox 11">
            <a:extLst>
              <a:ext uri="{FF2B5EF4-FFF2-40B4-BE49-F238E27FC236}">
                <a16:creationId xmlns:a16="http://schemas.microsoft.com/office/drawing/2014/main" id="{48C65165-9032-A436-7822-CA19CB40C650}"/>
              </a:ext>
            </a:extLst>
          </p:cNvPr>
          <p:cNvSpPr txBox="1"/>
          <p:nvPr/>
        </p:nvSpPr>
        <p:spPr>
          <a:xfrm>
            <a:off x="980704" y="4187341"/>
            <a:ext cx="5294928" cy="369332"/>
          </a:xfrm>
          <a:prstGeom prst="rect">
            <a:avLst/>
          </a:prstGeom>
          <a:noFill/>
        </p:spPr>
        <p:txBody>
          <a:bodyPr wrap="square">
            <a:spAutoFit/>
          </a:bodyPr>
          <a:lstStyle/>
          <a:p>
            <a:pPr algn="ctr"/>
            <a:r>
              <a:rPr lang="en-US" noProof="0" dirty="0">
                <a:solidFill>
                  <a:schemeClr val="bg1"/>
                </a:solidFill>
                <a:latin typeface="+mj-lt"/>
                <a:ea typeface="Times New Roman" panose="02020603050405020304" pitchFamily="18" charset="0"/>
              </a:rPr>
              <a:t>Could be available for application by all parties</a:t>
            </a:r>
            <a:endParaRPr lang="en-US" noProof="0" dirty="0">
              <a:solidFill>
                <a:schemeClr val="bg1"/>
              </a:solidFill>
            </a:endParaRPr>
          </a:p>
        </p:txBody>
      </p:sp>
      <p:sp>
        <p:nvSpPr>
          <p:cNvPr id="14" name="TextBox 13">
            <a:extLst>
              <a:ext uri="{FF2B5EF4-FFF2-40B4-BE49-F238E27FC236}">
                <a16:creationId xmlns:a16="http://schemas.microsoft.com/office/drawing/2014/main" id="{42738A47-6244-0DAD-0E56-599E0188B102}"/>
              </a:ext>
            </a:extLst>
          </p:cNvPr>
          <p:cNvSpPr txBox="1"/>
          <p:nvPr/>
        </p:nvSpPr>
        <p:spPr>
          <a:xfrm>
            <a:off x="797416" y="2619248"/>
            <a:ext cx="5661503" cy="923330"/>
          </a:xfrm>
          <a:prstGeom prst="rect">
            <a:avLst/>
          </a:prstGeom>
          <a:noFill/>
        </p:spPr>
        <p:txBody>
          <a:bodyPr wrap="square">
            <a:spAutoFit/>
          </a:bodyPr>
          <a:lstStyle/>
          <a:p>
            <a:pPr algn="ctr"/>
            <a:r>
              <a:rPr lang="en-US" noProof="0" dirty="0">
                <a:solidFill>
                  <a:schemeClr val="bg1"/>
                </a:solidFill>
                <a:latin typeface="+mj-lt"/>
                <a:ea typeface="Times New Roman" panose="02020603050405020304" pitchFamily="18" charset="0"/>
              </a:rPr>
              <a:t>The protocol’s mechanisms would not automatically supersede existing dispute prevention or resolution mechanisms</a:t>
            </a:r>
            <a:endParaRPr lang="en-US" noProof="0" dirty="0">
              <a:solidFill>
                <a:schemeClr val="bg1"/>
              </a:solidFill>
            </a:endParaRPr>
          </a:p>
        </p:txBody>
      </p:sp>
      <p:sp>
        <p:nvSpPr>
          <p:cNvPr id="15" name="TextBox 14">
            <a:extLst>
              <a:ext uri="{FF2B5EF4-FFF2-40B4-BE49-F238E27FC236}">
                <a16:creationId xmlns:a16="http://schemas.microsoft.com/office/drawing/2014/main" id="{E277BA02-A04F-35E0-3688-317DA5D00FB5}"/>
              </a:ext>
            </a:extLst>
          </p:cNvPr>
          <p:cNvSpPr txBox="1"/>
          <p:nvPr/>
        </p:nvSpPr>
        <p:spPr>
          <a:xfrm>
            <a:off x="801071" y="1613443"/>
            <a:ext cx="5294928" cy="384721"/>
          </a:xfrm>
          <a:prstGeom prst="rect">
            <a:avLst/>
          </a:prstGeom>
          <a:noFill/>
        </p:spPr>
        <p:txBody>
          <a:bodyPr wrap="square">
            <a:spAutoFit/>
          </a:bodyPr>
          <a:lstStyle/>
          <a:p>
            <a:pPr algn="ctr"/>
            <a:r>
              <a:rPr lang="en-US" sz="1900" noProof="0" dirty="0">
                <a:solidFill>
                  <a:schemeClr val="bg1"/>
                </a:solidFill>
                <a:latin typeface="+mj-lt"/>
                <a:ea typeface="Times New Roman" panose="02020603050405020304" pitchFamily="18" charset="0"/>
              </a:rPr>
              <a:t>The protocol itself is optional</a:t>
            </a:r>
            <a:endParaRPr lang="en-US" sz="1900" noProof="0" dirty="0">
              <a:solidFill>
                <a:schemeClr val="bg1"/>
              </a:solidFill>
            </a:endParaRPr>
          </a:p>
        </p:txBody>
      </p:sp>
      <p:sp>
        <p:nvSpPr>
          <p:cNvPr id="16" name="Rectangle: Rounded Corners 15">
            <a:extLst>
              <a:ext uri="{FF2B5EF4-FFF2-40B4-BE49-F238E27FC236}">
                <a16:creationId xmlns:a16="http://schemas.microsoft.com/office/drawing/2014/main" id="{6349752B-8204-A5C6-A8F6-C71D0D705C7E}"/>
              </a:ext>
            </a:extLst>
          </p:cNvPr>
          <p:cNvSpPr/>
          <p:nvPr/>
        </p:nvSpPr>
        <p:spPr bwMode="auto">
          <a:xfrm>
            <a:off x="8804350" y="1120109"/>
            <a:ext cx="2574757" cy="662910"/>
          </a:xfrm>
          <a:prstGeom prst="roundRect">
            <a:avLst>
              <a:gd name="adj" fmla="val 50000"/>
            </a:avLst>
          </a:prstGeom>
          <a:solidFill>
            <a:srgbClr val="FA9D26"/>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20000"/>
              </a:spcBef>
              <a:spcAft>
                <a:spcPct val="0"/>
              </a:spcAft>
              <a:buClrTx/>
              <a:buSzTx/>
              <a:buFontTx/>
              <a:buNone/>
              <a:tabLst/>
            </a:pPr>
            <a:r>
              <a:rPr kumimoji="0" lang="en-US" sz="1900" b="0" i="0" u="none" strike="noStrike" cap="none" normalizeH="0" baseline="0" noProof="0" dirty="0">
                <a:ln>
                  <a:noFill/>
                </a:ln>
                <a:solidFill>
                  <a:schemeClr val="tx1"/>
                </a:solidFill>
                <a:effectLst/>
                <a:latin typeface="Arial" charset="0"/>
              </a:rPr>
              <a:t>Existing mechanisms</a:t>
            </a:r>
          </a:p>
        </p:txBody>
      </p:sp>
      <p:sp>
        <p:nvSpPr>
          <p:cNvPr id="17" name="Arrow: Left-Right 16">
            <a:extLst>
              <a:ext uri="{FF2B5EF4-FFF2-40B4-BE49-F238E27FC236}">
                <a16:creationId xmlns:a16="http://schemas.microsoft.com/office/drawing/2014/main" id="{CA478531-01FB-BF98-70C3-00BAAC2EF850}"/>
              </a:ext>
            </a:extLst>
          </p:cNvPr>
          <p:cNvSpPr/>
          <p:nvPr/>
        </p:nvSpPr>
        <p:spPr bwMode="auto">
          <a:xfrm>
            <a:off x="6314735" y="2877947"/>
            <a:ext cx="1654672" cy="474376"/>
          </a:xfrm>
          <a:prstGeom prst="leftRightArrow">
            <a:avLst/>
          </a:prstGeom>
          <a:solidFill>
            <a:srgbClr val="299A48"/>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noProof="0" dirty="0">
              <a:ln>
                <a:noFill/>
              </a:ln>
              <a:solidFill>
                <a:schemeClr val="tx1"/>
              </a:solidFill>
              <a:effectLst/>
              <a:latin typeface="Arial" charset="0"/>
            </a:endParaRPr>
          </a:p>
        </p:txBody>
      </p:sp>
      <p:sp>
        <p:nvSpPr>
          <p:cNvPr id="18" name="Rectangle: Rounded Corners 17">
            <a:extLst>
              <a:ext uri="{FF2B5EF4-FFF2-40B4-BE49-F238E27FC236}">
                <a16:creationId xmlns:a16="http://schemas.microsoft.com/office/drawing/2014/main" id="{765BAF1F-19C2-D554-AFA8-4D5FCE969096}"/>
              </a:ext>
            </a:extLst>
          </p:cNvPr>
          <p:cNvSpPr/>
          <p:nvPr/>
        </p:nvSpPr>
        <p:spPr bwMode="auto">
          <a:xfrm>
            <a:off x="8796546" y="3214264"/>
            <a:ext cx="2582561" cy="662910"/>
          </a:xfrm>
          <a:prstGeom prst="roundRect">
            <a:avLst>
              <a:gd name="adj" fmla="val 50000"/>
            </a:avLst>
          </a:prstGeom>
          <a:solidFill>
            <a:srgbClr val="F36F27"/>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20000"/>
              </a:spcBef>
              <a:spcAft>
                <a:spcPct val="0"/>
              </a:spcAft>
              <a:buClrTx/>
              <a:buSzTx/>
              <a:buFontTx/>
              <a:buNone/>
              <a:tabLst/>
            </a:pPr>
            <a:r>
              <a:rPr kumimoji="0" lang="en-US" sz="1900" b="0" i="0" u="none" strike="noStrike" cap="none" normalizeH="0" baseline="0" noProof="0" dirty="0">
                <a:ln>
                  <a:noFill/>
                </a:ln>
                <a:solidFill>
                  <a:schemeClr val="tx1"/>
                </a:solidFill>
                <a:effectLst/>
                <a:latin typeface="Arial" charset="0"/>
              </a:rPr>
              <a:t>Absence of mechanisms</a:t>
            </a:r>
          </a:p>
        </p:txBody>
      </p:sp>
      <p:sp>
        <p:nvSpPr>
          <p:cNvPr id="20" name="TextBox 19">
            <a:extLst>
              <a:ext uri="{FF2B5EF4-FFF2-40B4-BE49-F238E27FC236}">
                <a16:creationId xmlns:a16="http://schemas.microsoft.com/office/drawing/2014/main" id="{9FB596ED-0252-3A6F-9169-367BD0AA9188}"/>
              </a:ext>
            </a:extLst>
          </p:cNvPr>
          <p:cNvSpPr txBox="1"/>
          <p:nvPr/>
        </p:nvSpPr>
        <p:spPr>
          <a:xfrm>
            <a:off x="8338914" y="1868977"/>
            <a:ext cx="3524430" cy="1200329"/>
          </a:xfrm>
          <a:prstGeom prst="rect">
            <a:avLst/>
          </a:prstGeom>
          <a:noFill/>
        </p:spPr>
        <p:txBody>
          <a:bodyPr wrap="square">
            <a:spAutoFit/>
          </a:bodyPr>
          <a:lstStyle/>
          <a:p>
            <a:pPr algn="ctr"/>
            <a:r>
              <a:rPr lang="en-US" sz="1800" noProof="0" dirty="0">
                <a:solidFill>
                  <a:srgbClr val="000000"/>
                </a:solidFill>
                <a:latin typeface="+mj-lt"/>
                <a:ea typeface="Times New Roman" panose="02020603050405020304" pitchFamily="18" charset="0"/>
              </a:rPr>
              <a:t>Parties could opt to apply mechanisms under the protocol in lieu of or to complement existing arrangements</a:t>
            </a:r>
            <a:endParaRPr lang="en-US" noProof="0" dirty="0"/>
          </a:p>
        </p:txBody>
      </p:sp>
      <p:sp>
        <p:nvSpPr>
          <p:cNvPr id="22" name="TextBox 21">
            <a:extLst>
              <a:ext uri="{FF2B5EF4-FFF2-40B4-BE49-F238E27FC236}">
                <a16:creationId xmlns:a16="http://schemas.microsoft.com/office/drawing/2014/main" id="{360A73AB-CF8C-741D-E8A3-039A62CA867D}"/>
              </a:ext>
            </a:extLst>
          </p:cNvPr>
          <p:cNvSpPr txBox="1"/>
          <p:nvPr/>
        </p:nvSpPr>
        <p:spPr>
          <a:xfrm>
            <a:off x="8731802" y="4022855"/>
            <a:ext cx="2877861" cy="1200329"/>
          </a:xfrm>
          <a:prstGeom prst="rect">
            <a:avLst/>
          </a:prstGeom>
          <a:noFill/>
        </p:spPr>
        <p:txBody>
          <a:bodyPr wrap="square">
            <a:spAutoFit/>
          </a:bodyPr>
          <a:lstStyle/>
          <a:p>
            <a:pPr marR="0" lvl="0" algn="ctr" defTabSz="914400" rtl="0" eaLnBrk="1" fontAlgn="auto" latinLnBrk="0" hangingPunct="1">
              <a:spcBef>
                <a:spcPts val="0"/>
              </a:spcBef>
              <a:buClrTx/>
              <a:buSzTx/>
              <a:tabLst>
                <a:tab pos="457200" algn="l"/>
              </a:tabLst>
              <a:defRPr/>
            </a:pPr>
            <a:r>
              <a:rPr lang="en-US" sz="1800" noProof="0" dirty="0">
                <a:solidFill>
                  <a:srgbClr val="000000"/>
                </a:solidFill>
                <a:latin typeface="+mj-lt"/>
                <a:ea typeface="Times New Roman" panose="02020603050405020304" pitchFamily="18" charset="0"/>
              </a:rPr>
              <a:t>Where no relevant mechanism exist, the protocol’s mechanisms could be made available.</a:t>
            </a:r>
          </a:p>
        </p:txBody>
      </p:sp>
      <p:sp>
        <p:nvSpPr>
          <p:cNvPr id="23" name="Left Brace 22">
            <a:extLst>
              <a:ext uri="{FF2B5EF4-FFF2-40B4-BE49-F238E27FC236}">
                <a16:creationId xmlns:a16="http://schemas.microsoft.com/office/drawing/2014/main" id="{E9175E8A-14AD-B623-1C7C-560D99DDF303}"/>
              </a:ext>
            </a:extLst>
          </p:cNvPr>
          <p:cNvSpPr/>
          <p:nvPr/>
        </p:nvSpPr>
        <p:spPr bwMode="auto">
          <a:xfrm>
            <a:off x="8098282" y="1196707"/>
            <a:ext cx="484244" cy="3745197"/>
          </a:xfrm>
          <a:prstGeom prst="leftBrace">
            <a:avLst/>
          </a:prstGeom>
          <a:noFill/>
          <a:ln w="101600" cap="flat" cmpd="sng" algn="ctr">
            <a:solidFill>
              <a:srgbClr val="0B7277"/>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10814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9AC10-B5C3-684B-FF01-5D6E0AC301B6}"/>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D0B2F300-D175-0ACB-F797-70EBCB22B547}"/>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B6F14501-C07C-43B5-AC0F-3E6FFB945C44}"/>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B515BCD0-4603-3C05-A475-F2D02E3E0425}"/>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1C88C96A-270C-9A3C-4B08-8B281069C73A}"/>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7DD98475-5816-AEB5-B256-C626D7B8C376}"/>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Optionality</a:t>
            </a:r>
            <a:r>
              <a:rPr lang="en-US" sz="2400" i="1" kern="0" noProof="0" dirty="0">
                <a:solidFill>
                  <a:srgbClr val="000000"/>
                </a:solidFill>
                <a:latin typeface="Arial"/>
              </a:rPr>
              <a:t>: issues for the Committee</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DA78F058-4144-FCFD-58E9-4D8C02AAA19E}"/>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BB7E0DEC-DD40-727B-3330-8D9BF4C1965D}"/>
              </a:ext>
            </a:extLst>
          </p:cNvPr>
          <p:cNvSpPr txBox="1"/>
          <p:nvPr/>
        </p:nvSpPr>
        <p:spPr>
          <a:xfrm>
            <a:off x="656832" y="1189348"/>
            <a:ext cx="11101511" cy="4861203"/>
          </a:xfrm>
          <a:prstGeom prst="rect">
            <a:avLst/>
          </a:prstGeom>
          <a:noFill/>
        </p:spPr>
        <p:txBody>
          <a:bodyPr wrap="square">
            <a:spAutoFit/>
          </a:bodyPr>
          <a:lstStyle/>
          <a:p>
            <a:pPr lvl="0">
              <a:lnSpc>
                <a:spcPct val="114000"/>
              </a:lnSpc>
              <a:spcAft>
                <a:spcPts val="1800"/>
              </a:spcAft>
            </a:pPr>
            <a:r>
              <a:rPr lang="en-US" sz="1950" noProof="0" dirty="0"/>
              <a:t>The Committee is invited to discuss:</a:t>
            </a:r>
          </a:p>
          <a:p>
            <a:pPr lvl="0">
              <a:lnSpc>
                <a:spcPct val="114000"/>
              </a:lnSpc>
              <a:spcAft>
                <a:spcPts val="1800"/>
              </a:spcAft>
            </a:pPr>
            <a:r>
              <a:rPr lang="en-US" sz="1950" b="1" i="1" noProof="0" dirty="0"/>
              <a:t>(a) whether the Committee finds appropriate the proposed approach of first elaborating a comprehensive menu of mechanisms for prevention and resolution of tax disputes, and subsequently identifying those core mechanisms which, in principle, should be available for use by all parties</a:t>
            </a:r>
            <a:endParaRPr lang="en-US" sz="1950" noProof="0" dirty="0"/>
          </a:p>
          <a:p>
            <a:pPr lvl="0">
              <a:lnSpc>
                <a:spcPct val="114000"/>
              </a:lnSpc>
              <a:spcAft>
                <a:spcPts val="1800"/>
              </a:spcAft>
            </a:pPr>
            <a:r>
              <a:rPr lang="en-US" sz="1950" b="1" i="1" noProof="0" dirty="0"/>
              <a:t>(b) whether the mechanisms under the protocol, including the core mechanisms, should not have a superseding effect, unless the concerned parties agree otherwise, in order to apply such mechanisms in lieu of or to complement existing ones, or in the absence of any such mechanisms</a:t>
            </a:r>
            <a:endParaRPr lang="en-US" sz="1950" noProof="0" dirty="0"/>
          </a:p>
          <a:p>
            <a:pPr lvl="0">
              <a:lnSpc>
                <a:spcPct val="114000"/>
              </a:lnSpc>
              <a:spcAft>
                <a:spcPts val="1800"/>
              </a:spcAft>
            </a:pPr>
            <a:r>
              <a:rPr lang="en-US" sz="1950" b="1" i="1" noProof="0" dirty="0"/>
              <a:t>(c) whether there are views on how optionality could be operationalized in practice to balance broad participation, inclusiveness and legal certainty (e.g., through prior opt-in or opt-out declarations, on a case-by-case basis, or through other modalities)</a:t>
            </a:r>
            <a:endParaRPr lang="en-US" sz="1950" noProof="0" dirty="0"/>
          </a:p>
        </p:txBody>
      </p:sp>
    </p:spTree>
    <p:extLst>
      <p:ext uri="{BB962C8B-B14F-4D97-AF65-F5344CB8AC3E}">
        <p14:creationId xmlns:p14="http://schemas.microsoft.com/office/powerpoint/2010/main" val="2146693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186B-833E-9620-0B6C-F7849DF56343}"/>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81B0DCE9-9DEB-32FA-DCA1-77DE03CFE13E}"/>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173084EB-26A4-C60D-B587-A29B06D5E732}"/>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11D31134-B620-AE6D-8B52-02FDF4225CF4}"/>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17B01EDE-C754-E980-8B7C-6C02249996BC}"/>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B7D34810-109C-F910-A562-E130AE299754}"/>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 approach on cross border vs. domestic tax disputes</a:t>
            </a:r>
          </a:p>
        </p:txBody>
      </p:sp>
      <p:cxnSp>
        <p:nvCxnSpPr>
          <p:cNvPr id="3" name="Straight Connector 2">
            <a:extLst>
              <a:ext uri="{FF2B5EF4-FFF2-40B4-BE49-F238E27FC236}">
                <a16:creationId xmlns:a16="http://schemas.microsoft.com/office/drawing/2014/main" id="{667C03ED-0627-C7B9-100D-54CE09601362}"/>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F8E40707-A862-9EC7-D8A0-D81208DB6E9A}"/>
              </a:ext>
            </a:extLst>
          </p:cNvPr>
          <p:cNvSpPr txBox="1"/>
          <p:nvPr/>
        </p:nvSpPr>
        <p:spPr>
          <a:xfrm>
            <a:off x="475714" y="2719119"/>
            <a:ext cx="11005723" cy="3068212"/>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800"/>
              </a:spcAft>
              <a:buClrTx/>
              <a:buSzTx/>
              <a:tabLst>
                <a:tab pos="457200" algn="l"/>
              </a:tabLst>
              <a:defRPr/>
            </a:pPr>
            <a:r>
              <a:rPr lang="en-US" sz="2200" b="1" noProof="0" dirty="0">
                <a:solidFill>
                  <a:srgbClr val="000000"/>
                </a:solidFill>
                <a:latin typeface="+mj-lt"/>
                <a:ea typeface="Times New Roman" panose="02020603050405020304" pitchFamily="18" charset="0"/>
              </a:rPr>
              <a:t>Proposed approach:</a:t>
            </a:r>
          </a:p>
          <a:p>
            <a:pPr marL="457200" lvl="0" indent="-457200" algn="just">
              <a:lnSpc>
                <a:spcPct val="114000"/>
              </a:lnSpc>
              <a:spcAft>
                <a:spcPts val="1800"/>
              </a:spcAft>
              <a:buAutoNum type="arabicParenR"/>
              <a:tabLst>
                <a:tab pos="457200" algn="l"/>
              </a:tabLst>
              <a:defRPr/>
            </a:pPr>
            <a:r>
              <a:rPr lang="en-US" sz="2200" noProof="0" dirty="0">
                <a:latin typeface="+mj-lt"/>
                <a:ea typeface="Times New Roman" panose="02020603050405020304" pitchFamily="18" charset="0"/>
              </a:rPr>
              <a:t>The protocol should focus exclusively on cross-border tax disputes.</a:t>
            </a:r>
            <a:endParaRPr lang="en-US" sz="2200" noProof="0" dirty="0">
              <a:solidFill>
                <a:srgbClr val="000000"/>
              </a:solidFill>
              <a:latin typeface="+mj-lt"/>
              <a:ea typeface="Times New Roman" panose="02020603050405020304" pitchFamily="18" charset="0"/>
            </a:endParaRPr>
          </a:p>
          <a:p>
            <a:pPr marL="457200" marR="0" lvl="0" indent="-457200" algn="just" defTabSz="914400" rtl="0" eaLnBrk="1" fontAlgn="auto" latinLnBrk="0" hangingPunct="1">
              <a:lnSpc>
                <a:spcPct val="114000"/>
              </a:lnSpc>
              <a:spcBef>
                <a:spcPts val="0"/>
              </a:spcBef>
              <a:spcAft>
                <a:spcPts val="1800"/>
              </a:spcAft>
              <a:buClrTx/>
              <a:buSzTx/>
              <a:buAutoNum type="arabicParenR"/>
              <a:tabLst>
                <a:tab pos="457200" algn="l"/>
              </a:tabLst>
              <a:defRPr/>
            </a:pPr>
            <a:r>
              <a:rPr lang="en-US" sz="2200" noProof="0" dirty="0">
                <a:solidFill>
                  <a:srgbClr val="000000"/>
                </a:solidFill>
                <a:latin typeface="+mj-lt"/>
                <a:ea typeface="Times New Roman" panose="02020603050405020304" pitchFamily="18" charset="0"/>
              </a:rPr>
              <a:t>Further examination is needed on the definition of a cross-border tax dispute under the protocol.</a:t>
            </a:r>
          </a:p>
          <a:p>
            <a:pPr marL="457200" marR="0" lvl="0" indent="-457200" algn="just" defTabSz="914400" rtl="0" eaLnBrk="1" fontAlgn="auto" latinLnBrk="0" hangingPunct="1">
              <a:lnSpc>
                <a:spcPct val="114000"/>
              </a:lnSpc>
              <a:spcBef>
                <a:spcPts val="0"/>
              </a:spcBef>
              <a:spcAft>
                <a:spcPts val="1800"/>
              </a:spcAft>
              <a:buClrTx/>
              <a:buSzTx/>
              <a:buAutoNum type="arabicParenR"/>
              <a:tabLst>
                <a:tab pos="457200" algn="l"/>
              </a:tabLst>
              <a:defRPr/>
            </a:pPr>
            <a:r>
              <a:rPr lang="en-US" sz="2200" noProof="0" dirty="0">
                <a:solidFill>
                  <a:srgbClr val="000000"/>
                </a:solidFill>
                <a:latin typeface="+mj-lt"/>
                <a:ea typeface="Times New Roman" panose="02020603050405020304" pitchFamily="18" charset="0"/>
              </a:rPr>
              <a:t>Possibility of empowering the Conference of the Parties (the “CoP”) to develop and recommend optional future guidance or best practices.</a:t>
            </a:r>
          </a:p>
        </p:txBody>
      </p:sp>
      <p:sp>
        <p:nvSpPr>
          <p:cNvPr id="10" name="CuadroTexto 9">
            <a:extLst>
              <a:ext uri="{FF2B5EF4-FFF2-40B4-BE49-F238E27FC236}">
                <a16:creationId xmlns:a16="http://schemas.microsoft.com/office/drawing/2014/main" id="{87429D27-B0FD-DCAF-3896-C74384FF8588}"/>
              </a:ext>
            </a:extLst>
          </p:cNvPr>
          <p:cNvSpPr txBox="1"/>
          <p:nvPr/>
        </p:nvSpPr>
        <p:spPr>
          <a:xfrm>
            <a:off x="1341879" y="1275870"/>
            <a:ext cx="9273395" cy="1115626"/>
          </a:xfrm>
          <a:prstGeom prst="rect">
            <a:avLst/>
          </a:prstGeom>
          <a:solidFill>
            <a:srgbClr val="2A6FD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800"/>
              </a:spcAft>
              <a:tabLst>
                <a:tab pos="457200" algn="l"/>
              </a:tabLst>
              <a:defRPr/>
            </a:pPr>
            <a:r>
              <a:rPr lang="en-US" sz="2000" noProof="0" dirty="0">
                <a:solidFill>
                  <a:schemeClr val="bg1"/>
                </a:solidFill>
                <a:latin typeface="+mj-lt"/>
                <a:ea typeface="Times New Roman" panose="02020603050405020304" pitchFamily="18" charset="0"/>
              </a:rPr>
              <a:t>Strong support during the scoping phase for limiting the protocol’s scope to cross-border tax disputes</a:t>
            </a:r>
            <a:r>
              <a:rPr kumimoji="0" lang="en-US" sz="2000" b="0" i="0" u="none" strike="noStrike" kern="1200" cap="none" spc="0" normalizeH="0" baseline="0" noProof="0" dirty="0">
                <a:ln>
                  <a:noFill/>
                </a:ln>
                <a:solidFill>
                  <a:schemeClr val="bg1"/>
                </a:solidFill>
                <a:effectLst/>
                <a:uLnTx/>
                <a:uFillTx/>
                <a:latin typeface="+mj-lt"/>
                <a:ea typeface="Times New Roman" panose="02020603050405020304" pitchFamily="18" charset="0"/>
                <a:cs typeface="+mn-cs"/>
              </a:rPr>
              <a:t>, with openness to best practices or optional guidance on domestic disputes, particularly where linked to international aspects</a:t>
            </a:r>
            <a:r>
              <a:rPr kumimoji="0" lang="en-US" sz="2000" b="0" i="0" u="none" strike="noStrike" kern="1200" cap="none" spc="0" normalizeH="0" baseline="0" noProof="0" dirty="0">
                <a:ln>
                  <a:noFill/>
                </a:ln>
                <a:solidFill>
                  <a:schemeClr val="bg1"/>
                </a:solidFill>
                <a:effectLst/>
                <a:uLnTx/>
                <a:uFillTx/>
                <a:latin typeface="+mj-lt"/>
                <a:ea typeface="+mn-ea"/>
                <a:cs typeface="+mn-cs"/>
              </a:rPr>
              <a:t>. </a:t>
            </a:r>
            <a:endParaRPr kumimoji="0" lang="en-US" sz="2000" b="0" i="0" u="none" strike="noStrike" kern="1200" cap="none" spc="0" normalizeH="0" baseline="0" noProof="0" dirty="0">
              <a:ln>
                <a:noFill/>
              </a:ln>
              <a:solidFill>
                <a:schemeClr val="bg1"/>
              </a:solidFill>
              <a:effectLst/>
              <a:uLnTx/>
              <a:uFillTx/>
              <a:latin typeface="+mj-lt"/>
              <a:ea typeface="Times New Roman" panose="02020603050405020304" pitchFamily="18" charset="0"/>
              <a:cs typeface="+mn-cs"/>
            </a:endParaRPr>
          </a:p>
        </p:txBody>
      </p:sp>
    </p:spTree>
    <p:extLst>
      <p:ext uri="{BB962C8B-B14F-4D97-AF65-F5344CB8AC3E}">
        <p14:creationId xmlns:p14="http://schemas.microsoft.com/office/powerpoint/2010/main" val="378467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C2C83-DD34-B60C-85AA-C47C3447C187}"/>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D9FE1B2B-CA11-1D1F-00D8-0866F0220831}"/>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6757071B-1455-8778-25B8-C0B1C3F906D8}"/>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A77B7229-1676-C8E9-54D9-4D502AA091CE}"/>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A8E59A4B-BFF5-07A6-9D2F-55A725F798C0}"/>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47ADBC4A-ADDB-A61D-4663-3C2BD70AA228}"/>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 approach on the types of disputes covered</a:t>
            </a:r>
          </a:p>
        </p:txBody>
      </p:sp>
      <p:cxnSp>
        <p:nvCxnSpPr>
          <p:cNvPr id="3" name="Straight Connector 2">
            <a:extLst>
              <a:ext uri="{FF2B5EF4-FFF2-40B4-BE49-F238E27FC236}">
                <a16:creationId xmlns:a16="http://schemas.microsoft.com/office/drawing/2014/main" id="{BB9B4CFF-F6E6-EEA1-375F-6EC4906D679E}"/>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95FEAF53-9203-855A-9423-34A767BE96C0}"/>
              </a:ext>
            </a:extLst>
          </p:cNvPr>
          <p:cNvSpPr txBox="1"/>
          <p:nvPr/>
        </p:nvSpPr>
        <p:spPr>
          <a:xfrm>
            <a:off x="459254" y="2354181"/>
            <a:ext cx="11005723" cy="3760773"/>
          </a:xfrm>
          <a:prstGeom prst="rect">
            <a:avLst/>
          </a:prstGeom>
          <a:noFill/>
        </p:spPr>
        <p:txBody>
          <a:bodyPr wrap="square">
            <a:spAutoFit/>
          </a:bodyPr>
          <a:lstStyle/>
          <a:p>
            <a:pPr marR="0" lvl="0" algn="just" defTabSz="914400" rtl="0" eaLnBrk="1" fontAlgn="auto" latinLnBrk="0" hangingPunct="1">
              <a:lnSpc>
                <a:spcPct val="114000"/>
              </a:lnSpc>
              <a:spcBef>
                <a:spcPts val="0"/>
              </a:spcBef>
              <a:spcAft>
                <a:spcPts val="1200"/>
              </a:spcAft>
              <a:buClrTx/>
              <a:buSzTx/>
              <a:tabLst>
                <a:tab pos="457200" algn="l"/>
              </a:tabLst>
              <a:defRPr/>
            </a:pPr>
            <a:r>
              <a:rPr lang="en-US" sz="2050" b="1" noProof="0" dirty="0">
                <a:solidFill>
                  <a:srgbClr val="000000"/>
                </a:solidFill>
                <a:latin typeface="+mj-lt"/>
                <a:ea typeface="Times New Roman" panose="02020603050405020304" pitchFamily="18" charset="0"/>
              </a:rPr>
              <a:t>Proposed approach:</a:t>
            </a:r>
          </a:p>
          <a:p>
            <a:pPr marL="457200" lvl="0" indent="-457200" algn="just">
              <a:lnSpc>
                <a:spcPct val="114000"/>
              </a:lnSpc>
              <a:spcAft>
                <a:spcPts val="1200"/>
              </a:spcAft>
              <a:buAutoNum type="arabicParenR"/>
              <a:tabLst>
                <a:tab pos="457200" algn="l"/>
              </a:tabLst>
              <a:defRPr/>
            </a:pPr>
            <a:r>
              <a:rPr lang="en-US" sz="2050" noProof="0" dirty="0">
                <a:latin typeface="+mj-lt"/>
                <a:ea typeface="Times New Roman" panose="02020603050405020304" pitchFamily="18" charset="0"/>
              </a:rPr>
              <a:t>The protocol could apply to the range of cross-border disputes (as informed by discussions on their definition), including disputes arising from the interpretation and application of provisions in existing tax treaties.</a:t>
            </a:r>
            <a:endParaRPr lang="en-US" sz="2050" noProof="0" dirty="0">
              <a:solidFill>
                <a:srgbClr val="000000"/>
              </a:solidFill>
              <a:latin typeface="+mj-lt"/>
              <a:ea typeface="Times New Roman" panose="02020603050405020304" pitchFamily="18" charset="0"/>
            </a:endParaRP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050" noProof="0" dirty="0">
                <a:solidFill>
                  <a:srgbClr val="000000"/>
                </a:solidFill>
                <a:latin typeface="+mj-lt"/>
                <a:ea typeface="Times New Roman" panose="02020603050405020304" pitchFamily="18" charset="0"/>
              </a:rPr>
              <a:t>Depending on the understanding of a cross-border tax dispute, consideration could also be given to the possibility of addressing non-treaty situations (protocol’s mechanisms could be applied on an optional basis and if parties concerned agree).</a:t>
            </a:r>
          </a:p>
          <a:p>
            <a:pPr marL="457200" marR="0" lvl="0" indent="-457200" algn="just" defTabSz="914400" rtl="0" eaLnBrk="1" fontAlgn="auto" latinLnBrk="0" hangingPunct="1">
              <a:lnSpc>
                <a:spcPct val="114000"/>
              </a:lnSpc>
              <a:spcBef>
                <a:spcPts val="0"/>
              </a:spcBef>
              <a:spcAft>
                <a:spcPts val="1200"/>
              </a:spcAft>
              <a:buClrTx/>
              <a:buSzTx/>
              <a:buAutoNum type="arabicParenR"/>
              <a:tabLst>
                <a:tab pos="457200" algn="l"/>
              </a:tabLst>
              <a:defRPr/>
            </a:pPr>
            <a:r>
              <a:rPr lang="en-US" sz="2050" noProof="0" dirty="0">
                <a:solidFill>
                  <a:srgbClr val="000000"/>
                </a:solidFill>
                <a:latin typeface="+mj-lt"/>
                <a:ea typeface="Times New Roman" panose="02020603050405020304" pitchFamily="18" charset="0"/>
              </a:rPr>
              <a:t>Disputes under the FC or its protocols would be addressed in the drafting of those instruments.</a:t>
            </a:r>
          </a:p>
        </p:txBody>
      </p:sp>
      <p:sp>
        <p:nvSpPr>
          <p:cNvPr id="10" name="CuadroTexto 9">
            <a:extLst>
              <a:ext uri="{FF2B5EF4-FFF2-40B4-BE49-F238E27FC236}">
                <a16:creationId xmlns:a16="http://schemas.microsoft.com/office/drawing/2014/main" id="{B8E3D85F-DCF4-F71F-8E09-438320A135EE}"/>
              </a:ext>
            </a:extLst>
          </p:cNvPr>
          <p:cNvSpPr txBox="1"/>
          <p:nvPr/>
        </p:nvSpPr>
        <p:spPr>
          <a:xfrm>
            <a:off x="1496481" y="1275080"/>
            <a:ext cx="9434428" cy="764761"/>
          </a:xfrm>
          <a:prstGeom prst="rect">
            <a:avLst/>
          </a:prstGeom>
          <a:solidFill>
            <a:srgbClr val="0B727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lnSpc>
                <a:spcPct val="114000"/>
              </a:lnSpc>
              <a:spcAft>
                <a:spcPts val="1200"/>
              </a:spcAft>
              <a:tabLst>
                <a:tab pos="457200" algn="l"/>
              </a:tabLst>
              <a:defRPr/>
            </a:pPr>
            <a:r>
              <a:rPr lang="en-US" sz="2000" noProof="0" dirty="0">
                <a:solidFill>
                  <a:schemeClr val="bg1"/>
                </a:solidFill>
                <a:effectLst>
                  <a:outerShdw blurRad="38100" dist="38100" dir="2700000" algn="tl">
                    <a:srgbClr val="000000">
                      <a:alpha val="43137"/>
                    </a:srgbClr>
                  </a:outerShdw>
                </a:effectLst>
                <a:latin typeface="+mj-lt"/>
                <a:ea typeface="Times New Roman" panose="02020603050405020304" pitchFamily="18" charset="0"/>
              </a:rPr>
              <a:t>During the scoping phase, views differed on the types of disputes the protocol could cover, including the possibility of addressing “no-treaty” situations.</a:t>
            </a:r>
            <a:endParaRPr kumimoji="0" lang="en-US" sz="20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j-lt"/>
              <a:ea typeface="Times New Roman" panose="02020603050405020304" pitchFamily="18" charset="0"/>
            </a:endParaRPr>
          </a:p>
        </p:txBody>
      </p:sp>
    </p:spTree>
    <p:extLst>
      <p:ext uri="{BB962C8B-B14F-4D97-AF65-F5344CB8AC3E}">
        <p14:creationId xmlns:p14="http://schemas.microsoft.com/office/powerpoint/2010/main" val="3121251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472EF-F3BE-EF62-0959-436B84F0CC60}"/>
            </a:ext>
          </a:extLst>
        </p:cNvPr>
        <p:cNvGrpSpPr/>
        <p:nvPr/>
      </p:nvGrpSpPr>
      <p:grpSpPr>
        <a:xfrm>
          <a:off x="0" y="0"/>
          <a:ext cx="0" cy="0"/>
          <a:chOff x="0" y="0"/>
          <a:chExt cx="0" cy="0"/>
        </a:xfrm>
      </p:grpSpPr>
      <p:grpSp>
        <p:nvGrpSpPr>
          <p:cNvPr id="2" name="logos">
            <a:extLst>
              <a:ext uri="{FF2B5EF4-FFF2-40B4-BE49-F238E27FC236}">
                <a16:creationId xmlns:a16="http://schemas.microsoft.com/office/drawing/2014/main" id="{1C119E87-52FC-C71E-3A1A-17AC2F22E936}"/>
              </a:ext>
            </a:extLst>
          </p:cNvPr>
          <p:cNvGrpSpPr>
            <a:grpSpLocks noGrp="1" noUngrp="1" noRot="1" noMove="1" noResize="1"/>
          </p:cNvGrpSpPr>
          <p:nvPr/>
        </p:nvGrpSpPr>
        <p:grpSpPr>
          <a:xfrm>
            <a:off x="-10563" y="5805736"/>
            <a:ext cx="12213126" cy="1108644"/>
            <a:chOff x="-135803" y="5810925"/>
            <a:chExt cx="12213126" cy="1108644"/>
          </a:xfrm>
        </p:grpSpPr>
        <p:sp>
          <p:nvSpPr>
            <p:cNvPr id="5" name="Rectangle 4">
              <a:extLst>
                <a:ext uri="{FF2B5EF4-FFF2-40B4-BE49-F238E27FC236}">
                  <a16:creationId xmlns:a16="http://schemas.microsoft.com/office/drawing/2014/main" id="{A77BDBBF-307D-9504-264E-34A2FEECA2BD}"/>
                </a:ext>
              </a:extLst>
            </p:cNvPr>
            <p:cNvSpPr>
              <a:spLocks noGrp="1" noRot="1" noMove="1" noResize="1" noEditPoints="1" noAdjustHandles="1" noChangeArrowheads="1" noChangeShapeType="1"/>
            </p:cNvSpPr>
            <p:nvPr/>
          </p:nvSpPr>
          <p:spPr bwMode="auto">
            <a:xfrm>
              <a:off x="99588" y="6120143"/>
              <a:ext cx="11977735" cy="4979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600" b="0" i="0" u="none" strike="noStrike" kern="1200" cap="none" spc="0" normalizeH="0" baseline="0" noProof="0" dirty="0">
                <a:ln>
                  <a:noFill/>
                </a:ln>
                <a:noFill/>
                <a:effectLst/>
                <a:uLnTx/>
                <a:uFillTx/>
                <a:latin typeface="Arial" charset="0"/>
                <a:ea typeface="+mn-ea"/>
                <a:cs typeface="+mn-cs"/>
              </a:endParaRPr>
            </a:p>
          </p:txBody>
        </p:sp>
        <p:pic>
          <p:nvPicPr>
            <p:cNvPr id="7" name="Picture 6" descr="A black background with a black square&#10;&#10;AI-generated content may be incorrect.">
              <a:extLst>
                <a:ext uri="{FF2B5EF4-FFF2-40B4-BE49-F238E27FC236}">
                  <a16:creationId xmlns:a16="http://schemas.microsoft.com/office/drawing/2014/main" id="{421B67B9-5D21-6648-A112-826AD8C13C04}"/>
                </a:ext>
              </a:extLst>
            </p:cNvPr>
            <p:cNvPicPr>
              <a:picLocks noGrp="1" noRo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35803" y="5810925"/>
              <a:ext cx="3051019" cy="1108644"/>
            </a:xfrm>
            <a:prstGeom prst="rect">
              <a:avLst/>
            </a:prstGeom>
          </p:spPr>
        </p:pic>
        <p:pic>
          <p:nvPicPr>
            <p:cNvPr id="8" name="Picture 7" descr="A blue green and black triangle&#10;&#10;AI-generated content may be incorrect.">
              <a:extLst>
                <a:ext uri="{FF2B5EF4-FFF2-40B4-BE49-F238E27FC236}">
                  <a16:creationId xmlns:a16="http://schemas.microsoft.com/office/drawing/2014/main" id="{A11C46E9-2550-577D-0DAC-4B32FBC5BF90}"/>
                </a:ext>
              </a:extLst>
            </p:cNvPr>
            <p:cNvPicPr>
              <a:picLocks noGrp="1" noRo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9940964" y="6064467"/>
              <a:ext cx="1431697" cy="615148"/>
            </a:xfrm>
            <a:prstGeom prst="rect">
              <a:avLst/>
            </a:prstGeom>
          </p:spPr>
        </p:pic>
      </p:grpSp>
      <p:sp>
        <p:nvSpPr>
          <p:cNvPr id="6" name="Title 3">
            <a:extLst>
              <a:ext uri="{FF2B5EF4-FFF2-40B4-BE49-F238E27FC236}">
                <a16:creationId xmlns:a16="http://schemas.microsoft.com/office/drawing/2014/main" id="{AE070055-35DF-1899-6C1C-3A6BC3B81ADB}"/>
              </a:ext>
            </a:extLst>
          </p:cNvPr>
          <p:cNvSpPr txBox="1">
            <a:spLocks/>
          </p:cNvSpPr>
          <p:nvPr/>
        </p:nvSpPr>
        <p:spPr bwMode="auto">
          <a:xfrm>
            <a:off x="433657" y="334031"/>
            <a:ext cx="11324686" cy="546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1" u="none" strike="noStrike" kern="0" cap="none" spc="0" normalizeH="0" baseline="0" noProof="0" dirty="0">
                <a:ln>
                  <a:noFill/>
                </a:ln>
                <a:solidFill>
                  <a:srgbClr val="000000"/>
                </a:solidFill>
                <a:effectLst/>
                <a:uLnTx/>
                <a:uFillTx/>
                <a:latin typeface="Arial"/>
                <a:ea typeface="+mj-ea"/>
                <a:cs typeface="+mj-cs"/>
              </a:rPr>
              <a:t>INC Tax Workstream III </a:t>
            </a:r>
            <a:r>
              <a:rPr kumimoji="0" lang="en-US" sz="2400" b="0" i="1" u="none" strike="noStrike" kern="0" cap="none" spc="0" normalizeH="0" baseline="0" noProof="0" dirty="0">
                <a:ln>
                  <a:noFill/>
                </a:ln>
                <a:solidFill>
                  <a:srgbClr val="000000"/>
                </a:solidFill>
                <a:effectLst/>
                <a:uLnTx/>
                <a:uFillTx/>
                <a:latin typeface="Arial"/>
                <a:ea typeface="+mj-ea"/>
                <a:cs typeface="+mj-cs"/>
              </a:rPr>
              <a:t>– Scope</a:t>
            </a:r>
            <a:r>
              <a:rPr lang="en-US" sz="2400" i="1" kern="0" noProof="0" dirty="0">
                <a:solidFill>
                  <a:srgbClr val="000000"/>
                </a:solidFill>
                <a:latin typeface="Arial"/>
              </a:rPr>
              <a:t>: examples of disputes</a:t>
            </a:r>
            <a:endParaRPr kumimoji="0" lang="en-US" sz="2400" b="0" i="1" u="none" strike="noStrike" kern="0" cap="none" spc="0" normalizeH="0" baseline="0" noProof="0" dirty="0">
              <a:ln>
                <a:noFill/>
              </a:ln>
              <a:solidFill>
                <a:srgbClr val="000000"/>
              </a:solidFill>
              <a:effectLst/>
              <a:uLnTx/>
              <a:uFillTx/>
              <a:latin typeface="Arial"/>
              <a:ea typeface="+mj-ea"/>
              <a:cs typeface="+mj-cs"/>
            </a:endParaRPr>
          </a:p>
        </p:txBody>
      </p:sp>
      <p:cxnSp>
        <p:nvCxnSpPr>
          <p:cNvPr id="3" name="Straight Connector 2">
            <a:extLst>
              <a:ext uri="{FF2B5EF4-FFF2-40B4-BE49-F238E27FC236}">
                <a16:creationId xmlns:a16="http://schemas.microsoft.com/office/drawing/2014/main" id="{02EEE9FE-4CBC-EF5E-A118-69823854920E}"/>
              </a:ext>
            </a:extLst>
          </p:cNvPr>
          <p:cNvCxnSpPr/>
          <p:nvPr/>
        </p:nvCxnSpPr>
        <p:spPr bwMode="auto">
          <a:xfrm>
            <a:off x="492177" y="1002435"/>
            <a:ext cx="109728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TextBox 3">
            <a:extLst>
              <a:ext uri="{FF2B5EF4-FFF2-40B4-BE49-F238E27FC236}">
                <a16:creationId xmlns:a16="http://schemas.microsoft.com/office/drawing/2014/main" id="{2E0D685E-409A-CEAB-9D7B-CB34A6B88BB1}"/>
              </a:ext>
            </a:extLst>
          </p:cNvPr>
          <p:cNvSpPr txBox="1"/>
          <p:nvPr/>
        </p:nvSpPr>
        <p:spPr>
          <a:xfrm>
            <a:off x="494806" y="1318343"/>
            <a:ext cx="11437777" cy="4735079"/>
          </a:xfrm>
          <a:prstGeom prst="rect">
            <a:avLst/>
          </a:prstGeom>
          <a:noFill/>
        </p:spPr>
        <p:txBody>
          <a:bodyPr wrap="square">
            <a:spAutoFit/>
          </a:bodyPr>
          <a:lstStyle/>
          <a:p>
            <a:pPr>
              <a:lnSpc>
                <a:spcPct val="114000"/>
              </a:lnSpc>
              <a:spcAft>
                <a:spcPts val="1800"/>
              </a:spcAft>
            </a:pPr>
            <a:r>
              <a:rPr lang="en-US" sz="2000" noProof="0" dirty="0"/>
              <a:t>1) </a:t>
            </a:r>
            <a:r>
              <a:rPr lang="en-US" sz="2000" noProof="0" dirty="0">
                <a:solidFill>
                  <a:srgbClr val="000000"/>
                </a:solidFill>
                <a:ea typeface="Times New Roman" panose="02020603050405020304" pitchFamily="18" charset="0"/>
              </a:rPr>
              <a:t>Article 9 of the Country A-Country B tax treaty conforms to Article 9 of the UN Model Tax Convention. The tax authorities of Country A determine that the price charged by its resident, Company A, to its corporate sibling, Company B, a resident of Country B, should be 10€/unit higher. The tax authorities of Country B review the adjustment and determine that the original price is correct.</a:t>
            </a:r>
          </a:p>
          <a:p>
            <a:pPr lvl="0">
              <a:lnSpc>
                <a:spcPct val="114000"/>
              </a:lnSpc>
              <a:spcAft>
                <a:spcPts val="1800"/>
              </a:spcAft>
            </a:pPr>
            <a:r>
              <a:rPr lang="en-US" sz="2000" noProof="0" dirty="0"/>
              <a:t>2) A company incorporated in Country A manages all its key decisions from Country B. Both countries claim full tax residence, and tax the company over its worldwide income. Article 4 of the Country A-Country B tax treaty follows Article 4 of the UN Model Tax Convention. </a:t>
            </a:r>
          </a:p>
          <a:p>
            <a:pPr lvl="0">
              <a:lnSpc>
                <a:spcPct val="114000"/>
              </a:lnSpc>
              <a:spcAft>
                <a:spcPts val="1800"/>
              </a:spcAft>
            </a:pPr>
            <a:r>
              <a:rPr lang="en-US" sz="2000" noProof="0" dirty="0"/>
              <a:t>3) A company resident from Country A receives dividends from its subsidiary in Country B, where a withholding tax was paid. Tax authorities of Country A later deny the foreign tax credit, arguing that the charge was not an “income tax”. Country A-Country B tax treaty follows the UN Model Tax Convention.</a:t>
            </a:r>
          </a:p>
        </p:txBody>
      </p:sp>
    </p:spTree>
    <p:extLst>
      <p:ext uri="{BB962C8B-B14F-4D97-AF65-F5344CB8AC3E}">
        <p14:creationId xmlns:p14="http://schemas.microsoft.com/office/powerpoint/2010/main" val="1080731044"/>
      </p:ext>
    </p:extLst>
  </p:cSld>
  <p:clrMapOvr>
    <a:masterClrMapping/>
  </p:clrMapOvr>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7eb58d0f-f804-411f-a20e-09ebfae62b4c}"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otalTime>2024</TotalTime>
  <Words>2320</Words>
  <Application>Microsoft Office PowerPoint</Application>
  <PresentationFormat>Widescreen</PresentationFormat>
  <Paragraphs>110</Paragraphs>
  <Slides>20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Aptos</vt:lpstr>
      <vt:lpstr>Arial</vt:lpstr>
      <vt:lpstr>2_Default Design</vt:lpstr>
      <vt:lpstr>INC Tax  Workstream III: Prevention and resolution of tax disputes   Third Session – INC TAX 17 November 2025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 Tax  Workstream III: Prevention and resolution of tax disputes   Third Session – INC TAX 17 November 2025  </dc:title>
  <dc:creator>Eduardo Diaz Huaman</dc:creator>
  <cp:lastModifiedBy>Katie Yang</cp:lastModifiedBy>
  <cp:revision>8</cp:revision>
  <dcterms:created xsi:type="dcterms:W3CDTF">2025-09-04T15:43:46Z</dcterms:created>
  <dcterms:modified xsi:type="dcterms:W3CDTF">2025-11-17T07:13:17Z</dcterms:modified>
</cp:coreProperties>
</file>